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notesSlide+xml" PartName="/ppt/notesSlides/notesSlide100.xml"/>
  <Override ContentType="application/vnd.openxmlformats-officedocument.presentationml.notesSlide+xml" PartName="/ppt/notesSlides/notesSlide101.xml"/>
  <Override ContentType="application/vnd.openxmlformats-officedocument.presentationml.notesSlide+xml" PartName="/ppt/notesSlides/notesSlide102.xml"/>
  <Override ContentType="application/vnd.openxmlformats-officedocument.presentationml.notesSlide+xml" PartName="/ppt/notesSlides/notesSlide103.xml"/>
  <Override ContentType="application/vnd.openxmlformats-officedocument.presentationml.notesSlide+xml" PartName="/ppt/notesSlides/notesSlide104.xml"/>
  <Override ContentType="application/vnd.openxmlformats-officedocument.presentationml.notesSlide+xml" PartName="/ppt/notesSlides/notesSlide105.xml"/>
  <Override ContentType="application/vnd.openxmlformats-officedocument.presentationml.notesSlide+xml" PartName="/ppt/notesSlides/notesSlide106.xml"/>
  <Override ContentType="application/vnd.openxmlformats-officedocument.presentationml.notesSlide+xml" PartName="/ppt/notesSlides/notesSlide107.xml"/>
  <Override ContentType="application/vnd.openxmlformats-officedocument.presentationml.notesSlide+xml" PartName="/ppt/notesSlides/notesSlide108.xml"/>
  <Override ContentType="application/vnd.openxmlformats-officedocument.presentationml.notesSlide+xml" PartName="/ppt/notesSlides/notesSlide109.xml"/>
  <Override ContentType="application/vnd.openxmlformats-officedocument.presentationml.notesSlide+xml" PartName="/ppt/notesSlides/notesSlide110.xml"/>
  <Override ContentType="application/vnd.openxmlformats-officedocument.presentationml.notesSlide+xml" PartName="/ppt/notesSlides/notesSlide111.xml"/>
  <Override ContentType="application/vnd.openxmlformats-officedocument.presentationml.notesSlide+xml" PartName="/ppt/notesSlides/notesSlide112.xml"/>
  <Override ContentType="application/vnd.openxmlformats-officedocument.presentationml.notesSlide+xml" PartName="/ppt/notesSlides/notesSlide113.xml"/>
  <Override ContentType="application/vnd.openxmlformats-officedocument.presentationml.notesSlide+xml" PartName="/ppt/notesSlides/notesSlide114.xml"/>
  <Override ContentType="application/vnd.openxmlformats-officedocument.presentationml.notesSlide+xml" PartName="/ppt/notesSlides/notesSlide115.xml"/>
  <Override ContentType="application/vnd.openxmlformats-officedocument.presentationml.notesSlide+xml" PartName="/ppt/notesSlides/notesSlide116.xml"/>
  <Override ContentType="application/vnd.openxmlformats-officedocument.presentationml.notesSlide+xml" PartName="/ppt/notesSlides/notesSlide117.xml"/>
  <Override ContentType="application/vnd.openxmlformats-officedocument.presentationml.notesSlide+xml" PartName="/ppt/notesSlides/notesSlide118.xml"/>
  <Override ContentType="application/vnd.openxmlformats-officedocument.presentationml.notesSlide+xml" PartName="/ppt/notesSlides/notesSlide119.xml"/>
  <Override ContentType="application/vnd.openxmlformats-officedocument.presentationml.notesSlide+xml" PartName="/ppt/notesSlides/notesSlide120.xml"/>
  <Override ContentType="application/vnd.openxmlformats-officedocument.presentationml.notesSlide+xml" PartName="/ppt/notesSlides/notesSlide121.xml"/>
  <Override ContentType="application/vnd.openxmlformats-officedocument.presentationml.notesSlide+xml" PartName="/ppt/notesSlides/notesSlide122.xml"/>
  <Override ContentType="application/vnd.openxmlformats-officedocument.presentationml.notesSlide+xml" PartName="/ppt/notesSlides/notesSlide123.xml"/>
  <Override ContentType="application/vnd.openxmlformats-officedocument.presentationml.notesSlide+xml" PartName="/ppt/notesSlides/notesSlide124.xml"/>
  <Override ContentType="application/vnd.openxmlformats-officedocument.presentationml.notesSlide+xml" PartName="/ppt/notesSlides/notesSlide125.xml"/>
  <Override ContentType="application/vnd.openxmlformats-officedocument.presentationml.notesSlide+xml" PartName="/ppt/notesSlides/notesSlide126.xml"/>
  <Override ContentType="application/vnd.openxmlformats-officedocument.presentationml.notesSlide+xml" PartName="/ppt/notesSlides/notesSlide127.xml"/>
  <Override ContentType="application/vnd.openxmlformats-officedocument.presentationml.notesSlide+xml" PartName="/ppt/notesSlides/notesSlide128.xml"/>
  <Override ContentType="application/vnd.openxmlformats-officedocument.presentationml.notesSlide+xml" PartName="/ppt/notesSlides/notesSlide129.xml"/>
  <Override ContentType="application/vnd.openxmlformats-officedocument.presentationml.notesSlide+xml" PartName="/ppt/notesSlides/notesSlide130.xml"/>
  <Override ContentType="application/vnd.openxmlformats-officedocument.presentationml.notesSlide+xml" PartName="/ppt/notesSlides/notesSlide131.xml"/>
  <Override ContentType="application/vnd.openxmlformats-officedocument.presentationml.notesSlide+xml" PartName="/ppt/notesSlides/notesSlide132.xml"/>
  <Override ContentType="application/vnd.openxmlformats-officedocument.presentationml.notesSlide+xml" PartName="/ppt/notesSlides/notesSlide133.xml"/>
  <Override ContentType="application/vnd.openxmlformats-officedocument.presentationml.notesSlide+xml" PartName="/ppt/notesSlides/notesSlide134.xml"/>
  <Override ContentType="application/vnd.openxmlformats-officedocument.presentationml.notesSlide+xml" PartName="/ppt/notesSlides/notesSlide135.xml"/>
  <Override ContentType="application/vnd.openxmlformats-officedocument.presentationml.notesSlide+xml" PartName="/ppt/notesSlides/notesSlide13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4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Lst>
  <p:sldSz cx="18288000" cy="10287000"/>
  <p:notesSz cx="6858000" cy="9144000"/>
  <p:embeddedFontLst>
    <p:embeddedFont>
      <p:font typeface="Open Sans" charset="1" panose="00000000000000000000"/>
      <p:regular r:id="rId145"/>
    </p:embeddedFont>
    <p:embeddedFont>
      <p:font typeface="Open Sans Bold" charset="1" panose="00000000000000000000"/>
      <p:regular r:id="rId146"/>
    </p:embeddedFont>
    <p:embeddedFont>
      <p:font typeface="Arial" charset="1" panose="020B0502020202020204"/>
      <p:regular r:id="rId147"/>
    </p:embeddedFont>
    <p:embeddedFont>
      <p:font typeface="Arial Bold" charset="1" panose="020B0802020202020204"/>
      <p:regular r:id="rId148"/>
    </p:embeddedFont>
    <p:embeddedFont>
      <p:font typeface="Arial Italics" charset="1" panose="020B0502020202090204"/>
      <p:regular r:id="rId149"/>
    </p:embeddedFont>
    <p:embeddedFont>
      <p:font typeface="Poppins Bold" charset="1" panose="00000800000000000000"/>
      <p:regular r:id="rId151"/>
    </p:embeddedFont>
    <p:embeddedFont>
      <p:font typeface="Canva Sans Bold" charset="1" panose="020B0803030501040103"/>
      <p:regular r:id="rId156"/>
    </p:embeddedFont>
    <p:embeddedFont>
      <p:font typeface="Canva Sans" charset="1" panose="020B0503030501040103"/>
      <p:regular r:id="rId173"/>
    </p:embeddedFont>
    <p:embeddedFont>
      <p:font typeface="Poppins Medium" charset="1" panose="00000600000000000000"/>
      <p:regular r:id="rId178"/>
    </p:embeddedFont>
    <p:embeddedFont>
      <p:font typeface="Poppins" charset="1" panose="00000500000000000000"/>
      <p:regular r:id="rId195"/>
    </p:embeddedFont>
    <p:embeddedFont>
      <p:font typeface="Poppins Light" charset="1" panose="00000400000000000000"/>
      <p:regular r:id="rId204"/>
    </p:embeddedFont>
    <p:embeddedFont>
      <p:font typeface="Poppins Italics" charset="1" panose="00000500000000000000"/>
      <p:regular r:id="rId2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00" Target="slides/slide95.xml" Type="http://schemas.openxmlformats.org/officeDocument/2006/relationships/slide"/><Relationship Id="rId101" Target="slides/slide96.xml" Type="http://schemas.openxmlformats.org/officeDocument/2006/relationships/slide"/><Relationship Id="rId102" Target="slides/slide97.xml" Type="http://schemas.openxmlformats.org/officeDocument/2006/relationships/slide"/><Relationship Id="rId103" Target="slides/slide98.xml" Type="http://schemas.openxmlformats.org/officeDocument/2006/relationships/slide"/><Relationship Id="rId104" Target="slides/slide99.xml" Type="http://schemas.openxmlformats.org/officeDocument/2006/relationships/slide"/><Relationship Id="rId105" Target="slides/slide100.xml" Type="http://schemas.openxmlformats.org/officeDocument/2006/relationships/slide"/><Relationship Id="rId106" Target="slides/slide101.xml" Type="http://schemas.openxmlformats.org/officeDocument/2006/relationships/slide"/><Relationship Id="rId107" Target="slides/slide102.xml" Type="http://schemas.openxmlformats.org/officeDocument/2006/relationships/slide"/><Relationship Id="rId108" Target="slides/slide103.xml" Type="http://schemas.openxmlformats.org/officeDocument/2006/relationships/slide"/><Relationship Id="rId109" Target="slides/slide104.xml" Type="http://schemas.openxmlformats.org/officeDocument/2006/relationships/slide"/><Relationship Id="rId11" Target="slides/slide6.xml" Type="http://schemas.openxmlformats.org/officeDocument/2006/relationships/slide"/><Relationship Id="rId110" Target="slides/slide105.xml" Type="http://schemas.openxmlformats.org/officeDocument/2006/relationships/slide"/><Relationship Id="rId111" Target="slides/slide106.xml" Type="http://schemas.openxmlformats.org/officeDocument/2006/relationships/slide"/><Relationship Id="rId112" Target="slides/slide107.xml" Type="http://schemas.openxmlformats.org/officeDocument/2006/relationships/slide"/><Relationship Id="rId113" Target="slides/slide108.xml" Type="http://schemas.openxmlformats.org/officeDocument/2006/relationships/slide"/><Relationship Id="rId114" Target="slides/slide109.xml" Type="http://schemas.openxmlformats.org/officeDocument/2006/relationships/slide"/><Relationship Id="rId115" Target="slides/slide110.xml" Type="http://schemas.openxmlformats.org/officeDocument/2006/relationships/slide"/><Relationship Id="rId116" Target="slides/slide111.xml" Type="http://schemas.openxmlformats.org/officeDocument/2006/relationships/slide"/><Relationship Id="rId117" Target="slides/slide112.xml" Type="http://schemas.openxmlformats.org/officeDocument/2006/relationships/slide"/><Relationship Id="rId118" Target="slides/slide113.xml" Type="http://schemas.openxmlformats.org/officeDocument/2006/relationships/slide"/><Relationship Id="rId119" Target="slides/slide114.xml" Type="http://schemas.openxmlformats.org/officeDocument/2006/relationships/slide"/><Relationship Id="rId12" Target="slides/slide7.xml" Type="http://schemas.openxmlformats.org/officeDocument/2006/relationships/slide"/><Relationship Id="rId120" Target="slides/slide115.xml" Type="http://schemas.openxmlformats.org/officeDocument/2006/relationships/slide"/><Relationship Id="rId121" Target="slides/slide116.xml" Type="http://schemas.openxmlformats.org/officeDocument/2006/relationships/slide"/><Relationship Id="rId122" Target="slides/slide117.xml" Type="http://schemas.openxmlformats.org/officeDocument/2006/relationships/slide"/><Relationship Id="rId123" Target="slides/slide118.xml" Type="http://schemas.openxmlformats.org/officeDocument/2006/relationships/slide"/><Relationship Id="rId124" Target="slides/slide119.xml" Type="http://schemas.openxmlformats.org/officeDocument/2006/relationships/slide"/><Relationship Id="rId125" Target="slides/slide120.xml" Type="http://schemas.openxmlformats.org/officeDocument/2006/relationships/slide"/><Relationship Id="rId126" Target="slides/slide121.xml" Type="http://schemas.openxmlformats.org/officeDocument/2006/relationships/slide"/><Relationship Id="rId127" Target="slides/slide122.xml" Type="http://schemas.openxmlformats.org/officeDocument/2006/relationships/slide"/><Relationship Id="rId128" Target="slides/slide123.xml" Type="http://schemas.openxmlformats.org/officeDocument/2006/relationships/slide"/><Relationship Id="rId129" Target="slides/slide124.xml" Type="http://schemas.openxmlformats.org/officeDocument/2006/relationships/slide"/><Relationship Id="rId13" Target="slides/slide8.xml" Type="http://schemas.openxmlformats.org/officeDocument/2006/relationships/slide"/><Relationship Id="rId130" Target="slides/slide125.xml" Type="http://schemas.openxmlformats.org/officeDocument/2006/relationships/slide"/><Relationship Id="rId131" Target="slides/slide126.xml" Type="http://schemas.openxmlformats.org/officeDocument/2006/relationships/slide"/><Relationship Id="rId132" Target="slides/slide127.xml" Type="http://schemas.openxmlformats.org/officeDocument/2006/relationships/slide"/><Relationship Id="rId133" Target="slides/slide128.xml" Type="http://schemas.openxmlformats.org/officeDocument/2006/relationships/slide"/><Relationship Id="rId134" Target="slides/slide129.xml" Type="http://schemas.openxmlformats.org/officeDocument/2006/relationships/slide"/><Relationship Id="rId135" Target="slides/slide130.xml" Type="http://schemas.openxmlformats.org/officeDocument/2006/relationships/slide"/><Relationship Id="rId136" Target="slides/slide131.xml" Type="http://schemas.openxmlformats.org/officeDocument/2006/relationships/slide"/><Relationship Id="rId137" Target="slides/slide132.xml" Type="http://schemas.openxmlformats.org/officeDocument/2006/relationships/slide"/><Relationship Id="rId138" Target="slides/slide133.xml" Type="http://schemas.openxmlformats.org/officeDocument/2006/relationships/slide"/><Relationship Id="rId139" Target="slides/slide134.xml" Type="http://schemas.openxmlformats.org/officeDocument/2006/relationships/slide"/><Relationship Id="rId14" Target="slides/slide9.xml" Type="http://schemas.openxmlformats.org/officeDocument/2006/relationships/slide"/><Relationship Id="rId140" Target="slides/slide135.xml" Type="http://schemas.openxmlformats.org/officeDocument/2006/relationships/slide"/><Relationship Id="rId141" Target="slides/slide136.xml" Type="http://schemas.openxmlformats.org/officeDocument/2006/relationships/slide"/><Relationship Id="rId142" Target="notesMasters/notesMaster1.xml" Type="http://schemas.openxmlformats.org/officeDocument/2006/relationships/notesMaster"/><Relationship Id="rId143" Target="theme/theme2.xml" Type="http://schemas.openxmlformats.org/officeDocument/2006/relationships/theme"/><Relationship Id="rId144" Target="notesSlides/notesSlide1.xml" Type="http://schemas.openxmlformats.org/officeDocument/2006/relationships/notesSlide"/><Relationship Id="rId145" Target="fonts/font145.fntdata" Type="http://schemas.openxmlformats.org/officeDocument/2006/relationships/font"/><Relationship Id="rId146" Target="fonts/font146.fntdata" Type="http://schemas.openxmlformats.org/officeDocument/2006/relationships/font"/><Relationship Id="rId147" Target="fonts/font147.fntdata" Type="http://schemas.openxmlformats.org/officeDocument/2006/relationships/font"/><Relationship Id="rId148" Target="fonts/font148.fntdata" Type="http://schemas.openxmlformats.org/officeDocument/2006/relationships/font"/><Relationship Id="rId149" Target="fonts/font149.fntdata" Type="http://schemas.openxmlformats.org/officeDocument/2006/relationships/font"/><Relationship Id="rId15" Target="slides/slide10.xml" Type="http://schemas.openxmlformats.org/officeDocument/2006/relationships/slide"/><Relationship Id="rId150" Target="notesSlides/notesSlide2.xml" Type="http://schemas.openxmlformats.org/officeDocument/2006/relationships/notesSlide"/><Relationship Id="rId151" Target="fonts/font151.fntdata" Type="http://schemas.openxmlformats.org/officeDocument/2006/relationships/font"/><Relationship Id="rId152" Target="notesSlides/notesSlide3.xml" Type="http://schemas.openxmlformats.org/officeDocument/2006/relationships/notesSlide"/><Relationship Id="rId153" Target="notesSlides/notesSlide4.xml" Type="http://schemas.openxmlformats.org/officeDocument/2006/relationships/notesSlide"/><Relationship Id="rId154" Target="notesSlides/notesSlide5.xml" Type="http://schemas.openxmlformats.org/officeDocument/2006/relationships/notesSlide"/><Relationship Id="rId155" Target="notesSlides/notesSlide6.xml" Type="http://schemas.openxmlformats.org/officeDocument/2006/relationships/notesSlide"/><Relationship Id="rId156" Target="fonts/font156.fntdata" Type="http://schemas.openxmlformats.org/officeDocument/2006/relationships/font"/><Relationship Id="rId157" Target="notesSlides/notesSlide7.xml" Type="http://schemas.openxmlformats.org/officeDocument/2006/relationships/notesSlide"/><Relationship Id="rId158" Target="notesSlides/notesSlide8.xml" Type="http://schemas.openxmlformats.org/officeDocument/2006/relationships/notesSlide"/><Relationship Id="rId159" Target="notesSlides/notesSlide9.xml" Type="http://schemas.openxmlformats.org/officeDocument/2006/relationships/notesSlide"/><Relationship Id="rId16" Target="slides/slide11.xml" Type="http://schemas.openxmlformats.org/officeDocument/2006/relationships/slide"/><Relationship Id="rId160" Target="notesSlides/notesSlide10.xml" Type="http://schemas.openxmlformats.org/officeDocument/2006/relationships/notesSlide"/><Relationship Id="rId161" Target="notesSlides/notesSlide11.xml" Type="http://schemas.openxmlformats.org/officeDocument/2006/relationships/notesSlide"/><Relationship Id="rId162" Target="notesSlides/notesSlide12.xml" Type="http://schemas.openxmlformats.org/officeDocument/2006/relationships/notesSlide"/><Relationship Id="rId163" Target="notesSlides/notesSlide13.xml" Type="http://schemas.openxmlformats.org/officeDocument/2006/relationships/notesSlide"/><Relationship Id="rId164" Target="notesSlides/notesSlide14.xml" Type="http://schemas.openxmlformats.org/officeDocument/2006/relationships/notesSlide"/><Relationship Id="rId165" Target="notesSlides/notesSlide15.xml" Type="http://schemas.openxmlformats.org/officeDocument/2006/relationships/notesSlide"/><Relationship Id="rId166" Target="notesSlides/notesSlide16.xml" Type="http://schemas.openxmlformats.org/officeDocument/2006/relationships/notesSlide"/><Relationship Id="rId167" Target="notesSlides/notesSlide17.xml" Type="http://schemas.openxmlformats.org/officeDocument/2006/relationships/notesSlide"/><Relationship Id="rId168" Target="notesSlides/notesSlide18.xml" Type="http://schemas.openxmlformats.org/officeDocument/2006/relationships/notesSlide"/><Relationship Id="rId169" Target="notesSlides/notesSlide19.xml" Type="http://schemas.openxmlformats.org/officeDocument/2006/relationships/notesSlide"/><Relationship Id="rId17" Target="slides/slide12.xml" Type="http://schemas.openxmlformats.org/officeDocument/2006/relationships/slide"/><Relationship Id="rId170" Target="notesSlides/notesSlide20.xml" Type="http://schemas.openxmlformats.org/officeDocument/2006/relationships/notesSlide"/><Relationship Id="rId171" Target="notesSlides/notesSlide21.xml" Type="http://schemas.openxmlformats.org/officeDocument/2006/relationships/notesSlide"/><Relationship Id="rId172" Target="notesSlides/notesSlide22.xml" Type="http://schemas.openxmlformats.org/officeDocument/2006/relationships/notesSlide"/><Relationship Id="rId173" Target="fonts/font173.fntdata" Type="http://schemas.openxmlformats.org/officeDocument/2006/relationships/font"/><Relationship Id="rId174" Target="notesSlides/notesSlide23.xml" Type="http://schemas.openxmlformats.org/officeDocument/2006/relationships/notesSlide"/><Relationship Id="rId175" Target="notesSlides/notesSlide24.xml" Type="http://schemas.openxmlformats.org/officeDocument/2006/relationships/notesSlide"/><Relationship Id="rId176" Target="notesSlides/notesSlide25.xml" Type="http://schemas.openxmlformats.org/officeDocument/2006/relationships/notesSlide"/><Relationship Id="rId177" Target="notesSlides/notesSlide26.xml" Type="http://schemas.openxmlformats.org/officeDocument/2006/relationships/notesSlide"/><Relationship Id="rId178" Target="fonts/font178.fntdata" Type="http://schemas.openxmlformats.org/officeDocument/2006/relationships/font"/><Relationship Id="rId179" Target="notesSlides/notesSlide27.xml" Type="http://schemas.openxmlformats.org/officeDocument/2006/relationships/notesSlide"/><Relationship Id="rId18" Target="slides/slide13.xml" Type="http://schemas.openxmlformats.org/officeDocument/2006/relationships/slide"/><Relationship Id="rId180" Target="notesSlides/notesSlide28.xml" Type="http://schemas.openxmlformats.org/officeDocument/2006/relationships/notesSlide"/><Relationship Id="rId181" Target="notesSlides/notesSlide29.xml" Type="http://schemas.openxmlformats.org/officeDocument/2006/relationships/notesSlide"/><Relationship Id="rId182" Target="notesSlides/notesSlide30.xml" Type="http://schemas.openxmlformats.org/officeDocument/2006/relationships/notesSlide"/><Relationship Id="rId183" Target="notesSlides/notesSlide31.xml" Type="http://schemas.openxmlformats.org/officeDocument/2006/relationships/notesSlide"/><Relationship Id="rId184" Target="notesSlides/notesSlide32.xml" Type="http://schemas.openxmlformats.org/officeDocument/2006/relationships/notesSlide"/><Relationship Id="rId185" Target="notesSlides/notesSlide33.xml" Type="http://schemas.openxmlformats.org/officeDocument/2006/relationships/notesSlide"/><Relationship Id="rId186" Target="notesSlides/notesSlide34.xml" Type="http://schemas.openxmlformats.org/officeDocument/2006/relationships/notesSlide"/><Relationship Id="rId187" Target="notesSlides/notesSlide35.xml" Type="http://schemas.openxmlformats.org/officeDocument/2006/relationships/notesSlide"/><Relationship Id="rId188" Target="notesSlides/notesSlide36.xml" Type="http://schemas.openxmlformats.org/officeDocument/2006/relationships/notesSlide"/><Relationship Id="rId189" Target="notesSlides/notesSlide37.xml" Type="http://schemas.openxmlformats.org/officeDocument/2006/relationships/notesSlide"/><Relationship Id="rId19" Target="slides/slide14.xml" Type="http://schemas.openxmlformats.org/officeDocument/2006/relationships/slide"/><Relationship Id="rId190" Target="notesSlides/notesSlide38.xml" Type="http://schemas.openxmlformats.org/officeDocument/2006/relationships/notesSlide"/><Relationship Id="rId191" Target="notesSlides/notesSlide39.xml" Type="http://schemas.openxmlformats.org/officeDocument/2006/relationships/notesSlide"/><Relationship Id="rId192" Target="notesSlides/notesSlide40.xml" Type="http://schemas.openxmlformats.org/officeDocument/2006/relationships/notesSlide"/><Relationship Id="rId193" Target="notesSlides/notesSlide41.xml" Type="http://schemas.openxmlformats.org/officeDocument/2006/relationships/notesSlide"/><Relationship Id="rId194" Target="notesSlides/notesSlide42.xml" Type="http://schemas.openxmlformats.org/officeDocument/2006/relationships/notesSlide"/><Relationship Id="rId195" Target="fonts/font195.fntdata" Type="http://schemas.openxmlformats.org/officeDocument/2006/relationships/font"/><Relationship Id="rId196" Target="notesSlides/notesSlide43.xml" Type="http://schemas.openxmlformats.org/officeDocument/2006/relationships/notesSlide"/><Relationship Id="rId197" Target="notesSlides/notesSlide44.xml" Type="http://schemas.openxmlformats.org/officeDocument/2006/relationships/notesSlide"/><Relationship Id="rId198" Target="notesSlides/notesSlide45.xml" Type="http://schemas.openxmlformats.org/officeDocument/2006/relationships/notesSlide"/><Relationship Id="rId199" Target="notesSlides/notesSlide46.xml" Type="http://schemas.openxmlformats.org/officeDocument/2006/relationships/notesSlide"/><Relationship Id="rId2" Target="presProps.xml" Type="http://schemas.openxmlformats.org/officeDocument/2006/relationships/presProps"/><Relationship Id="rId20" Target="slides/slide15.xml" Type="http://schemas.openxmlformats.org/officeDocument/2006/relationships/slide"/><Relationship Id="rId200" Target="notesSlides/notesSlide47.xml" Type="http://schemas.openxmlformats.org/officeDocument/2006/relationships/notesSlide"/><Relationship Id="rId201" Target="notesSlides/notesSlide48.xml" Type="http://schemas.openxmlformats.org/officeDocument/2006/relationships/notesSlide"/><Relationship Id="rId202" Target="notesSlides/notesSlide49.xml" Type="http://schemas.openxmlformats.org/officeDocument/2006/relationships/notesSlide"/><Relationship Id="rId203" Target="notesSlides/notesSlide50.xml" Type="http://schemas.openxmlformats.org/officeDocument/2006/relationships/notesSlide"/><Relationship Id="rId204" Target="fonts/font204.fntdata" Type="http://schemas.openxmlformats.org/officeDocument/2006/relationships/font"/><Relationship Id="rId205" Target="notesSlides/notesSlide51.xml" Type="http://schemas.openxmlformats.org/officeDocument/2006/relationships/notesSlide"/><Relationship Id="rId206" Target="notesSlides/notesSlide52.xml" Type="http://schemas.openxmlformats.org/officeDocument/2006/relationships/notesSlide"/><Relationship Id="rId207" Target="notesSlides/notesSlide53.xml" Type="http://schemas.openxmlformats.org/officeDocument/2006/relationships/notesSlide"/><Relationship Id="rId208" Target="notesSlides/notesSlide54.xml" Type="http://schemas.openxmlformats.org/officeDocument/2006/relationships/notesSlide"/><Relationship Id="rId209" Target="notesSlides/notesSlide55.xml" Type="http://schemas.openxmlformats.org/officeDocument/2006/relationships/notesSlide"/><Relationship Id="rId21" Target="slides/slide16.xml" Type="http://schemas.openxmlformats.org/officeDocument/2006/relationships/slide"/><Relationship Id="rId210" Target="notesSlides/notesSlide56.xml" Type="http://schemas.openxmlformats.org/officeDocument/2006/relationships/notesSlide"/><Relationship Id="rId211" Target="notesSlides/notesSlide57.xml" Type="http://schemas.openxmlformats.org/officeDocument/2006/relationships/notesSlide"/><Relationship Id="rId212" Target="notesSlides/notesSlide58.xml" Type="http://schemas.openxmlformats.org/officeDocument/2006/relationships/notesSlide"/><Relationship Id="rId213" Target="notesSlides/notesSlide59.xml" Type="http://schemas.openxmlformats.org/officeDocument/2006/relationships/notesSlide"/><Relationship Id="rId214" Target="notesSlides/notesSlide60.xml" Type="http://schemas.openxmlformats.org/officeDocument/2006/relationships/notesSlide"/><Relationship Id="rId215" Target="notesSlides/notesSlide61.xml" Type="http://schemas.openxmlformats.org/officeDocument/2006/relationships/notesSlide"/><Relationship Id="rId216" Target="notesSlides/notesSlide62.xml" Type="http://schemas.openxmlformats.org/officeDocument/2006/relationships/notesSlide"/><Relationship Id="rId217" Target="notesSlides/notesSlide63.xml" Type="http://schemas.openxmlformats.org/officeDocument/2006/relationships/notesSlide"/><Relationship Id="rId218" Target="notesSlides/notesSlide64.xml" Type="http://schemas.openxmlformats.org/officeDocument/2006/relationships/notesSlide"/><Relationship Id="rId219" Target="notesSlides/notesSlide65.xml" Type="http://schemas.openxmlformats.org/officeDocument/2006/relationships/notesSlide"/><Relationship Id="rId22" Target="slides/slide17.xml" Type="http://schemas.openxmlformats.org/officeDocument/2006/relationships/slide"/><Relationship Id="rId220" Target="notesSlides/notesSlide66.xml" Type="http://schemas.openxmlformats.org/officeDocument/2006/relationships/notesSlide"/><Relationship Id="rId221" Target="notesSlides/notesSlide67.xml" Type="http://schemas.openxmlformats.org/officeDocument/2006/relationships/notesSlide"/><Relationship Id="rId222" Target="notesSlides/notesSlide68.xml" Type="http://schemas.openxmlformats.org/officeDocument/2006/relationships/notesSlide"/><Relationship Id="rId223" Target="notesSlides/notesSlide69.xml" Type="http://schemas.openxmlformats.org/officeDocument/2006/relationships/notesSlide"/><Relationship Id="rId224" Target="notesSlides/notesSlide70.xml" Type="http://schemas.openxmlformats.org/officeDocument/2006/relationships/notesSlide"/><Relationship Id="rId225" Target="notesSlides/notesSlide71.xml" Type="http://schemas.openxmlformats.org/officeDocument/2006/relationships/notesSlide"/><Relationship Id="rId226" Target="notesSlides/notesSlide72.xml" Type="http://schemas.openxmlformats.org/officeDocument/2006/relationships/notesSlide"/><Relationship Id="rId227" Target="notesSlides/notesSlide73.xml" Type="http://schemas.openxmlformats.org/officeDocument/2006/relationships/notesSlide"/><Relationship Id="rId228" Target="notesSlides/notesSlide74.xml" Type="http://schemas.openxmlformats.org/officeDocument/2006/relationships/notesSlide"/><Relationship Id="rId229" Target="notesSlides/notesSlide75.xml" Type="http://schemas.openxmlformats.org/officeDocument/2006/relationships/notesSlide"/><Relationship Id="rId23" Target="slides/slide18.xml" Type="http://schemas.openxmlformats.org/officeDocument/2006/relationships/slide"/><Relationship Id="rId230" Target="notesSlides/notesSlide76.xml" Type="http://schemas.openxmlformats.org/officeDocument/2006/relationships/notesSlide"/><Relationship Id="rId231" Target="notesSlides/notesSlide77.xml" Type="http://schemas.openxmlformats.org/officeDocument/2006/relationships/notesSlide"/><Relationship Id="rId232" Target="notesSlides/notesSlide78.xml" Type="http://schemas.openxmlformats.org/officeDocument/2006/relationships/notesSlide"/><Relationship Id="rId233" Target="notesSlides/notesSlide79.xml" Type="http://schemas.openxmlformats.org/officeDocument/2006/relationships/notesSlide"/><Relationship Id="rId234" Target="notesSlides/notesSlide80.xml" Type="http://schemas.openxmlformats.org/officeDocument/2006/relationships/notesSlide"/><Relationship Id="rId235" Target="notesSlides/notesSlide81.xml" Type="http://schemas.openxmlformats.org/officeDocument/2006/relationships/notesSlide"/><Relationship Id="rId236" Target="notesSlides/notesSlide82.xml" Type="http://schemas.openxmlformats.org/officeDocument/2006/relationships/notesSlide"/><Relationship Id="rId237" Target="notesSlides/notesSlide83.xml" Type="http://schemas.openxmlformats.org/officeDocument/2006/relationships/notesSlide"/><Relationship Id="rId238" Target="notesSlides/notesSlide84.xml" Type="http://schemas.openxmlformats.org/officeDocument/2006/relationships/notesSlide"/><Relationship Id="rId239" Target="notesSlides/notesSlide85.xml" Type="http://schemas.openxmlformats.org/officeDocument/2006/relationships/notesSlide"/><Relationship Id="rId24" Target="slides/slide19.xml" Type="http://schemas.openxmlformats.org/officeDocument/2006/relationships/slide"/><Relationship Id="rId240" Target="notesSlides/notesSlide86.xml" Type="http://schemas.openxmlformats.org/officeDocument/2006/relationships/notesSlide"/><Relationship Id="rId241" Target="notesSlides/notesSlide87.xml" Type="http://schemas.openxmlformats.org/officeDocument/2006/relationships/notesSlide"/><Relationship Id="rId242" Target="notesSlides/notesSlide88.xml" Type="http://schemas.openxmlformats.org/officeDocument/2006/relationships/notesSlide"/><Relationship Id="rId243" Target="notesSlides/notesSlide89.xml" Type="http://schemas.openxmlformats.org/officeDocument/2006/relationships/notesSlide"/><Relationship Id="rId244" Target="notesSlides/notesSlide90.xml" Type="http://schemas.openxmlformats.org/officeDocument/2006/relationships/notesSlide"/><Relationship Id="rId245" Target="notesSlides/notesSlide91.xml" Type="http://schemas.openxmlformats.org/officeDocument/2006/relationships/notesSlide"/><Relationship Id="rId246" Target="notesSlides/notesSlide92.xml" Type="http://schemas.openxmlformats.org/officeDocument/2006/relationships/notesSlide"/><Relationship Id="rId247" Target="notesSlides/notesSlide93.xml" Type="http://schemas.openxmlformats.org/officeDocument/2006/relationships/notesSlide"/><Relationship Id="rId248" Target="notesSlides/notesSlide94.xml" Type="http://schemas.openxmlformats.org/officeDocument/2006/relationships/notesSlide"/><Relationship Id="rId249" Target="notesSlides/notesSlide95.xml" Type="http://schemas.openxmlformats.org/officeDocument/2006/relationships/notesSlide"/><Relationship Id="rId25" Target="slides/slide20.xml" Type="http://schemas.openxmlformats.org/officeDocument/2006/relationships/slide"/><Relationship Id="rId250" Target="notesSlides/notesSlide96.xml" Type="http://schemas.openxmlformats.org/officeDocument/2006/relationships/notesSlide"/><Relationship Id="rId251" Target="notesSlides/notesSlide97.xml" Type="http://schemas.openxmlformats.org/officeDocument/2006/relationships/notesSlide"/><Relationship Id="rId252" Target="notesSlides/notesSlide98.xml" Type="http://schemas.openxmlformats.org/officeDocument/2006/relationships/notesSlide"/><Relationship Id="rId253" Target="notesSlides/notesSlide99.xml" Type="http://schemas.openxmlformats.org/officeDocument/2006/relationships/notesSlide"/><Relationship Id="rId254" Target="notesSlides/notesSlide100.xml" Type="http://schemas.openxmlformats.org/officeDocument/2006/relationships/notesSlide"/><Relationship Id="rId255" Target="notesSlides/notesSlide101.xml" Type="http://schemas.openxmlformats.org/officeDocument/2006/relationships/notesSlide"/><Relationship Id="rId256" Target="notesSlides/notesSlide102.xml" Type="http://schemas.openxmlformats.org/officeDocument/2006/relationships/notesSlide"/><Relationship Id="rId257" Target="notesSlides/notesSlide103.xml" Type="http://schemas.openxmlformats.org/officeDocument/2006/relationships/notesSlide"/><Relationship Id="rId258" Target="notesSlides/notesSlide104.xml" Type="http://schemas.openxmlformats.org/officeDocument/2006/relationships/notesSlide"/><Relationship Id="rId259" Target="notesSlides/notesSlide105.xml" Type="http://schemas.openxmlformats.org/officeDocument/2006/relationships/notesSlide"/><Relationship Id="rId26" Target="slides/slide21.xml" Type="http://schemas.openxmlformats.org/officeDocument/2006/relationships/slide"/><Relationship Id="rId260" Target="notesSlides/notesSlide106.xml" Type="http://schemas.openxmlformats.org/officeDocument/2006/relationships/notesSlide"/><Relationship Id="rId261" Target="notesSlides/notesSlide107.xml" Type="http://schemas.openxmlformats.org/officeDocument/2006/relationships/notesSlide"/><Relationship Id="rId262" Target="notesSlides/notesSlide108.xml" Type="http://schemas.openxmlformats.org/officeDocument/2006/relationships/notesSlide"/><Relationship Id="rId263" Target="notesSlides/notesSlide109.xml" Type="http://schemas.openxmlformats.org/officeDocument/2006/relationships/notesSlide"/><Relationship Id="rId264" Target="notesSlides/notesSlide110.xml" Type="http://schemas.openxmlformats.org/officeDocument/2006/relationships/notesSlide"/><Relationship Id="rId265" Target="notesSlides/notesSlide111.xml" Type="http://schemas.openxmlformats.org/officeDocument/2006/relationships/notesSlide"/><Relationship Id="rId266" Target="notesSlides/notesSlide112.xml" Type="http://schemas.openxmlformats.org/officeDocument/2006/relationships/notesSlide"/><Relationship Id="rId267" Target="notesSlides/notesSlide113.xml" Type="http://schemas.openxmlformats.org/officeDocument/2006/relationships/notesSlide"/><Relationship Id="rId268" Target="notesSlides/notesSlide114.xml" Type="http://schemas.openxmlformats.org/officeDocument/2006/relationships/notesSlide"/><Relationship Id="rId269" Target="notesSlides/notesSlide115.xml" Type="http://schemas.openxmlformats.org/officeDocument/2006/relationships/notesSlide"/><Relationship Id="rId27" Target="slides/slide22.xml" Type="http://schemas.openxmlformats.org/officeDocument/2006/relationships/slide"/><Relationship Id="rId270" Target="notesSlides/notesSlide116.xml" Type="http://schemas.openxmlformats.org/officeDocument/2006/relationships/notesSlide"/><Relationship Id="rId271" Target="notesSlides/notesSlide117.xml" Type="http://schemas.openxmlformats.org/officeDocument/2006/relationships/notesSlide"/><Relationship Id="rId272" Target="notesSlides/notesSlide118.xml" Type="http://schemas.openxmlformats.org/officeDocument/2006/relationships/notesSlide"/><Relationship Id="rId273" Target="notesSlides/notesSlide119.xml" Type="http://schemas.openxmlformats.org/officeDocument/2006/relationships/notesSlide"/><Relationship Id="rId274" Target="notesSlides/notesSlide120.xml" Type="http://schemas.openxmlformats.org/officeDocument/2006/relationships/notesSlide"/><Relationship Id="rId275" Target="notesSlides/notesSlide121.xml" Type="http://schemas.openxmlformats.org/officeDocument/2006/relationships/notesSlide"/><Relationship Id="rId276" Target="notesSlides/notesSlide122.xml" Type="http://schemas.openxmlformats.org/officeDocument/2006/relationships/notesSlide"/><Relationship Id="rId277" Target="notesSlides/notesSlide123.xml" Type="http://schemas.openxmlformats.org/officeDocument/2006/relationships/notesSlide"/><Relationship Id="rId278" Target="notesSlides/notesSlide124.xml" Type="http://schemas.openxmlformats.org/officeDocument/2006/relationships/notesSlide"/><Relationship Id="rId279" Target="notesSlides/notesSlide125.xml" Type="http://schemas.openxmlformats.org/officeDocument/2006/relationships/notesSlide"/><Relationship Id="rId28" Target="slides/slide23.xml" Type="http://schemas.openxmlformats.org/officeDocument/2006/relationships/slide"/><Relationship Id="rId280" Target="notesSlides/notesSlide126.xml" Type="http://schemas.openxmlformats.org/officeDocument/2006/relationships/notesSlide"/><Relationship Id="rId281" Target="notesSlides/notesSlide127.xml" Type="http://schemas.openxmlformats.org/officeDocument/2006/relationships/notesSlide"/><Relationship Id="rId282" Target="notesSlides/notesSlide128.xml" Type="http://schemas.openxmlformats.org/officeDocument/2006/relationships/notesSlide"/><Relationship Id="rId283" Target="notesSlides/notesSlide129.xml" Type="http://schemas.openxmlformats.org/officeDocument/2006/relationships/notesSlide"/><Relationship Id="rId284" Target="notesSlides/notesSlide130.xml" Type="http://schemas.openxmlformats.org/officeDocument/2006/relationships/notesSlide"/><Relationship Id="rId285" Target="notesSlides/notesSlide131.xml" Type="http://schemas.openxmlformats.org/officeDocument/2006/relationships/notesSlide"/><Relationship Id="rId286" Target="fonts/font286.fntdata" Type="http://schemas.openxmlformats.org/officeDocument/2006/relationships/font"/><Relationship Id="rId287" Target="notesSlides/notesSlide132.xml" Type="http://schemas.openxmlformats.org/officeDocument/2006/relationships/notesSlide"/><Relationship Id="rId288" Target="notesSlides/notesSlide133.xml" Type="http://schemas.openxmlformats.org/officeDocument/2006/relationships/notesSlide"/><Relationship Id="rId289" Target="notesSlides/notesSlide134.xml" Type="http://schemas.openxmlformats.org/officeDocument/2006/relationships/notesSlide"/><Relationship Id="rId29" Target="slides/slide24.xml" Type="http://schemas.openxmlformats.org/officeDocument/2006/relationships/slide"/><Relationship Id="rId290" Target="notesSlides/notesSlide135.xml" Type="http://schemas.openxmlformats.org/officeDocument/2006/relationships/notesSlide"/><Relationship Id="rId291" Target="notesSlides/notesSlide136.xml" Type="http://schemas.openxmlformats.org/officeDocument/2006/relationships/note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slides/slide58.xml" Type="http://schemas.openxmlformats.org/officeDocument/2006/relationships/slide"/><Relationship Id="rId64" Target="slides/slide59.xml" Type="http://schemas.openxmlformats.org/officeDocument/2006/relationships/slide"/><Relationship Id="rId65" Target="slides/slide60.xml" Type="http://schemas.openxmlformats.org/officeDocument/2006/relationships/slide"/><Relationship Id="rId66" Target="slides/slide61.xml" Type="http://schemas.openxmlformats.org/officeDocument/2006/relationships/slide"/><Relationship Id="rId67" Target="slides/slide62.xml" Type="http://schemas.openxmlformats.org/officeDocument/2006/relationships/slide"/><Relationship Id="rId68" Target="slides/slide63.xml" Type="http://schemas.openxmlformats.org/officeDocument/2006/relationships/slide"/><Relationship Id="rId69" Target="slides/slide64.xml" Type="http://schemas.openxmlformats.org/officeDocument/2006/relationships/slide"/><Relationship Id="rId7" Target="slides/slide2.xml" Type="http://schemas.openxmlformats.org/officeDocument/2006/relationships/slide"/><Relationship Id="rId70" Target="slides/slide65.xml" Type="http://schemas.openxmlformats.org/officeDocument/2006/relationships/slide"/><Relationship Id="rId71" Target="slides/slide66.xml" Type="http://schemas.openxmlformats.org/officeDocument/2006/relationships/slide"/><Relationship Id="rId72" Target="slides/slide67.xml" Type="http://schemas.openxmlformats.org/officeDocument/2006/relationships/slide"/><Relationship Id="rId73" Target="slides/slide68.xml" Type="http://schemas.openxmlformats.org/officeDocument/2006/relationships/slide"/><Relationship Id="rId74" Target="slides/slide69.xml" Type="http://schemas.openxmlformats.org/officeDocument/2006/relationships/slide"/><Relationship Id="rId75" Target="slides/slide70.xml" Type="http://schemas.openxmlformats.org/officeDocument/2006/relationships/slide"/><Relationship Id="rId76" Target="slides/slide71.xml" Type="http://schemas.openxmlformats.org/officeDocument/2006/relationships/slide"/><Relationship Id="rId77" Target="slides/slide72.xml" Type="http://schemas.openxmlformats.org/officeDocument/2006/relationships/slide"/><Relationship Id="rId78" Target="slides/slide73.xml" Type="http://schemas.openxmlformats.org/officeDocument/2006/relationships/slide"/><Relationship Id="rId79" Target="slides/slide74.xml" Type="http://schemas.openxmlformats.org/officeDocument/2006/relationships/slide"/><Relationship Id="rId8" Target="slides/slide3.xml" Type="http://schemas.openxmlformats.org/officeDocument/2006/relationships/slide"/><Relationship Id="rId80" Target="slides/slide75.xml" Type="http://schemas.openxmlformats.org/officeDocument/2006/relationships/slide"/><Relationship Id="rId81" Target="slides/slide76.xml" Type="http://schemas.openxmlformats.org/officeDocument/2006/relationships/slide"/><Relationship Id="rId82" Target="slides/slide77.xml" Type="http://schemas.openxmlformats.org/officeDocument/2006/relationships/slide"/><Relationship Id="rId83" Target="slides/slide78.xml" Type="http://schemas.openxmlformats.org/officeDocument/2006/relationships/slide"/><Relationship Id="rId84" Target="slides/slide79.xml" Type="http://schemas.openxmlformats.org/officeDocument/2006/relationships/slide"/><Relationship Id="rId85" Target="slides/slide80.xml" Type="http://schemas.openxmlformats.org/officeDocument/2006/relationships/slide"/><Relationship Id="rId86" Target="slides/slide81.xml" Type="http://schemas.openxmlformats.org/officeDocument/2006/relationships/slide"/><Relationship Id="rId87" Target="slides/slide82.xml" Type="http://schemas.openxmlformats.org/officeDocument/2006/relationships/slide"/><Relationship Id="rId88" Target="slides/slide83.xml" Type="http://schemas.openxmlformats.org/officeDocument/2006/relationships/slide"/><Relationship Id="rId89" Target="slides/slide84.xml" Type="http://schemas.openxmlformats.org/officeDocument/2006/relationships/slide"/><Relationship Id="rId9" Target="slides/slide4.xml" Type="http://schemas.openxmlformats.org/officeDocument/2006/relationships/slide"/><Relationship Id="rId90" Target="slides/slide85.xml" Type="http://schemas.openxmlformats.org/officeDocument/2006/relationships/slide"/><Relationship Id="rId91" Target="slides/slide86.xml" Type="http://schemas.openxmlformats.org/officeDocument/2006/relationships/slide"/><Relationship Id="rId92" Target="slides/slide87.xml" Type="http://schemas.openxmlformats.org/officeDocument/2006/relationships/slide"/><Relationship Id="rId93" Target="slides/slide88.xml" Type="http://schemas.openxmlformats.org/officeDocument/2006/relationships/slide"/><Relationship Id="rId94" Target="slides/slide89.xml" Type="http://schemas.openxmlformats.org/officeDocument/2006/relationships/slide"/><Relationship Id="rId95" Target="slides/slide90.xml" Type="http://schemas.openxmlformats.org/officeDocument/2006/relationships/slide"/><Relationship Id="rId96" Target="slides/slide91.xml" Type="http://schemas.openxmlformats.org/officeDocument/2006/relationships/slide"/><Relationship Id="rId97" Target="slides/slide92.xml" Type="http://schemas.openxmlformats.org/officeDocument/2006/relationships/slide"/><Relationship Id="rId98" Target="slides/slide93.xml" Type="http://schemas.openxmlformats.org/officeDocument/2006/relationships/slide"/><Relationship Id="rId99" Target="slides/slide9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0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0.xml" Type="http://schemas.openxmlformats.org/officeDocument/2006/relationships/slide"/></Relationships>
</file>

<file path=ppt/notesSlides/_rels/notesSlide10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1.xml" Type="http://schemas.openxmlformats.org/officeDocument/2006/relationships/slide"/></Relationships>
</file>

<file path=ppt/notesSlides/_rels/notesSlide10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2.xml" Type="http://schemas.openxmlformats.org/officeDocument/2006/relationships/slide"/></Relationships>
</file>

<file path=ppt/notesSlides/_rels/notesSlide10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3.xml" Type="http://schemas.openxmlformats.org/officeDocument/2006/relationships/slide"/></Relationships>
</file>

<file path=ppt/notesSlides/_rels/notesSlide10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4.xml" Type="http://schemas.openxmlformats.org/officeDocument/2006/relationships/slide"/></Relationships>
</file>

<file path=ppt/notesSlides/_rels/notesSlide10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5.xml" Type="http://schemas.openxmlformats.org/officeDocument/2006/relationships/slide"/></Relationships>
</file>

<file path=ppt/notesSlides/_rels/notesSlide10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6.xml" Type="http://schemas.openxmlformats.org/officeDocument/2006/relationships/slide"/></Relationships>
</file>

<file path=ppt/notesSlides/_rels/notesSlide10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7.xml" Type="http://schemas.openxmlformats.org/officeDocument/2006/relationships/slide"/></Relationships>
</file>

<file path=ppt/notesSlides/_rels/notesSlide10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8.xml" Type="http://schemas.openxmlformats.org/officeDocument/2006/relationships/slide"/></Relationships>
</file>

<file path=ppt/notesSlides/_rels/notesSlide10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9.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0.xml" Type="http://schemas.openxmlformats.org/officeDocument/2006/relationships/slide"/></Relationships>
</file>

<file path=ppt/notesSlides/_rels/notesSlide1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1.xml" Type="http://schemas.openxmlformats.org/officeDocument/2006/relationships/slide"/></Relationships>
</file>

<file path=ppt/notesSlides/_rels/notesSlide1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2.xml" Type="http://schemas.openxmlformats.org/officeDocument/2006/relationships/slide"/></Relationships>
</file>

<file path=ppt/notesSlides/_rels/notesSlide1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3.xml" Type="http://schemas.openxmlformats.org/officeDocument/2006/relationships/slide"/></Relationships>
</file>

<file path=ppt/notesSlides/_rels/notesSlide1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4.xml" Type="http://schemas.openxmlformats.org/officeDocument/2006/relationships/slide"/></Relationships>
</file>

<file path=ppt/notesSlides/_rels/notesSlide1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5.xml" Type="http://schemas.openxmlformats.org/officeDocument/2006/relationships/slide"/></Relationships>
</file>

<file path=ppt/notesSlides/_rels/notesSlide1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6.xml" Type="http://schemas.openxmlformats.org/officeDocument/2006/relationships/slide"/></Relationships>
</file>

<file path=ppt/notesSlides/_rels/notesSlide1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7.xml" Type="http://schemas.openxmlformats.org/officeDocument/2006/relationships/slide"/></Relationships>
</file>

<file path=ppt/notesSlides/_rels/notesSlide1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8.xml" Type="http://schemas.openxmlformats.org/officeDocument/2006/relationships/slide"/></Relationships>
</file>

<file path=ppt/notesSlides/_rels/notesSlide1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9.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0.xml" Type="http://schemas.openxmlformats.org/officeDocument/2006/relationships/slide"/></Relationships>
</file>

<file path=ppt/notesSlides/_rels/notesSlide1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1.xml" Type="http://schemas.openxmlformats.org/officeDocument/2006/relationships/slide"/></Relationships>
</file>

<file path=ppt/notesSlides/_rels/notesSlide1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2.xml" Type="http://schemas.openxmlformats.org/officeDocument/2006/relationships/slide"/></Relationships>
</file>

<file path=ppt/notesSlides/_rels/notesSlide1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3.xml" Type="http://schemas.openxmlformats.org/officeDocument/2006/relationships/slide"/></Relationships>
</file>

<file path=ppt/notesSlides/_rels/notesSlide1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4.xml" Type="http://schemas.openxmlformats.org/officeDocument/2006/relationships/slide"/></Relationships>
</file>

<file path=ppt/notesSlides/_rels/notesSlide1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5.xml" Type="http://schemas.openxmlformats.org/officeDocument/2006/relationships/slide"/></Relationships>
</file>

<file path=ppt/notesSlides/_rels/notesSlide1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6.xml" Type="http://schemas.openxmlformats.org/officeDocument/2006/relationships/slide"/></Relationships>
</file>

<file path=ppt/notesSlides/_rels/notesSlide1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7.xml" Type="http://schemas.openxmlformats.org/officeDocument/2006/relationships/slide"/></Relationships>
</file>

<file path=ppt/notesSlides/_rels/notesSlide1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8.xml" Type="http://schemas.openxmlformats.org/officeDocument/2006/relationships/slide"/></Relationships>
</file>

<file path=ppt/notesSlides/_rels/notesSlide1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9.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0.xml" Type="http://schemas.openxmlformats.org/officeDocument/2006/relationships/slide"/></Relationships>
</file>

<file path=ppt/notesSlides/_rels/notesSlide1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1.xml" Type="http://schemas.openxmlformats.org/officeDocument/2006/relationships/slide"/></Relationships>
</file>

<file path=ppt/notesSlides/_rels/notesSlide1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2.xml" Type="http://schemas.openxmlformats.org/officeDocument/2006/relationships/slide"/></Relationships>
</file>

<file path=ppt/notesSlides/_rels/notesSlide1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3.xml" Type="http://schemas.openxmlformats.org/officeDocument/2006/relationships/slide"/></Relationships>
</file>

<file path=ppt/notesSlides/_rels/notesSlide1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4.xml" Type="http://schemas.openxmlformats.org/officeDocument/2006/relationships/slide"/></Relationships>
</file>

<file path=ppt/notesSlides/_rels/notesSlide1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5.xml" Type="http://schemas.openxmlformats.org/officeDocument/2006/relationships/slide"/></Relationships>
</file>

<file path=ppt/notesSlides/_rels/notesSlide1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6.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6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6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8.xml" Type="http://schemas.openxmlformats.org/officeDocument/2006/relationships/slide"/></Relationships>
</file>

<file path=ppt/notesSlides/_rels/notesSlide6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0.xml" Type="http://schemas.openxmlformats.org/officeDocument/2006/relationships/slide"/></Relationships>
</file>

<file path=ppt/notesSlides/_rels/notesSlide7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1.xml" Type="http://schemas.openxmlformats.org/officeDocument/2006/relationships/slide"/></Relationships>
</file>

<file path=ppt/notesSlides/_rels/notesSlide7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2.xml" Type="http://schemas.openxmlformats.org/officeDocument/2006/relationships/slide"/></Relationships>
</file>

<file path=ppt/notesSlides/_rels/notesSlide7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3.xml" Type="http://schemas.openxmlformats.org/officeDocument/2006/relationships/slide"/></Relationships>
</file>

<file path=ppt/notesSlides/_rels/notesSlide7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4.xml" Type="http://schemas.openxmlformats.org/officeDocument/2006/relationships/slide"/></Relationships>
</file>

<file path=ppt/notesSlides/_rels/notesSlide7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5.xml" Type="http://schemas.openxmlformats.org/officeDocument/2006/relationships/slide"/></Relationships>
</file>

<file path=ppt/notesSlides/_rels/notesSlide7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6.xml" Type="http://schemas.openxmlformats.org/officeDocument/2006/relationships/slide"/></Relationships>
</file>

<file path=ppt/notesSlides/_rels/notesSlide7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7.xml" Type="http://schemas.openxmlformats.org/officeDocument/2006/relationships/slide"/></Relationships>
</file>

<file path=ppt/notesSlides/_rels/notesSlide7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8.xml" Type="http://schemas.openxmlformats.org/officeDocument/2006/relationships/slide"/></Relationships>
</file>

<file path=ppt/notesSlides/_rels/notesSlide7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0.xml" Type="http://schemas.openxmlformats.org/officeDocument/2006/relationships/slide"/></Relationships>
</file>

<file path=ppt/notesSlides/_rels/notesSlide8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1.xml" Type="http://schemas.openxmlformats.org/officeDocument/2006/relationships/slide"/></Relationships>
</file>

<file path=ppt/notesSlides/_rels/notesSlide8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2.xml" Type="http://schemas.openxmlformats.org/officeDocument/2006/relationships/slide"/></Relationships>
</file>

<file path=ppt/notesSlides/_rels/notesSlide8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3.xml" Type="http://schemas.openxmlformats.org/officeDocument/2006/relationships/slide"/></Relationships>
</file>

<file path=ppt/notesSlides/_rels/notesSlide8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4.xml" Type="http://schemas.openxmlformats.org/officeDocument/2006/relationships/slide"/></Relationships>
</file>

<file path=ppt/notesSlides/_rels/notesSlide8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5.xml" Type="http://schemas.openxmlformats.org/officeDocument/2006/relationships/slide"/></Relationships>
</file>

<file path=ppt/notesSlides/_rels/notesSlide8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6.xml" Type="http://schemas.openxmlformats.org/officeDocument/2006/relationships/slide"/></Relationships>
</file>

<file path=ppt/notesSlides/_rels/notesSlide8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7.xml" Type="http://schemas.openxmlformats.org/officeDocument/2006/relationships/slide"/></Relationships>
</file>

<file path=ppt/notesSlides/_rels/notesSlide8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8.xml" Type="http://schemas.openxmlformats.org/officeDocument/2006/relationships/slide"/></Relationships>
</file>

<file path=ppt/notesSlides/_rels/notesSlide8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0.xml" Type="http://schemas.openxmlformats.org/officeDocument/2006/relationships/slide"/></Relationships>
</file>

<file path=ppt/notesSlides/_rels/notesSlide9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1.xml" Type="http://schemas.openxmlformats.org/officeDocument/2006/relationships/slide"/></Relationships>
</file>

<file path=ppt/notesSlides/_rels/notesSlide9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2.xml" Type="http://schemas.openxmlformats.org/officeDocument/2006/relationships/slide"/></Relationships>
</file>

<file path=ppt/notesSlides/_rels/notesSlide9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3.xml" Type="http://schemas.openxmlformats.org/officeDocument/2006/relationships/slide"/></Relationships>
</file>

<file path=ppt/notesSlides/_rels/notesSlide9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4.xml" Type="http://schemas.openxmlformats.org/officeDocument/2006/relationships/slide"/></Relationships>
</file>

<file path=ppt/notesSlides/_rels/notesSlide9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5.xml" Type="http://schemas.openxmlformats.org/officeDocument/2006/relationships/slide"/></Relationships>
</file>

<file path=ppt/notesSlides/_rels/notesSlide9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6.xml" Type="http://schemas.openxmlformats.org/officeDocument/2006/relationships/slide"/></Relationships>
</file>

<file path=ppt/notesSlides/_rels/notesSlide9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7.xml" Type="http://schemas.openxmlformats.org/officeDocument/2006/relationships/slide"/></Relationships>
</file>

<file path=ppt/notesSlides/_rels/notesSlide9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8.xml" Type="http://schemas.openxmlformats.org/officeDocument/2006/relationships/slide"/></Relationships>
</file>

<file path=ppt/notesSlides/_rels/notesSlide9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9.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Bonjour et bienvenue à notre deuxième capsule d’enseignement: Protocole de l’examen de la portée.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De la même manière, un protocole contient un plan détaillé du déroulement de l’examen de la portée,  incluant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Consultez la section « Ressources » du chapitre pour en apprendre davantage sur la description du processus de sélection.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L’extraction des données est l’étape à partir de laquelle vous commencez la lecture des sources.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Vous allez ensuite sélectionner les informations qui concordent avec les objectifs et les questions de recherche. De ce fait, des décisions doivent être prises concernant le type d’informations que vous désirez extraire.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Pour le protocole, il est important d’inclure dans l’annexe un résumé des informations qui seront extraites et de déterminer comment se fera l’extraction des données. Voici un exemple des informations à extraire… (LIRE LES informations dans la partie exemple)</a:t>
            </a:r>
          </a:p>
          <a:p>
            <a:r>
              <a:rPr lang="en-US"/>
              <a:t/>
            </a:r>
          </a:p>
          <a:p>
            <a:r>
              <a:rPr lang="en-US"/>
              <a:t>À noter qu’il est normal que certaines sources ne présentent pas toutes les informations qui vous intéressent. Dans ce cas, il est important d’en prendre note.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Normalement, ces informations sont organisées dans un tableau d’extraction, par exemple, en utilisant Excel. Cette fiche va être votre source-clé pour vous aider à fournir au lecteur ou à la lectrice un résumé des résultats de la recherche.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 est conseillé d'utiliser un outil tel que Covidence afin de vous aider dans l'extraction des données. Les informations pourront ensuite être exportées dans un tableau comme celui que vous voyez ici.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Consultez la section « Ressources » du chapitre pour accèder à l'exemple de tableau excel pour l'extraction des données.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En ce qui concerne l’analyse de vos données, il est important de noter qu’un examen de la portée n’a pas comme objectif de faire une analyse des résultats des sources incluent dans votre revue,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mais plutôt de faire une analyse descriptive de certaines informations. Par exemple,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la fréquence d'apparition de concepts,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ressources humaines qui seront impliquées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caractéristiques des populations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mesures utilisées,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types d'interventions, etc..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Vous pouvez effectuer différents types d’analyse sur les données extraites.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Par exemple, vous pouvez utiliser des statistiques descriptives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Ou des analyses descriptives qualitatives (par ex., le codage et les categorization des concepts) peut aider à résumer les données.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À propos de la présentation des résultats, il est important que celle-ci corresponde aux objectifs et aux questions de recherche de votre examen de la portée.</a:t>
            </a:r>
          </a:p>
          <a:p>
            <a:r>
              <a:rPr lang="en-US"/>
              <a:t>Pour vous aider à décider de la façon dont vous allez présenter vos résultats, demandez-vous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Quelles sont les informations que je vais extraire pour répondre à mes objectifs de recherche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De quelle nature sont-elles ces informations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Comment puis-je favoriser la compréhension des résultats par mon lecteur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outils qui seront utilisés et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Lorsqu’on a des données quantitatives, on peut avoir recours à des tableaux,des graphiques, etc.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Pour des données qualitatives, on peut également utiliser des tableaux, des cartes conceptuelles, etc.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Ce qu’il est important de garder à l’esprit est qu'on veut que l’information soit la plus claire possible pour le lecteur.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Enfin, il est important d'enregistrer votre protocole. </a:t>
            </a:r>
          </a:p>
          <a:p>
            <a:r>
              <a:rPr lang="en-US"/>
              <a:t/>
            </a:r>
          </a:p>
          <a:p>
            <a:r>
              <a:rPr lang="en-US"/>
              <a:t>Cette pratique, recommandée par les plus grandes lignes directrices, tels que le JBI, permet, entre autres, de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Réduire la duplication des efforts et encourager la collaboration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Faciliter la mise en forme et la rédaction de l'article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Favoriser la transparence de la méthodologie de recherche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 y a plusieurs sites à cet effet, par exemple, le site Open Science Framework.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Dans la section « Ressources » du chapitre, vous trouverez quelques exemples de site où enregistrer votre protocole.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Nous sommes actuellement à la fin de notre deuxième capsule d’enseignement. Nous espérons que vous avez acquis une meilleure compréhension des composantes clés du protocole de l’examen de la portée.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l’échéancier prévu.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N’oubliez pas de consulter la section « Ressources» du chapitre pour compléter vos apprentissages.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 s’agit d’une première étape très importante. Notamment la rédaction de protocoles de haute qualité permet d’élaborer des examens de la portée plus transparents.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N’oubliez pas de consulter la section « Ressources » du chapitre pour un exemple.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Quels sont les éléments à inclure dans le protocole d’un examen de la portée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 n’est pas évident de commencer à planifier un protocole lorsqu’on ne sait pas par où commencer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 existe de multiples ressources pouvant vous aider à planifier votre protocole. En même temps, il peut être difficile de décider sur quelle ressource se concentrer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pour vous assurer de respecter les standards de rigueurs de l’examen de la portée.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Dans cette capsule, nous allons répondre aux objectifs suivants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Alors, je vous en recommande trois ! Il s’agit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1) Du chapitre 11 « Scoping review » du "JBI Manual for Evidence Synthesis"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2) De l’article « Best practice guidance and reporting items for the development of scoping review protocols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3) Et, finalement, de la grille PRISMA_ScR soit Scoping Review. Il s’agit de la grille PRISMA pour l’examen de la portée.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Vous les trouverez dans la section « Ressources » du chapitre.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Passons maintenant aux sections clés du protocole. Elles sont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 titre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l’introduction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objectifs et questions de recherche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et, la méthodologie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Définir le protocole de l’examen de la portée</a:t>
            </a:r>
          </a:p>
          <a:p>
            <a:r>
              <a:rPr lang="en-US"/>
              <a:t>et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Concernant le titre, il y a trois éléments clés à retenir. Il doit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Inclure la mention “protocole de l’examen de la portée”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Être informatif, et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permettre de cerner rapidement le sujet traité.</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Passons maintenant à l’introduction. Elle doit permettre de répondre aux questions suivantes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Que savons-nous déjà sur le sujet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Quel est le problème/la question qui conduit à la nécessité d’un examen de la portée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Y a-t-il d’autres revues de la littérature sur le sujet et quelles sont les lacunes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Et, pourquoi un examen de la portée est-il nécessaire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Je vous invite à consulter l’article de Lingard et Colquhoun (2022) sur comment rédiger l’introduction d’un protocole d’examen de la portée, disponible dans la section « Ressources » du chapitre.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En décrire les caractéristiques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Parlons maintenant des objectifs! Il est important de spécifier que ceux-ci sont les pierres angulaires à partir desquelles le projet est bâti.</a:t>
            </a:r>
          </a:p>
          <a:p>
            <a:r>
              <a:rPr lang="en-US"/>
              <a:t/>
            </a:r>
          </a:p>
          <a:p>
            <a:r>
              <a:rPr lang="en-US"/>
              <a:t>Et, </a:t>
            </a:r>
          </a:p>
          <a:p>
            <a:r>
              <a:rPr lang="en-US"/>
              <a:t/>
            </a:r>
          </a:p>
          <a:p>
            <a:r>
              <a:rPr lang="en-US"/>
              <a:t/>
            </a:r>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ils guident la planification de la stratégie de recherche.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 peut être utile de réviser des protocoles publiés afin d’avoir des exemples. </a:t>
            </a:r>
          </a:p>
          <a:p>
            <a:r>
              <a:rPr lang="en-US"/>
              <a:t/>
            </a:r>
          </a:p>
          <a:p>
            <a:r>
              <a:rPr lang="en-US"/>
              <a:t>Par exemple, l’objectif mentionné ici vise à cartographier et synthétiser la littérature sur l’utilisation des technologies pour fournir des services et des interventions en santé mentale aux jeunes en situation d’itinérance âgés entre 13 et 29 ans.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Vous pouvez consulter cet exemple dans la section “Ressources” du chapitre.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Une fois que les objectifs de l’examen de la portée sont définis, vous pouvez écrire les questions de recherche.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Ces questions assurent que la recherche concorde avec les objectifs de l’examen de la portée et guident la planification de la stratégie de recherche.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Lorsqu’il s’agit d’explorer un phénomène, les questions de recherche débutent fréquemment par les adjectifs interrogatifs « Quel », « que », etc.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Voici un exemple de question ! </a:t>
            </a:r>
          </a:p>
          <a:p>
            <a:r>
              <a:rPr lang="en-US"/>
              <a:t/>
            </a:r>
          </a:p>
          <a:p>
            <a:r>
              <a:rPr lang="en-US"/>
              <a:t>Que sait-on sur l’utilisation de la technologie pour fournir des services et des interventions en santé mentale aux jeunes en situation d’itinérance âgés de 13 à 29 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Mais, comment écrire un bon objectif et une bonne question de recherche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Étant donné que l’examen de la portée vise, en général, à explorer l’étendue des connaissances, on vise à avoir des objectifs et des questions de recherche qui sont larges.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Pour compléter les notions présentées dans cette capsule, consultez la section « Ressources» du chapitre.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 existe plusieurs cadres pour définir les objectifs et les questions de recherche, par exemple, PCC, SPICE et PICO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Pour l’examen de la portée, le JBI suggère l’utilisation du PCC : population — concept - contexte.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Par exemple, pour l’objectif présenté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La population est celle des jeunes âgés entre 13 et 29 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 concept/sujet traité est celui de l’utilisation des technologies pour fournir des services et des interventions en santé mentale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 contexte est l’itinérance.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Lors de la rédaction, il faut toujours faire attention, car, si un objectif trop restreint peut entraîner peu ou pas de résultats, un objectif trop large peut engendrer un nombre trop élevé de résultats non pertinents.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Passons maintenant à la méthodologie.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La méthodologie inclut plusieurs sections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 cadre méthodologique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 protocole est comme une recette.  Les recettes peuvent être très utiles en cuisine.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critères d’inclusion et d’exclusion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La stratégie de recherche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 processus de sélection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L’extraction des données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méthodes d’analyse et de présentation des résultats, et...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L’enregistrement du protocole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 est recommandé d’indiquer les lignes directrices que vous allez suivre.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Par exemple, vous pouvez inclure une phrase telle que : « L’examen de la portée proposée sera mené conformément aux lignes directrices du JBI pour les examens de la portée.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critères d’inclusion et d’exclusion sont essentiels pour diriger vos recherches, ils vous permettent de faire la différence entre les ressources à inclure et ceux à exclure. Et...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Ils informent le lecteur sur les thématiques qui seront abordées.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Elles contiennent les ingrédients pour préparer un repas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En général, il est important que les critères de sélection soient congruents avec le titre, les objectifs et les questions de recherche.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Vous pouvez les baser, par exemple, sur le cadre PCC, ou autre cadre choisi.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Néanmoins, les critères doivent fournir des informations quant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Aux caractéristiques des participant·e·s pertinentes pour répondre au but et à la question de recherche.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Au concept ou sujet de recherche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Au contexte.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Aux types de ressources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À la langue et à la période de publication.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Consultez la section « Ressources » du chapitre pour en apprendre davantage sur le sujet.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En général, la stratégie de recherche est composée d’une grande liste de mots-clés que vous allez utiliser pour réaliser vos recherches dans les différentes bases de données.</a:t>
            </a:r>
          </a:p>
          <a:p>
            <a:r>
              <a:rPr lang="en-US"/>
              <a:t/>
            </a:r>
          </a:p>
          <a:p>
            <a:r>
              <a:rPr lang="en-US"/>
              <a:t>Elle inclut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étapes à suivre et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concepts principaux et les mots clés.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Les sources documentaires, soit une liste des bases de données, moteurs de recherche, sites web ou autres sources qui seront consultés.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Périodes (dates) et langues.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 est important d’inclure en annexe à votre protocole, la stratégie complète pour au moins une des bases de données. Ceci permet aux lecteurs d’avoir une idée claire du processus de recherche en termes de mots-clés, termes de relation et limites de la recherche.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Pour une stratégie de recherche rigoureuse, il est important de valider l’exactitude et l'exhaustivité de la stratégie de recherche.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Plusieurs moyens sont disponibles, par exemple, évaluer la stratégie de recherche par les pairs ou...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...rencontrer un ou une bibliothécaire.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Lors de l’élaboration de votre stratégie de recherche, n’oubliez pas qu’il est important de trouver l’équilibre entre l’étendue et la spécificité de la recherche, afin que votre recherche soit faisable.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Consultez la section”Ressources” du chapitre pour en apprendre davantage sur les ressources pouvant vous aider, p.ex., la PRESS checklist.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De plus, pour vous aider à préparer votre rencontre avec le ou la bibliothécaire, nous vous conseillons de consulter la vidéo expérientielle  “Le service des bibliothèques, un allié essentiel pour un examen de la portée de qualité !” disponible dans ce chapitre.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la durée du processus.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La prochaine section à inclure dans votre protocole est le processus de sélection. Tout d’abord, le processus de sélection est basé uniquement sur le fait que les évidences répondent aux critères d’inclusion établis dans le protocole. </a:t>
            </a:r>
          </a:p>
          <a:p>
            <a:r>
              <a:rPr lang="en-US"/>
              <a:t>Il se compose de trois étapes principales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Élimination des doublons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Sélection sur la base du titre et de l’abrégé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Sélection sur la base du texte intégral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Il est d’ailleurs important d’inclure les informations suivantes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Outils de gestion des références utilisés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Plan pour un test pilote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Nombre de réviseur·e·s. Normalement, dans un examen de la portée, le choix des sources est effectué par au moins deux réviseur·e·s afin d’assurer une bonne fidélité interréviseur·e·s.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Stratégie prévue pour la résolution de conflit et pourcentage d’accord à la fin de chaque étape.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1er avril 2024</a:t>
            </a:r>
          </a:p>
          <a:p>
            <a:r>
              <a:rPr lang="en-US"/>
              <a:t>Durée du processus de sélection. Cette à dire, échéance au-delà de laquelle aucune nouvelle source ne sera incluse.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svg" Type="http://schemas.openxmlformats.org/officeDocument/2006/relationships/image"/><Relationship Id="rId2" Target="../notesSlides/notesSlide10.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21.png" Type="http://schemas.openxmlformats.org/officeDocument/2006/relationships/image"/></Relationships>
</file>

<file path=ppt/slides/_rels/slide10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0.xml" Type="http://schemas.openxmlformats.org/officeDocument/2006/relationships/notesSlide"/><Relationship Id="rId3" Target="../media/image77.png" Type="http://schemas.openxmlformats.org/officeDocument/2006/relationships/image"/><Relationship Id="rId4" Target="../media/image78.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s>
</file>

<file path=ppt/slides/_rels/slide10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1.xml" Type="http://schemas.openxmlformats.org/officeDocument/2006/relationships/notesSlide"/><Relationship Id="rId3" Target="../media/image79.png" Type="http://schemas.openxmlformats.org/officeDocument/2006/relationships/image"/><Relationship Id="rId4" Target="../media/image80.svg" Type="http://schemas.openxmlformats.org/officeDocument/2006/relationships/image"/><Relationship Id="rId5" Target="../media/image95.png" Type="http://schemas.openxmlformats.org/officeDocument/2006/relationships/image"/><Relationship Id="rId6" Target="../media/image96.svg" Type="http://schemas.openxmlformats.org/officeDocument/2006/relationships/image"/></Relationships>
</file>

<file path=ppt/slides/_rels/slide10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2.xml" Type="http://schemas.openxmlformats.org/officeDocument/2006/relationships/notesSlide"/><Relationship Id="rId3" Target="../media/image79.png" Type="http://schemas.openxmlformats.org/officeDocument/2006/relationships/image"/><Relationship Id="rId4" Target="../media/image80.svg" Type="http://schemas.openxmlformats.org/officeDocument/2006/relationships/image"/><Relationship Id="rId5" Target="../media/image95.png" Type="http://schemas.openxmlformats.org/officeDocument/2006/relationships/image"/><Relationship Id="rId6" Target="../media/image96.svg" Type="http://schemas.openxmlformats.org/officeDocument/2006/relationships/image"/></Relationships>
</file>

<file path=ppt/slides/_rels/slide10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3.xml" Type="http://schemas.openxmlformats.org/officeDocument/2006/relationships/notesSlide"/><Relationship Id="rId3" Target="../media/image79.png" Type="http://schemas.openxmlformats.org/officeDocument/2006/relationships/image"/><Relationship Id="rId4" Target="../media/image80.svg" Type="http://schemas.openxmlformats.org/officeDocument/2006/relationships/image"/><Relationship Id="rId5" Target="../media/image95.png" Type="http://schemas.openxmlformats.org/officeDocument/2006/relationships/image"/><Relationship Id="rId6" Target="../media/image96.svg" Type="http://schemas.openxmlformats.org/officeDocument/2006/relationships/image"/><Relationship Id="rId7" Target="../media/image101.png" Type="http://schemas.openxmlformats.org/officeDocument/2006/relationships/image"/><Relationship Id="rId8" Target="../media/image102.png" Type="http://schemas.openxmlformats.org/officeDocument/2006/relationships/image"/><Relationship Id="rId9" Target="../media/image103.svg" Type="http://schemas.openxmlformats.org/officeDocument/2006/relationships/image"/></Relationships>
</file>

<file path=ppt/slides/_rels/slide10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4.xml" Type="http://schemas.openxmlformats.org/officeDocument/2006/relationships/notesSlide"/><Relationship Id="rId3" Target="../media/image79.png" Type="http://schemas.openxmlformats.org/officeDocument/2006/relationships/image"/><Relationship Id="rId4" Target="../media/image80.svg" Type="http://schemas.openxmlformats.org/officeDocument/2006/relationships/image"/><Relationship Id="rId5" Target="../media/image104.png" Type="http://schemas.openxmlformats.org/officeDocument/2006/relationships/image"/></Relationships>
</file>

<file path=ppt/slides/_rels/slide10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5.xml" Type="http://schemas.openxmlformats.org/officeDocument/2006/relationships/notesSlide"/><Relationship Id="rId3" Target="../media/image79.png" Type="http://schemas.openxmlformats.org/officeDocument/2006/relationships/image"/><Relationship Id="rId4" Target="../media/image80.svg" Type="http://schemas.openxmlformats.org/officeDocument/2006/relationships/image"/><Relationship Id="rId5" Target="../media/image104.png" Type="http://schemas.openxmlformats.org/officeDocument/2006/relationships/image"/></Relationships>
</file>

<file path=ppt/slides/_rels/slide10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6.xml" Type="http://schemas.openxmlformats.org/officeDocument/2006/relationships/notesSlide"/><Relationship Id="rId3" Target="../media/image79.png" Type="http://schemas.openxmlformats.org/officeDocument/2006/relationships/image"/><Relationship Id="rId4" Target="../media/image80.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04.png" Type="http://schemas.openxmlformats.org/officeDocument/2006/relationships/image"/></Relationships>
</file>

<file path=ppt/slides/_rels/slide10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7.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105.png" Type="http://schemas.openxmlformats.org/officeDocument/2006/relationships/image"/><Relationship Id="rId6" Target="../media/image106.svg" Type="http://schemas.openxmlformats.org/officeDocument/2006/relationships/image"/></Relationships>
</file>

<file path=ppt/slides/_rels/slide10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8.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105.png" Type="http://schemas.openxmlformats.org/officeDocument/2006/relationships/image"/><Relationship Id="rId6" Target="../media/image106.svg" Type="http://schemas.openxmlformats.org/officeDocument/2006/relationships/image"/><Relationship Id="rId7" Target="../media/image107.png" Type="http://schemas.openxmlformats.org/officeDocument/2006/relationships/image"/><Relationship Id="rId8" Target="../media/image108.svg" Type="http://schemas.openxmlformats.org/officeDocument/2006/relationships/image"/></Relationships>
</file>

<file path=ppt/slides/_rels/slide10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9.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105.png" Type="http://schemas.openxmlformats.org/officeDocument/2006/relationships/image"/><Relationship Id="rId6" Target="../media/image106.svg" Type="http://schemas.openxmlformats.org/officeDocument/2006/relationships/image"/><Relationship Id="rId7" Target="../media/image107.png" Type="http://schemas.openxmlformats.org/officeDocument/2006/relationships/image"/><Relationship Id="rId8" Target="../media/image10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s>
</file>

<file path=ppt/slides/_rels/slide1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0.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105.png" Type="http://schemas.openxmlformats.org/officeDocument/2006/relationships/image"/><Relationship Id="rId6" Target="../media/image106.svg" Type="http://schemas.openxmlformats.org/officeDocument/2006/relationships/image"/><Relationship Id="rId7" Target="../media/image107.png" Type="http://schemas.openxmlformats.org/officeDocument/2006/relationships/image"/><Relationship Id="rId8" Target="../media/image108.svg" Type="http://schemas.openxmlformats.org/officeDocument/2006/relationships/image"/></Relationships>
</file>

<file path=ppt/slides/_rels/slide1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1.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105.png" Type="http://schemas.openxmlformats.org/officeDocument/2006/relationships/image"/><Relationship Id="rId6" Target="../media/image106.svg" Type="http://schemas.openxmlformats.org/officeDocument/2006/relationships/image"/><Relationship Id="rId7" Target="../media/image107.png" Type="http://schemas.openxmlformats.org/officeDocument/2006/relationships/image"/><Relationship Id="rId8" Target="../media/image108.svg" Type="http://schemas.openxmlformats.org/officeDocument/2006/relationships/image"/></Relationships>
</file>

<file path=ppt/slides/_rels/slide1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2.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105.png" Type="http://schemas.openxmlformats.org/officeDocument/2006/relationships/image"/><Relationship Id="rId6" Target="../media/image106.svg" Type="http://schemas.openxmlformats.org/officeDocument/2006/relationships/image"/><Relationship Id="rId7" Target="../media/image107.png" Type="http://schemas.openxmlformats.org/officeDocument/2006/relationships/image"/><Relationship Id="rId8" Target="../media/image108.svg" Type="http://schemas.openxmlformats.org/officeDocument/2006/relationships/image"/></Relationships>
</file>

<file path=ppt/slides/_rels/slide1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3.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s>
</file>

<file path=ppt/slides/_rels/slide1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4.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95.png" Type="http://schemas.openxmlformats.org/officeDocument/2006/relationships/image"/><Relationship Id="rId6" Target="../media/image96.svg" Type="http://schemas.openxmlformats.org/officeDocument/2006/relationships/image"/></Relationships>
</file>

<file path=ppt/slides/_rels/slide1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5.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95.png" Type="http://schemas.openxmlformats.org/officeDocument/2006/relationships/image"/><Relationship Id="rId6" Target="../media/image96.svg" Type="http://schemas.openxmlformats.org/officeDocument/2006/relationships/image"/></Relationships>
</file>

<file path=ppt/slides/_rels/slide1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6.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s>
</file>

<file path=ppt/slides/_rels/slide1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7.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109.png" Type="http://schemas.openxmlformats.org/officeDocument/2006/relationships/image"/><Relationship Id="rId6" Target="../media/image110.svg" Type="http://schemas.openxmlformats.org/officeDocument/2006/relationships/image"/><Relationship Id="rId7" Target="../media/image111.png" Type="http://schemas.openxmlformats.org/officeDocument/2006/relationships/image"/><Relationship Id="rId8" Target="../media/image112.svg" Type="http://schemas.openxmlformats.org/officeDocument/2006/relationships/image"/></Relationships>
</file>

<file path=ppt/slides/_rels/slide1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8.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109.png" Type="http://schemas.openxmlformats.org/officeDocument/2006/relationships/image"/><Relationship Id="rId6" Target="../media/image110.svg" Type="http://schemas.openxmlformats.org/officeDocument/2006/relationships/image"/><Relationship Id="rId7" Target="../media/image111.png" Type="http://schemas.openxmlformats.org/officeDocument/2006/relationships/image"/><Relationship Id="rId8" Target="../media/image112.svg" Type="http://schemas.openxmlformats.org/officeDocument/2006/relationships/image"/></Relationships>
</file>

<file path=ppt/slides/_rels/slide1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9.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109.png" Type="http://schemas.openxmlformats.org/officeDocument/2006/relationships/image"/><Relationship Id="rId6" Target="../media/image110.svg" Type="http://schemas.openxmlformats.org/officeDocument/2006/relationships/image"/><Relationship Id="rId7" Target="../media/image111.png" Type="http://schemas.openxmlformats.org/officeDocument/2006/relationships/image"/><Relationship Id="rId8" Target="../media/image112.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s>
</file>

<file path=ppt/slides/_rels/slide1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0.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s>
</file>

<file path=ppt/slides/_rels/slide1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1.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s>
</file>

<file path=ppt/slides/_rels/slide1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2.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s>
</file>

<file path=ppt/slides/_rels/slide1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3.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s>
</file>

<file path=ppt/slides/_rels/slide1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4.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s>
</file>

<file path=ppt/slides/_rels/slide1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5.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s>
</file>

<file path=ppt/slides/_rels/slide1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6.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s>
</file>

<file path=ppt/slides/_rels/slide1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7.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s>
</file>

<file path=ppt/slides/_rels/slide1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8.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s>
</file>

<file path=ppt/slides/_rels/slide12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0.svg" Type="http://schemas.openxmlformats.org/officeDocument/2006/relationships/image"/><Relationship Id="rId11" Target="../media/image121.png" Type="http://schemas.openxmlformats.org/officeDocument/2006/relationships/image"/><Relationship Id="rId12" Target="../media/image122.svg" Type="http://schemas.openxmlformats.org/officeDocument/2006/relationships/image"/><Relationship Id="rId13" Target="../media/image123.png" Type="http://schemas.openxmlformats.org/officeDocument/2006/relationships/image"/><Relationship Id="rId14" Target="../media/image124.svg" Type="http://schemas.openxmlformats.org/officeDocument/2006/relationships/image"/><Relationship Id="rId2" Target="../notesSlides/notesSlide129.xml" Type="http://schemas.openxmlformats.org/officeDocument/2006/relationships/notesSlide"/><Relationship Id="rId3" Target="../media/image113.png" Type="http://schemas.openxmlformats.org/officeDocument/2006/relationships/image"/><Relationship Id="rId4" Target="../media/image114.svg" Type="http://schemas.openxmlformats.org/officeDocument/2006/relationships/image"/><Relationship Id="rId5" Target="../media/image115.png" Type="http://schemas.openxmlformats.org/officeDocument/2006/relationships/image"/><Relationship Id="rId6" Target="../media/image116.svg" Type="http://schemas.openxmlformats.org/officeDocument/2006/relationships/image"/><Relationship Id="rId7" Target="../media/image117.png" Type="http://schemas.openxmlformats.org/officeDocument/2006/relationships/image"/><Relationship Id="rId8" Target="../media/image118.svg" Type="http://schemas.openxmlformats.org/officeDocument/2006/relationships/image"/><Relationship Id="rId9" Target="../media/image11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svg" Type="http://schemas.openxmlformats.org/officeDocument/2006/relationships/image"/><Relationship Id="rId2" Target="../notesSlides/notesSlide13.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 Id="rId7" Target="../media/image23.png" Type="http://schemas.openxmlformats.org/officeDocument/2006/relationships/image"/><Relationship Id="rId8" Target="../media/image24.svg" Type="http://schemas.openxmlformats.org/officeDocument/2006/relationships/image"/><Relationship Id="rId9" Target="../media/image27.png" Type="http://schemas.openxmlformats.org/officeDocument/2006/relationships/image"/></Relationships>
</file>

<file path=ppt/slides/_rels/slide13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0.svg" Type="http://schemas.openxmlformats.org/officeDocument/2006/relationships/image"/><Relationship Id="rId11" Target="../media/image121.png" Type="http://schemas.openxmlformats.org/officeDocument/2006/relationships/image"/><Relationship Id="rId12" Target="../media/image122.svg" Type="http://schemas.openxmlformats.org/officeDocument/2006/relationships/image"/><Relationship Id="rId13" Target="../media/image123.png" Type="http://schemas.openxmlformats.org/officeDocument/2006/relationships/image"/><Relationship Id="rId14" Target="../media/image124.svg" Type="http://schemas.openxmlformats.org/officeDocument/2006/relationships/image"/><Relationship Id="rId15" Target="../media/image12.png" Type="http://schemas.openxmlformats.org/officeDocument/2006/relationships/image"/><Relationship Id="rId16" Target="../media/image13.svg" Type="http://schemas.openxmlformats.org/officeDocument/2006/relationships/image"/><Relationship Id="rId17" Target="../media/image14.png" Type="http://schemas.openxmlformats.org/officeDocument/2006/relationships/image"/><Relationship Id="rId2" Target="../notesSlides/notesSlide130.xml" Type="http://schemas.openxmlformats.org/officeDocument/2006/relationships/notesSlide"/><Relationship Id="rId3" Target="../media/image113.png" Type="http://schemas.openxmlformats.org/officeDocument/2006/relationships/image"/><Relationship Id="rId4" Target="../media/image114.svg" Type="http://schemas.openxmlformats.org/officeDocument/2006/relationships/image"/><Relationship Id="rId5" Target="../media/image115.png" Type="http://schemas.openxmlformats.org/officeDocument/2006/relationships/image"/><Relationship Id="rId6" Target="../media/image116.svg" Type="http://schemas.openxmlformats.org/officeDocument/2006/relationships/image"/><Relationship Id="rId7" Target="../media/image117.png" Type="http://schemas.openxmlformats.org/officeDocument/2006/relationships/image"/><Relationship Id="rId8" Target="../media/image118.svg" Type="http://schemas.openxmlformats.org/officeDocument/2006/relationships/image"/><Relationship Id="rId9" Target="../media/image119.png" Type="http://schemas.openxmlformats.org/officeDocument/2006/relationships/image"/></Relationships>
</file>

<file path=ppt/slides/_rels/slide1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1.xml" Type="http://schemas.openxmlformats.org/officeDocument/2006/relationships/notesSlide"/><Relationship Id="rId3" Target="https://doi.org/10.1080/1364557032000119616" TargetMode="External" Type="http://schemas.openxmlformats.org/officeDocument/2006/relationships/hyperlink"/><Relationship Id="rId4" Target="https://doi.org/10.2196/41939" TargetMode="External" Type="http://schemas.openxmlformats.org/officeDocument/2006/relationships/hyperlink"/><Relationship Id="rId5" Target="https://doi.org/10.1186/1748-5908-5-69" TargetMode="External" Type="http://schemas.openxmlformats.org/officeDocument/2006/relationships/hyperlink"/><Relationship Id="rId6" Target="https://doi.org/10.1007/s40037-022-00719-7" TargetMode="External" Type="http://schemas.openxmlformats.org/officeDocument/2006/relationships/hyperlink"/><Relationship Id="rId7" Target="https://doi.org/10.46658/JBIMES-20-12" TargetMode="External" Type="http://schemas.openxmlformats.org/officeDocument/2006/relationships/hyperlink"/></Relationships>
</file>

<file path=ppt/slides/_rels/slide1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2.xml" Type="http://schemas.openxmlformats.org/officeDocument/2006/relationships/notesSlide"/><Relationship Id="rId3" Target="https://doi.org/10.11124/JBIES-21-00242" TargetMode="External" Type="http://schemas.openxmlformats.org/officeDocument/2006/relationships/hyperlink"/><Relationship Id="rId4" Target="https://doi.org/10.7326/M18-0850" TargetMode="External" Type="http://schemas.openxmlformats.org/officeDocument/2006/relationships/hyperlink"/></Relationships>
</file>

<file path=ppt/slides/_rels/slide1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3.xml" Type="http://schemas.openxmlformats.org/officeDocument/2006/relationships/notesSlide"/><Relationship Id="rId3" Target="../media/image2.png" Type="http://schemas.openxmlformats.org/officeDocument/2006/relationships/image"/><Relationship Id="rId4" Target="../media/image1.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1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4.xml" Type="http://schemas.openxmlformats.org/officeDocument/2006/relationships/notesSlide"/><Relationship Id="rId3" Target="../media/image1.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3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2" Target="../notesSlides/notesSlide135.xml" Type="http://schemas.openxmlformats.org/officeDocument/2006/relationships/notesSlide"/><Relationship Id="rId3" Target="../media/image2.png" Type="http://schemas.openxmlformats.org/officeDocument/2006/relationships/image"/><Relationship Id="rId4" Target="https://pressbooks.etsmtl.ca/reussirexamensciencessante/back-matter/annexe/" TargetMode="External" Type="http://schemas.openxmlformats.org/officeDocument/2006/relationships/hyperlink"/><Relationship Id="rId5" Target="../media/image1.pn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 Id="rId8" Target="../media/image5.png" Type="http://schemas.openxmlformats.org/officeDocument/2006/relationships/image"/><Relationship Id="rId9" Target="../media/image6.png" Type="http://schemas.openxmlformats.org/officeDocument/2006/relationships/image"/></Relationships>
</file>

<file path=ppt/slides/_rels/slide1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6.xml" Type="http://schemas.openxmlformats.org/officeDocument/2006/relationships/notesSlide"/><Relationship Id="rId3" Target="https://pressbooks.etsmtl.ca/reussirexamensciencessante/" TargetMode="External" Type="http://schemas.openxmlformats.org/officeDocument/2006/relationships/hyperlink"/><Relationship Id="rId4" Target="../media/image1.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svg" Type="http://schemas.openxmlformats.org/officeDocument/2006/relationships/image"/><Relationship Id="rId11" Target="../media/image29.png" Type="http://schemas.openxmlformats.org/officeDocument/2006/relationships/image"/><Relationship Id="rId12" Target="../media/image30.svg" Type="http://schemas.openxmlformats.org/officeDocument/2006/relationships/image"/><Relationship Id="rId2" Target="../notesSlides/notesSlide14.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2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31.png" Type="http://schemas.openxmlformats.org/officeDocument/2006/relationships/image"/><Relationship Id="rId4" Target="../media/image32.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31.png" Type="http://schemas.openxmlformats.org/officeDocument/2006/relationships/image"/><Relationship Id="rId4" Target="../media/image32.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31.png" Type="http://schemas.openxmlformats.org/officeDocument/2006/relationships/image"/><Relationship Id="rId4" Target="../media/image3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33.png" Type="http://schemas.openxmlformats.org/officeDocument/2006/relationships/image"/><Relationship Id="rId4" Target="../media/image34.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png" Type="http://schemas.openxmlformats.org/officeDocument/2006/relationships/image"/><Relationship Id="rId11" Target="../media/image36.svg" Type="http://schemas.openxmlformats.org/officeDocument/2006/relationships/image"/><Relationship Id="rId12" Target="../media/image33.png" Type="http://schemas.openxmlformats.org/officeDocument/2006/relationships/image"/><Relationship Id="rId13" Target="../media/image34.svg" Type="http://schemas.openxmlformats.org/officeDocument/2006/relationships/image"/><Relationship Id="rId2" Target="../notesSlides/notesSlide22.xml" Type="http://schemas.openxmlformats.org/officeDocument/2006/relationships/notesSlide"/><Relationship Id="rId3" Target="https://pubmed.ncbi.nlm.nih.gov/?term=McInerney+P&amp;cauthor_id=35102103" TargetMode="External" Type="http://schemas.openxmlformats.org/officeDocument/2006/relationships/hyperlink"/><Relationship Id="rId4" Target="https://pubmed.ncbi.nlm.nih.gov/?term=Khalil+H&amp;cauthor_id=35102103" TargetMode="External" Type="http://schemas.openxmlformats.org/officeDocument/2006/relationships/hyperlink"/><Relationship Id="rId5" Target="https://pubmed.ncbi.nlm.nih.gov/?term=Larsen+P&amp;cauthor_id=35102103" TargetMode="External" Type="http://schemas.openxmlformats.org/officeDocument/2006/relationships/hyperlink"/><Relationship Id="rId6" Target="https://pubmed.ncbi.nlm.nih.gov/?term=Marnie+C&amp;cauthor_id=35102103" TargetMode="External" Type="http://schemas.openxmlformats.org/officeDocument/2006/relationships/hyperlink"/><Relationship Id="rId7" Target="https://pubmed.ncbi.nlm.nih.gov/?term=Pollock+D&amp;cauthor_id=35102103" TargetMode="External" Type="http://schemas.openxmlformats.org/officeDocument/2006/relationships/hyperlink"/><Relationship Id="rId8" Target="https://pubmed.ncbi.nlm.nih.gov/?term=Tricco+AC&amp;cauthor_id=35102103" TargetMode="External" Type="http://schemas.openxmlformats.org/officeDocument/2006/relationships/hyperlink"/><Relationship Id="rId9" Target="https://pubmed.ncbi.nlm.nih.gov/?term=Munn+Z&amp;cauthor_id=35102103" TargetMode="External" Type="http://schemas.openxmlformats.org/officeDocument/2006/relationships/hyperlink"/></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https://pubmed.ncbi.nlm.nih.gov/?term=Tricco+AC&amp;cauthor_id=30178033" TargetMode="External" Type="http://schemas.openxmlformats.org/officeDocument/2006/relationships/hyperlink"/><Relationship Id="rId11" Target="https://pubmed.ncbi.nlm.nih.gov/?term=Lillie+E&amp;cauthor_id=30178033" TargetMode="External" Type="http://schemas.openxmlformats.org/officeDocument/2006/relationships/hyperlink"/><Relationship Id="rId12" Target="https://pubmed.ncbi.nlm.nih.gov/?term=Zarin+W&amp;cauthor_id=30178033" TargetMode="External" Type="http://schemas.openxmlformats.org/officeDocument/2006/relationships/hyperlink"/><Relationship Id="rId13" Target="https://pubmed.ncbi.nlm.nih.gov/?term=O%27Brien+KK&amp;cauthor_id=30178033" TargetMode="External" Type="http://schemas.openxmlformats.org/officeDocument/2006/relationships/hyperlink"/><Relationship Id="rId14" Target="https://pubmed.ncbi.nlm.nih.gov/?term=Colquhoun+H&amp;cauthor_id=30178033" TargetMode="External" Type="http://schemas.openxmlformats.org/officeDocument/2006/relationships/hyperlink"/><Relationship Id="rId15" Target="https://pubmed.ncbi.nlm.nih.gov/?term=Levac+D&amp;cauthor_id=30178033" TargetMode="External" Type="http://schemas.openxmlformats.org/officeDocument/2006/relationships/hyperlink"/><Relationship Id="rId16" Target="https://pubmed.ncbi.nlm.nih.gov/?term=Moher+D&amp;cauthor_id=30178033" TargetMode="External" Type="http://schemas.openxmlformats.org/officeDocument/2006/relationships/hyperlink"/><Relationship Id="rId17" Target="https://pubmed.ncbi.nlm.nih.gov/?term=Peters+MDJ&amp;cauthor_id=30178033" TargetMode="External" Type="http://schemas.openxmlformats.org/officeDocument/2006/relationships/hyperlink"/><Relationship Id="rId18" Target="https://pubmed.ncbi.nlm.nih.gov/?term=Horsley+T&amp;cauthor_id=30178033" TargetMode="External" Type="http://schemas.openxmlformats.org/officeDocument/2006/relationships/hyperlink"/><Relationship Id="rId19" Target="https://pubmed.ncbi.nlm.nih.gov/?term=Weeks+L&amp;cauthor_id=30178033" TargetMode="External" Type="http://schemas.openxmlformats.org/officeDocument/2006/relationships/hyperlink"/><Relationship Id="rId2" Target="../notesSlides/notesSlide23.xml" Type="http://schemas.openxmlformats.org/officeDocument/2006/relationships/notesSlide"/><Relationship Id="rId20" Target="https://pubmed.ncbi.nlm.nih.gov/?term=Hempel+S&amp;cauthor_id=30178033" TargetMode="External" Type="http://schemas.openxmlformats.org/officeDocument/2006/relationships/hyperlink"/><Relationship Id="rId21" Target="https://pubmed.ncbi.nlm.nih.gov/?term=Akl+EA&amp;cauthor_id=30178033" TargetMode="External" Type="http://schemas.openxmlformats.org/officeDocument/2006/relationships/hyperlink"/><Relationship Id="rId22" Target="https://pubmed.ncbi.nlm.nih.gov/?term=Chang+C&amp;cauthor_id=30178033" TargetMode="External" Type="http://schemas.openxmlformats.org/officeDocument/2006/relationships/hyperlink"/><Relationship Id="rId23" Target="https://pubmed.ncbi.nlm.nih.gov/?term=McGowan+J&amp;cauthor_id=30178033" TargetMode="External" Type="http://schemas.openxmlformats.org/officeDocument/2006/relationships/hyperlink"/><Relationship Id="rId24" Target="https://pubmed.ncbi.nlm.nih.gov/?term=Stewart+L&amp;cauthor_id=30178033" TargetMode="External" Type="http://schemas.openxmlformats.org/officeDocument/2006/relationships/hyperlink"/><Relationship Id="rId25" Target="https://pubmed.ncbi.nlm.nih.gov/?term=Hartling+L&amp;cauthor_id=30178033" TargetMode="External" Type="http://schemas.openxmlformats.org/officeDocument/2006/relationships/hyperlink"/><Relationship Id="rId26" Target="https://pubmed.ncbi.nlm.nih.gov/?term=Aldcroft+A&amp;cauthor_id=30178033" TargetMode="External" Type="http://schemas.openxmlformats.org/officeDocument/2006/relationships/hyperlink"/><Relationship Id="rId27" Target="https://pubmed.ncbi.nlm.nih.gov/?term=Wilson+MG&amp;cauthor_id=30178033" TargetMode="External" Type="http://schemas.openxmlformats.org/officeDocument/2006/relationships/hyperlink"/><Relationship Id="rId28" Target="https://pubmed.ncbi.nlm.nih.gov/?term=Garritty+C&amp;cauthor_id=30178033" TargetMode="External" Type="http://schemas.openxmlformats.org/officeDocument/2006/relationships/hyperlink"/><Relationship Id="rId29" Target="https://pubmed.ncbi.nlm.nih.gov/?term=Straus+SE&amp;cauthor_id=30178033" TargetMode="External" Type="http://schemas.openxmlformats.org/officeDocument/2006/relationships/hyperlink"/><Relationship Id="rId3" Target="https://pubmed.ncbi.nlm.nih.gov/?term=McInerney+P&amp;cauthor_id=35102103" TargetMode="External" Type="http://schemas.openxmlformats.org/officeDocument/2006/relationships/hyperlink"/><Relationship Id="rId30" Target="../media/image37.png" Type="http://schemas.openxmlformats.org/officeDocument/2006/relationships/image"/><Relationship Id="rId31" Target="../media/image38.svg" Type="http://schemas.openxmlformats.org/officeDocument/2006/relationships/image"/><Relationship Id="rId32" Target="../media/image35.png" Type="http://schemas.openxmlformats.org/officeDocument/2006/relationships/image"/><Relationship Id="rId33" Target="../media/image36.svg" Type="http://schemas.openxmlformats.org/officeDocument/2006/relationships/image"/><Relationship Id="rId34" Target="../media/image33.png" Type="http://schemas.openxmlformats.org/officeDocument/2006/relationships/image"/><Relationship Id="rId35" Target="../media/image34.svg" Type="http://schemas.openxmlformats.org/officeDocument/2006/relationships/image"/><Relationship Id="rId4" Target="https://pubmed.ncbi.nlm.nih.gov/?term=Khalil+H&amp;cauthor_id=35102103" TargetMode="External" Type="http://schemas.openxmlformats.org/officeDocument/2006/relationships/hyperlink"/><Relationship Id="rId5" Target="https://pubmed.ncbi.nlm.nih.gov/?term=Larsen+P&amp;cauthor_id=35102103" TargetMode="External" Type="http://schemas.openxmlformats.org/officeDocument/2006/relationships/hyperlink"/><Relationship Id="rId6" Target="https://pubmed.ncbi.nlm.nih.gov/?term=Marnie+C&amp;cauthor_id=35102103" TargetMode="External" Type="http://schemas.openxmlformats.org/officeDocument/2006/relationships/hyperlink"/><Relationship Id="rId7" Target="https://pubmed.ncbi.nlm.nih.gov/?term=Pollock+D&amp;cauthor_id=35102103" TargetMode="External" Type="http://schemas.openxmlformats.org/officeDocument/2006/relationships/hyperlink"/><Relationship Id="rId8" Target="https://pubmed.ncbi.nlm.nih.gov/?term=Tricco+AC&amp;cauthor_id=35102103" TargetMode="External" Type="http://schemas.openxmlformats.org/officeDocument/2006/relationships/hyperlink"/><Relationship Id="rId9" Target="https://pubmed.ncbi.nlm.nih.gov/?term=Munn+Z&amp;cauthor_id=35102103" TargetMode="External" Type="http://schemas.openxmlformats.org/officeDocument/2006/relationships/hyperlink"/></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png" Type="http://schemas.openxmlformats.org/officeDocument/2006/relationships/image"/><Relationship Id="rId11" Target="../media/image36.svg" Type="http://schemas.openxmlformats.org/officeDocument/2006/relationships/image"/><Relationship Id="rId12" Target="../media/image37.png" Type="http://schemas.openxmlformats.org/officeDocument/2006/relationships/image"/><Relationship Id="rId13" Target="../media/image38.svg" Type="http://schemas.openxmlformats.org/officeDocument/2006/relationships/image"/><Relationship Id="rId14" Target="../media/image12.png" Type="http://schemas.openxmlformats.org/officeDocument/2006/relationships/image"/><Relationship Id="rId15" Target="../media/image13.svg" Type="http://schemas.openxmlformats.org/officeDocument/2006/relationships/image"/><Relationship Id="rId16" Target="../media/image14.png" Type="http://schemas.openxmlformats.org/officeDocument/2006/relationships/image"/><Relationship Id="rId17" Target="../media/image33.png" Type="http://schemas.openxmlformats.org/officeDocument/2006/relationships/image"/><Relationship Id="rId18" Target="../media/image34.svg" Type="http://schemas.openxmlformats.org/officeDocument/2006/relationships/image"/><Relationship Id="rId19" Target="https://pubmed.ncbi.nlm.nih.gov/?term=Tricco+AC&amp;cauthor_id=30178033" TargetMode="External" Type="http://schemas.openxmlformats.org/officeDocument/2006/relationships/hyperlink"/><Relationship Id="rId2" Target="../notesSlides/notesSlide24.xml" Type="http://schemas.openxmlformats.org/officeDocument/2006/relationships/notesSlide"/><Relationship Id="rId20" Target="https://pubmed.ncbi.nlm.nih.gov/?term=Lillie+E&amp;cauthor_id=30178033" TargetMode="External" Type="http://schemas.openxmlformats.org/officeDocument/2006/relationships/hyperlink"/><Relationship Id="rId21" Target="https://pubmed.ncbi.nlm.nih.gov/?term=Zarin+W&amp;cauthor_id=30178033" TargetMode="External" Type="http://schemas.openxmlformats.org/officeDocument/2006/relationships/hyperlink"/><Relationship Id="rId22" Target="https://pubmed.ncbi.nlm.nih.gov/?term=O%27Brien+KK&amp;cauthor_id=30178033" TargetMode="External" Type="http://schemas.openxmlformats.org/officeDocument/2006/relationships/hyperlink"/><Relationship Id="rId23" Target="https://pubmed.ncbi.nlm.nih.gov/?term=Colquhoun+H&amp;cauthor_id=30178033" TargetMode="External" Type="http://schemas.openxmlformats.org/officeDocument/2006/relationships/hyperlink"/><Relationship Id="rId24" Target="https://pubmed.ncbi.nlm.nih.gov/?term=Levac+D&amp;cauthor_id=30178033" TargetMode="External" Type="http://schemas.openxmlformats.org/officeDocument/2006/relationships/hyperlink"/><Relationship Id="rId25" Target="https://pubmed.ncbi.nlm.nih.gov/?term=Moher+D&amp;cauthor_id=30178033" TargetMode="External" Type="http://schemas.openxmlformats.org/officeDocument/2006/relationships/hyperlink"/><Relationship Id="rId26" Target="https://pubmed.ncbi.nlm.nih.gov/?term=Peters+MDJ&amp;cauthor_id=30178033" TargetMode="External" Type="http://schemas.openxmlformats.org/officeDocument/2006/relationships/hyperlink"/><Relationship Id="rId27" Target="https://pubmed.ncbi.nlm.nih.gov/?term=Horsley+T&amp;cauthor_id=30178033" TargetMode="External" Type="http://schemas.openxmlformats.org/officeDocument/2006/relationships/hyperlink"/><Relationship Id="rId28" Target="https://pubmed.ncbi.nlm.nih.gov/?term=Weeks+L&amp;cauthor_id=30178033" TargetMode="External" Type="http://schemas.openxmlformats.org/officeDocument/2006/relationships/hyperlink"/><Relationship Id="rId29" Target="https://pubmed.ncbi.nlm.nih.gov/?term=Hempel+S&amp;cauthor_id=30178033" TargetMode="External" Type="http://schemas.openxmlformats.org/officeDocument/2006/relationships/hyperlink"/><Relationship Id="rId3" Target="https://pubmed.ncbi.nlm.nih.gov/?term=McInerney+P&amp;cauthor_id=35102103" TargetMode="External" Type="http://schemas.openxmlformats.org/officeDocument/2006/relationships/hyperlink"/><Relationship Id="rId30" Target="https://pubmed.ncbi.nlm.nih.gov/?term=Akl+EA&amp;cauthor_id=30178033" TargetMode="External" Type="http://schemas.openxmlformats.org/officeDocument/2006/relationships/hyperlink"/><Relationship Id="rId31" Target="https://pubmed.ncbi.nlm.nih.gov/?term=Chang+C&amp;cauthor_id=30178033" TargetMode="External" Type="http://schemas.openxmlformats.org/officeDocument/2006/relationships/hyperlink"/><Relationship Id="rId32" Target="https://pubmed.ncbi.nlm.nih.gov/?term=McGowan+J&amp;cauthor_id=30178033" TargetMode="External" Type="http://schemas.openxmlformats.org/officeDocument/2006/relationships/hyperlink"/><Relationship Id="rId33" Target="https://pubmed.ncbi.nlm.nih.gov/?term=Stewart+L&amp;cauthor_id=30178033" TargetMode="External" Type="http://schemas.openxmlformats.org/officeDocument/2006/relationships/hyperlink"/><Relationship Id="rId34" Target="https://pubmed.ncbi.nlm.nih.gov/?term=Hartling+L&amp;cauthor_id=30178033" TargetMode="External" Type="http://schemas.openxmlformats.org/officeDocument/2006/relationships/hyperlink"/><Relationship Id="rId35" Target="https://pubmed.ncbi.nlm.nih.gov/?term=Aldcroft+A&amp;cauthor_id=30178033" TargetMode="External" Type="http://schemas.openxmlformats.org/officeDocument/2006/relationships/hyperlink"/><Relationship Id="rId36" Target="https://pubmed.ncbi.nlm.nih.gov/?term=Wilson+MG&amp;cauthor_id=30178033" TargetMode="External" Type="http://schemas.openxmlformats.org/officeDocument/2006/relationships/hyperlink"/><Relationship Id="rId37" Target="https://pubmed.ncbi.nlm.nih.gov/?term=Garritty+C&amp;cauthor_id=30178033" TargetMode="External" Type="http://schemas.openxmlformats.org/officeDocument/2006/relationships/hyperlink"/><Relationship Id="rId38" Target="https://pubmed.ncbi.nlm.nih.gov/?term=Straus+SE&amp;cauthor_id=30178033" TargetMode="External" Type="http://schemas.openxmlformats.org/officeDocument/2006/relationships/hyperlink"/><Relationship Id="rId4" Target="https://pubmed.ncbi.nlm.nih.gov/?term=Khalil+H&amp;cauthor_id=35102103" TargetMode="External" Type="http://schemas.openxmlformats.org/officeDocument/2006/relationships/hyperlink"/><Relationship Id="rId5" Target="https://pubmed.ncbi.nlm.nih.gov/?term=Larsen+P&amp;cauthor_id=35102103" TargetMode="External" Type="http://schemas.openxmlformats.org/officeDocument/2006/relationships/hyperlink"/><Relationship Id="rId6" Target="https://pubmed.ncbi.nlm.nih.gov/?term=Marnie+C&amp;cauthor_id=35102103" TargetMode="External" Type="http://schemas.openxmlformats.org/officeDocument/2006/relationships/hyperlink"/><Relationship Id="rId7" Target="https://pubmed.ncbi.nlm.nih.gov/?term=Pollock+D&amp;cauthor_id=35102103" TargetMode="External" Type="http://schemas.openxmlformats.org/officeDocument/2006/relationships/hyperlink"/><Relationship Id="rId8" Target="https://pubmed.ncbi.nlm.nih.gov/?term=Tricco+AC&amp;cauthor_id=35102103" TargetMode="External" Type="http://schemas.openxmlformats.org/officeDocument/2006/relationships/hyperlink"/><Relationship Id="rId9" Target="https://pubmed.ncbi.nlm.nih.gov/?term=Munn+Z&amp;cauthor_id=35102103" TargetMode="External" Type="http://schemas.openxmlformats.org/officeDocument/2006/relationships/hyperlink"/></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6.svg" Type="http://schemas.openxmlformats.org/officeDocument/2006/relationships/image"/><Relationship Id="rId11" Target="../media/image47.png" Type="http://schemas.openxmlformats.org/officeDocument/2006/relationships/image"/><Relationship Id="rId12" Target="../media/image48.svg" Type="http://schemas.openxmlformats.org/officeDocument/2006/relationships/image"/><Relationship Id="rId2" Target="../notesSlides/notesSlide26.xml" Type="http://schemas.openxmlformats.org/officeDocument/2006/relationships/notesSlide"/><Relationship Id="rId3" Target="../media/image39.png" Type="http://schemas.openxmlformats.org/officeDocument/2006/relationships/image"/><Relationship Id="rId4" Target="../media/image40.svg" Type="http://schemas.openxmlformats.org/officeDocument/2006/relationships/image"/><Relationship Id="rId5" Target="../media/image41.png" Type="http://schemas.openxmlformats.org/officeDocument/2006/relationships/image"/><Relationship Id="rId6" Target="../media/image42.svg" Type="http://schemas.openxmlformats.org/officeDocument/2006/relationships/image"/><Relationship Id="rId7" Target="../media/image43.png" Type="http://schemas.openxmlformats.org/officeDocument/2006/relationships/image"/><Relationship Id="rId8" Target="../media/image44.svg" Type="http://schemas.openxmlformats.org/officeDocument/2006/relationships/image"/><Relationship Id="rId9" Target="../media/image45.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6.svg" Type="http://schemas.openxmlformats.org/officeDocument/2006/relationships/image"/><Relationship Id="rId11" Target="../media/image47.png" Type="http://schemas.openxmlformats.org/officeDocument/2006/relationships/image"/><Relationship Id="rId12" Target="../media/image48.svg" Type="http://schemas.openxmlformats.org/officeDocument/2006/relationships/image"/><Relationship Id="rId2" Target="../notesSlides/notesSlide27.xml" Type="http://schemas.openxmlformats.org/officeDocument/2006/relationships/notesSlide"/><Relationship Id="rId3" Target="../media/image43.png" Type="http://schemas.openxmlformats.org/officeDocument/2006/relationships/image"/><Relationship Id="rId4" Target="../media/image44.svg" Type="http://schemas.openxmlformats.org/officeDocument/2006/relationships/image"/><Relationship Id="rId5" Target="../media/image41.png" Type="http://schemas.openxmlformats.org/officeDocument/2006/relationships/image"/><Relationship Id="rId6" Target="../media/image42.svg" Type="http://schemas.openxmlformats.org/officeDocument/2006/relationships/image"/><Relationship Id="rId7" Target="../media/image39.png" Type="http://schemas.openxmlformats.org/officeDocument/2006/relationships/image"/><Relationship Id="rId8" Target="../media/image40.svg" Type="http://schemas.openxmlformats.org/officeDocument/2006/relationships/image"/><Relationship Id="rId9" Target="../media/image45.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6.svg" Type="http://schemas.openxmlformats.org/officeDocument/2006/relationships/image"/><Relationship Id="rId11" Target="../media/image47.png" Type="http://schemas.openxmlformats.org/officeDocument/2006/relationships/image"/><Relationship Id="rId12" Target="../media/image48.svg" Type="http://schemas.openxmlformats.org/officeDocument/2006/relationships/image"/><Relationship Id="rId2" Target="../notesSlides/notesSlide28.xml" Type="http://schemas.openxmlformats.org/officeDocument/2006/relationships/notesSlide"/><Relationship Id="rId3" Target="../media/image39.png" Type="http://schemas.openxmlformats.org/officeDocument/2006/relationships/image"/><Relationship Id="rId4" Target="../media/image40.svg" Type="http://schemas.openxmlformats.org/officeDocument/2006/relationships/image"/><Relationship Id="rId5" Target="../media/image41.png" Type="http://schemas.openxmlformats.org/officeDocument/2006/relationships/image"/><Relationship Id="rId6" Target="../media/image42.svg" Type="http://schemas.openxmlformats.org/officeDocument/2006/relationships/image"/><Relationship Id="rId7" Target="../media/image43.png" Type="http://schemas.openxmlformats.org/officeDocument/2006/relationships/image"/><Relationship Id="rId8" Target="../media/image44.svg" Type="http://schemas.openxmlformats.org/officeDocument/2006/relationships/image"/><Relationship Id="rId9" Target="../media/image45.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6.svg" Type="http://schemas.openxmlformats.org/officeDocument/2006/relationships/image"/><Relationship Id="rId11" Target="../media/image47.png" Type="http://schemas.openxmlformats.org/officeDocument/2006/relationships/image"/><Relationship Id="rId12" Target="../media/image48.svg" Type="http://schemas.openxmlformats.org/officeDocument/2006/relationships/image"/><Relationship Id="rId2" Target="../notesSlides/notesSlide29.xml" Type="http://schemas.openxmlformats.org/officeDocument/2006/relationships/notesSlide"/><Relationship Id="rId3" Target="../media/image43.png" Type="http://schemas.openxmlformats.org/officeDocument/2006/relationships/image"/><Relationship Id="rId4" Target="../media/image44.svg" Type="http://schemas.openxmlformats.org/officeDocument/2006/relationships/image"/><Relationship Id="rId5" Target="../media/image39.png" Type="http://schemas.openxmlformats.org/officeDocument/2006/relationships/image"/><Relationship Id="rId6" Target="../media/image40.svg" Type="http://schemas.openxmlformats.org/officeDocument/2006/relationships/image"/><Relationship Id="rId7" Target="../media/image41.png" Type="http://schemas.openxmlformats.org/officeDocument/2006/relationships/image"/><Relationship Id="rId8" Target="../media/image42.svg" Type="http://schemas.openxmlformats.org/officeDocument/2006/relationships/image"/><Relationship Id="rId9" Target="../media/image4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49.png" Type="http://schemas.openxmlformats.org/officeDocument/2006/relationships/image"/><Relationship Id="rId4" Target="../media/image50.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49.png" Type="http://schemas.openxmlformats.org/officeDocument/2006/relationships/image"/><Relationship Id="rId4" Target="../media/image50.svg" Type="http://schemas.openxmlformats.org/officeDocument/2006/relationships/image"/><Relationship Id="rId5" Target="../media/image51.png" Type="http://schemas.openxmlformats.org/officeDocument/2006/relationships/image"/><Relationship Id="rId6" Target="../media/image52.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49.png" Type="http://schemas.openxmlformats.org/officeDocument/2006/relationships/image"/><Relationship Id="rId4" Target="../media/image50.svg" Type="http://schemas.openxmlformats.org/officeDocument/2006/relationships/image"/><Relationship Id="rId5" Target="../media/image51.png" Type="http://schemas.openxmlformats.org/officeDocument/2006/relationships/image"/><Relationship Id="rId6" Target="../media/image52.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49.png" Type="http://schemas.openxmlformats.org/officeDocument/2006/relationships/image"/><Relationship Id="rId4" Target="../media/image50.svg" Type="http://schemas.openxmlformats.org/officeDocument/2006/relationships/image"/><Relationship Id="rId5" Target="../media/image51.png" Type="http://schemas.openxmlformats.org/officeDocument/2006/relationships/image"/><Relationship Id="rId6" Target="../media/image52.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 Id="rId3" Target="../media/image53.png" Type="http://schemas.openxmlformats.org/officeDocument/2006/relationships/image"/><Relationship Id="rId4" Target="../media/image54.sv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 Id="rId3" Target="../media/image53.png" Type="http://schemas.openxmlformats.org/officeDocument/2006/relationships/image"/><Relationship Id="rId4" Target="../media/image54.sv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 Id="rId3" Target="../media/image55.png" Type="http://schemas.openxmlformats.org/officeDocument/2006/relationships/image"/><Relationship Id="rId4" Target="../media/image56.sv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 Id="rId3" Target="../media/image55.png" Type="http://schemas.openxmlformats.org/officeDocument/2006/relationships/image"/><Relationship Id="rId4" Target="../media/image56.sv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6.xml" Type="http://schemas.openxmlformats.org/officeDocument/2006/relationships/notesSlide"/><Relationship Id="rId3" Target="../media/image55.png" Type="http://schemas.openxmlformats.org/officeDocument/2006/relationships/image"/><Relationship Id="rId4" Target="../media/image56.sv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8.xml" Type="http://schemas.openxmlformats.org/officeDocument/2006/relationships/notesSlid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9.xml" Type="http://schemas.openxmlformats.org/officeDocument/2006/relationships/notesSlide"/><Relationship Id="rId3" Target="../media/image57.png" Type="http://schemas.openxmlformats.org/officeDocument/2006/relationships/image"/><Relationship Id="rId4" Target="../media/image58.png" Type="http://schemas.openxmlformats.org/officeDocument/2006/relationships/image"/><Relationship Id="rId5" Target="../media/image59.png" Type="http://schemas.openxmlformats.org/officeDocument/2006/relationships/image"/><Relationship Id="rId6" Target="../media/image60.svg" Type="http://schemas.openxmlformats.org/officeDocument/2006/relationships/image"/><Relationship Id="rId7" Target="../media/image61.png" Type="http://schemas.openxmlformats.org/officeDocument/2006/relationships/image"/><Relationship Id="rId8" Target="../media/image6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4.svg" Type="http://schemas.openxmlformats.org/officeDocument/2006/relationships/image"/><Relationship Id="rId2" Target="../notesSlides/notesSlide50.xml" Type="http://schemas.openxmlformats.org/officeDocument/2006/relationships/notesSlide"/><Relationship Id="rId3" Target="../media/image57.png" Type="http://schemas.openxmlformats.org/officeDocument/2006/relationships/image"/><Relationship Id="rId4" Target="../media/image58.png" Type="http://schemas.openxmlformats.org/officeDocument/2006/relationships/image"/><Relationship Id="rId5" Target="../media/image59.png" Type="http://schemas.openxmlformats.org/officeDocument/2006/relationships/image"/><Relationship Id="rId6" Target="../media/image60.svg" Type="http://schemas.openxmlformats.org/officeDocument/2006/relationships/image"/><Relationship Id="rId7" Target="../media/image61.png" Type="http://schemas.openxmlformats.org/officeDocument/2006/relationships/image"/><Relationship Id="rId8" Target="../media/image62.svg" Type="http://schemas.openxmlformats.org/officeDocument/2006/relationships/image"/><Relationship Id="rId9" Target="../media/image63.pn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4.svg" Type="http://schemas.openxmlformats.org/officeDocument/2006/relationships/image"/><Relationship Id="rId2" Target="../notesSlides/notesSlide51.xml" Type="http://schemas.openxmlformats.org/officeDocument/2006/relationships/notesSlide"/><Relationship Id="rId3" Target="../media/image57.png" Type="http://schemas.openxmlformats.org/officeDocument/2006/relationships/image"/><Relationship Id="rId4" Target="../media/image58.png" Type="http://schemas.openxmlformats.org/officeDocument/2006/relationships/image"/><Relationship Id="rId5" Target="../media/image59.png" Type="http://schemas.openxmlformats.org/officeDocument/2006/relationships/image"/><Relationship Id="rId6" Target="../media/image60.svg" Type="http://schemas.openxmlformats.org/officeDocument/2006/relationships/image"/><Relationship Id="rId7" Target="../media/image61.png" Type="http://schemas.openxmlformats.org/officeDocument/2006/relationships/image"/><Relationship Id="rId8" Target="../media/image62.svg" Type="http://schemas.openxmlformats.org/officeDocument/2006/relationships/image"/><Relationship Id="rId9" Target="../media/image63.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2.xml" Type="http://schemas.openxmlformats.org/officeDocument/2006/relationships/notesSlid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3.xml" Type="http://schemas.openxmlformats.org/officeDocument/2006/relationships/notesSlid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4.xml" Type="http://schemas.openxmlformats.org/officeDocument/2006/relationships/notesSlid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5.xml" Type="http://schemas.openxmlformats.org/officeDocument/2006/relationships/notesSlid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6.xml" Type="http://schemas.openxmlformats.org/officeDocument/2006/relationships/notesSlide"/><Relationship Id="rId3" Target="../media/image65.png" Type="http://schemas.openxmlformats.org/officeDocument/2006/relationships/image"/><Relationship Id="rId4" Target="../media/image66.sv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7.xml" Type="http://schemas.openxmlformats.org/officeDocument/2006/relationships/notesSlide"/><Relationship Id="rId3" Target="../media/image67.png" Type="http://schemas.openxmlformats.org/officeDocument/2006/relationships/image"/><Relationship Id="rId4" Target="../media/image68.sv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6.svg" Type="http://schemas.openxmlformats.org/officeDocument/2006/relationships/image"/><Relationship Id="rId11" Target="../media/image77.png" Type="http://schemas.openxmlformats.org/officeDocument/2006/relationships/image"/><Relationship Id="rId12" Target="../media/image78.svg" Type="http://schemas.openxmlformats.org/officeDocument/2006/relationships/image"/><Relationship Id="rId13" Target="../media/image79.png" Type="http://schemas.openxmlformats.org/officeDocument/2006/relationships/image"/><Relationship Id="rId14" Target="../media/image80.svg" Type="http://schemas.openxmlformats.org/officeDocument/2006/relationships/image"/><Relationship Id="rId15" Target="../media/image81.png" Type="http://schemas.openxmlformats.org/officeDocument/2006/relationships/image"/><Relationship Id="rId16" Target="../media/image82.svg" Type="http://schemas.openxmlformats.org/officeDocument/2006/relationships/image"/><Relationship Id="rId2" Target="../notesSlides/notesSlide58.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 Id="rId5" Target="../media/image71.png" Type="http://schemas.openxmlformats.org/officeDocument/2006/relationships/image"/><Relationship Id="rId6" Target="../media/image72.svg" Type="http://schemas.openxmlformats.org/officeDocument/2006/relationships/image"/><Relationship Id="rId7" Target="../media/image73.png" Type="http://schemas.openxmlformats.org/officeDocument/2006/relationships/image"/><Relationship Id="rId8" Target="../media/image74.svg" Type="http://schemas.openxmlformats.org/officeDocument/2006/relationships/image"/><Relationship Id="rId9" Target="../media/image75.pn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6.svg" Type="http://schemas.openxmlformats.org/officeDocument/2006/relationships/image"/><Relationship Id="rId11" Target="../media/image77.png" Type="http://schemas.openxmlformats.org/officeDocument/2006/relationships/image"/><Relationship Id="rId12" Target="../media/image78.svg" Type="http://schemas.openxmlformats.org/officeDocument/2006/relationships/image"/><Relationship Id="rId13" Target="../media/image79.png" Type="http://schemas.openxmlformats.org/officeDocument/2006/relationships/image"/><Relationship Id="rId14" Target="../media/image80.svg" Type="http://schemas.openxmlformats.org/officeDocument/2006/relationships/image"/><Relationship Id="rId15" Target="../media/image81.png" Type="http://schemas.openxmlformats.org/officeDocument/2006/relationships/image"/><Relationship Id="rId16" Target="../media/image82.svg" Type="http://schemas.openxmlformats.org/officeDocument/2006/relationships/image"/><Relationship Id="rId2" Target="../notesSlides/notesSlide59.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 Id="rId5" Target="../media/image71.png" Type="http://schemas.openxmlformats.org/officeDocument/2006/relationships/image"/><Relationship Id="rId6" Target="../media/image72.svg" Type="http://schemas.openxmlformats.org/officeDocument/2006/relationships/image"/><Relationship Id="rId7" Target="../media/image73.png" Type="http://schemas.openxmlformats.org/officeDocument/2006/relationships/image"/><Relationship Id="rId8" Target="../media/image74.svg" Type="http://schemas.openxmlformats.org/officeDocument/2006/relationships/image"/><Relationship Id="rId9" Target="../media/image7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6.svg" Type="http://schemas.openxmlformats.org/officeDocument/2006/relationships/image"/><Relationship Id="rId11" Target="../media/image77.png" Type="http://schemas.openxmlformats.org/officeDocument/2006/relationships/image"/><Relationship Id="rId12" Target="../media/image78.svg" Type="http://schemas.openxmlformats.org/officeDocument/2006/relationships/image"/><Relationship Id="rId13" Target="../media/image79.png" Type="http://schemas.openxmlformats.org/officeDocument/2006/relationships/image"/><Relationship Id="rId14" Target="../media/image80.svg" Type="http://schemas.openxmlformats.org/officeDocument/2006/relationships/image"/><Relationship Id="rId15" Target="../media/image81.png" Type="http://schemas.openxmlformats.org/officeDocument/2006/relationships/image"/><Relationship Id="rId16" Target="../media/image82.svg" Type="http://schemas.openxmlformats.org/officeDocument/2006/relationships/image"/><Relationship Id="rId2" Target="../notesSlides/notesSlide60.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 Id="rId5" Target="../media/image71.png" Type="http://schemas.openxmlformats.org/officeDocument/2006/relationships/image"/><Relationship Id="rId6" Target="../media/image72.svg" Type="http://schemas.openxmlformats.org/officeDocument/2006/relationships/image"/><Relationship Id="rId7" Target="../media/image73.png" Type="http://schemas.openxmlformats.org/officeDocument/2006/relationships/image"/><Relationship Id="rId8" Target="../media/image74.svg" Type="http://schemas.openxmlformats.org/officeDocument/2006/relationships/image"/><Relationship Id="rId9" Target="../media/image75.png" Type="http://schemas.openxmlformats.org/officeDocument/2006/relationships/imag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6.svg" Type="http://schemas.openxmlformats.org/officeDocument/2006/relationships/image"/><Relationship Id="rId11" Target="../media/image77.png" Type="http://schemas.openxmlformats.org/officeDocument/2006/relationships/image"/><Relationship Id="rId12" Target="../media/image78.svg" Type="http://schemas.openxmlformats.org/officeDocument/2006/relationships/image"/><Relationship Id="rId13" Target="../media/image79.png" Type="http://schemas.openxmlformats.org/officeDocument/2006/relationships/image"/><Relationship Id="rId14" Target="../media/image80.svg" Type="http://schemas.openxmlformats.org/officeDocument/2006/relationships/image"/><Relationship Id="rId15" Target="../media/image81.png" Type="http://schemas.openxmlformats.org/officeDocument/2006/relationships/image"/><Relationship Id="rId16" Target="../media/image82.svg" Type="http://schemas.openxmlformats.org/officeDocument/2006/relationships/image"/><Relationship Id="rId2" Target="../notesSlides/notesSlide61.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 Id="rId5" Target="../media/image71.png" Type="http://schemas.openxmlformats.org/officeDocument/2006/relationships/image"/><Relationship Id="rId6" Target="../media/image72.svg" Type="http://schemas.openxmlformats.org/officeDocument/2006/relationships/image"/><Relationship Id="rId7" Target="../media/image73.png" Type="http://schemas.openxmlformats.org/officeDocument/2006/relationships/image"/><Relationship Id="rId8" Target="../media/image74.svg" Type="http://schemas.openxmlformats.org/officeDocument/2006/relationships/image"/><Relationship Id="rId9" Target="../media/image75.png" Type="http://schemas.openxmlformats.org/officeDocument/2006/relationships/imag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6.svg" Type="http://schemas.openxmlformats.org/officeDocument/2006/relationships/image"/><Relationship Id="rId11" Target="../media/image77.png" Type="http://schemas.openxmlformats.org/officeDocument/2006/relationships/image"/><Relationship Id="rId12" Target="../media/image78.svg" Type="http://schemas.openxmlformats.org/officeDocument/2006/relationships/image"/><Relationship Id="rId13" Target="../media/image79.png" Type="http://schemas.openxmlformats.org/officeDocument/2006/relationships/image"/><Relationship Id="rId14" Target="../media/image80.svg" Type="http://schemas.openxmlformats.org/officeDocument/2006/relationships/image"/><Relationship Id="rId15" Target="../media/image81.png" Type="http://schemas.openxmlformats.org/officeDocument/2006/relationships/image"/><Relationship Id="rId16" Target="../media/image82.svg" Type="http://schemas.openxmlformats.org/officeDocument/2006/relationships/image"/><Relationship Id="rId2" Target="../notesSlides/notesSlide62.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 Id="rId5" Target="../media/image71.png" Type="http://schemas.openxmlformats.org/officeDocument/2006/relationships/image"/><Relationship Id="rId6" Target="../media/image72.svg" Type="http://schemas.openxmlformats.org/officeDocument/2006/relationships/image"/><Relationship Id="rId7" Target="../media/image73.png" Type="http://schemas.openxmlformats.org/officeDocument/2006/relationships/image"/><Relationship Id="rId8" Target="../media/image74.svg" Type="http://schemas.openxmlformats.org/officeDocument/2006/relationships/image"/><Relationship Id="rId9" Target="../media/image75.png" Type="http://schemas.openxmlformats.org/officeDocument/2006/relationships/image"/></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4.svg" Type="http://schemas.openxmlformats.org/officeDocument/2006/relationships/image"/><Relationship Id="rId11" Target="../media/image75.png" Type="http://schemas.openxmlformats.org/officeDocument/2006/relationships/image"/><Relationship Id="rId12" Target="../media/image76.svg" Type="http://schemas.openxmlformats.org/officeDocument/2006/relationships/image"/><Relationship Id="rId13" Target="../media/image77.png" Type="http://schemas.openxmlformats.org/officeDocument/2006/relationships/image"/><Relationship Id="rId14" Target="../media/image78.svg" Type="http://schemas.openxmlformats.org/officeDocument/2006/relationships/image"/><Relationship Id="rId15" Target="../media/image79.png" Type="http://schemas.openxmlformats.org/officeDocument/2006/relationships/image"/><Relationship Id="rId16" Target="../media/image80.svg" Type="http://schemas.openxmlformats.org/officeDocument/2006/relationships/image"/><Relationship Id="rId2" Target="../notesSlides/notesSlide63.xml" Type="http://schemas.openxmlformats.org/officeDocument/2006/relationships/notesSlide"/><Relationship Id="rId3" Target="../media/image81.png" Type="http://schemas.openxmlformats.org/officeDocument/2006/relationships/image"/><Relationship Id="rId4" Target="../media/image82.svg" Type="http://schemas.openxmlformats.org/officeDocument/2006/relationships/image"/><Relationship Id="rId5" Target="../media/image69.png" Type="http://schemas.openxmlformats.org/officeDocument/2006/relationships/image"/><Relationship Id="rId6" Target="../media/image70.svg" Type="http://schemas.openxmlformats.org/officeDocument/2006/relationships/image"/><Relationship Id="rId7" Target="../media/image71.png" Type="http://schemas.openxmlformats.org/officeDocument/2006/relationships/image"/><Relationship Id="rId8" Target="../media/image72.svg" Type="http://schemas.openxmlformats.org/officeDocument/2006/relationships/image"/><Relationship Id="rId9" Target="../media/image73.png" Type="http://schemas.openxmlformats.org/officeDocument/2006/relationships/image"/></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6.svg" Type="http://schemas.openxmlformats.org/officeDocument/2006/relationships/image"/><Relationship Id="rId11" Target="../media/image77.png" Type="http://schemas.openxmlformats.org/officeDocument/2006/relationships/image"/><Relationship Id="rId12" Target="../media/image78.svg" Type="http://schemas.openxmlformats.org/officeDocument/2006/relationships/image"/><Relationship Id="rId13" Target="../media/image79.png" Type="http://schemas.openxmlformats.org/officeDocument/2006/relationships/image"/><Relationship Id="rId14" Target="../media/image80.svg" Type="http://schemas.openxmlformats.org/officeDocument/2006/relationships/image"/><Relationship Id="rId15" Target="../media/image81.png" Type="http://schemas.openxmlformats.org/officeDocument/2006/relationships/image"/><Relationship Id="rId16" Target="../media/image82.svg" Type="http://schemas.openxmlformats.org/officeDocument/2006/relationships/image"/><Relationship Id="rId2" Target="../notesSlides/notesSlide64.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 Id="rId5" Target="../media/image71.png" Type="http://schemas.openxmlformats.org/officeDocument/2006/relationships/image"/><Relationship Id="rId6" Target="../media/image72.svg" Type="http://schemas.openxmlformats.org/officeDocument/2006/relationships/image"/><Relationship Id="rId7" Target="../media/image73.png" Type="http://schemas.openxmlformats.org/officeDocument/2006/relationships/image"/><Relationship Id="rId8" Target="../media/image74.svg" Type="http://schemas.openxmlformats.org/officeDocument/2006/relationships/image"/><Relationship Id="rId9" Target="../media/image75.png" Type="http://schemas.openxmlformats.org/officeDocument/2006/relationships/image"/></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6.svg" Type="http://schemas.openxmlformats.org/officeDocument/2006/relationships/image"/><Relationship Id="rId11" Target="../media/image77.png" Type="http://schemas.openxmlformats.org/officeDocument/2006/relationships/image"/><Relationship Id="rId12" Target="../media/image78.svg" Type="http://schemas.openxmlformats.org/officeDocument/2006/relationships/image"/><Relationship Id="rId13" Target="../media/image79.png" Type="http://schemas.openxmlformats.org/officeDocument/2006/relationships/image"/><Relationship Id="rId14" Target="../media/image80.svg" Type="http://schemas.openxmlformats.org/officeDocument/2006/relationships/image"/><Relationship Id="rId15" Target="../media/image81.png" Type="http://schemas.openxmlformats.org/officeDocument/2006/relationships/image"/><Relationship Id="rId16" Target="../media/image82.svg" Type="http://schemas.openxmlformats.org/officeDocument/2006/relationships/image"/><Relationship Id="rId2" Target="../notesSlides/notesSlide65.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 Id="rId5" Target="../media/image71.png" Type="http://schemas.openxmlformats.org/officeDocument/2006/relationships/image"/><Relationship Id="rId6" Target="../media/image72.svg" Type="http://schemas.openxmlformats.org/officeDocument/2006/relationships/image"/><Relationship Id="rId7" Target="../media/image73.png" Type="http://schemas.openxmlformats.org/officeDocument/2006/relationships/image"/><Relationship Id="rId8" Target="../media/image74.svg" Type="http://schemas.openxmlformats.org/officeDocument/2006/relationships/image"/><Relationship Id="rId9" Target="../media/image75.png" Type="http://schemas.openxmlformats.org/officeDocument/2006/relationships/image"/></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6.xml" Type="http://schemas.openxmlformats.org/officeDocument/2006/relationships/notesSlide"/><Relationship Id="rId3" Target="../media/image71.png" Type="http://schemas.openxmlformats.org/officeDocument/2006/relationships/image"/><Relationship Id="rId4" Target="../media/image72.svg" Type="http://schemas.openxmlformats.org/officeDocument/2006/relationships/imag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7.xml" Type="http://schemas.openxmlformats.org/officeDocument/2006/relationships/notesSlide"/><Relationship Id="rId3" Target="../media/image71.png" Type="http://schemas.openxmlformats.org/officeDocument/2006/relationships/image"/><Relationship Id="rId4" Target="../media/image72.svg" Type="http://schemas.openxmlformats.org/officeDocument/2006/relationships/image"/></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8.xml" Type="http://schemas.openxmlformats.org/officeDocument/2006/relationships/notesSlide"/><Relationship Id="rId3" Target="../media/image73.png" Type="http://schemas.openxmlformats.org/officeDocument/2006/relationships/image"/><Relationship Id="rId4" Target="../media/image74.svg" Type="http://schemas.openxmlformats.org/officeDocument/2006/relationships/image"/></Relationships>
</file>

<file path=ppt/slides/_rels/slide6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9.xml" Type="http://schemas.openxmlformats.org/officeDocument/2006/relationships/notesSlide"/><Relationship Id="rId3" Target="../media/image73.png" Type="http://schemas.openxmlformats.org/officeDocument/2006/relationships/image"/><Relationship Id="rId4" Target="../media/image7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s>
</file>

<file path=ppt/slides/_rels/slide7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0.xml" Type="http://schemas.openxmlformats.org/officeDocument/2006/relationships/notesSlide"/><Relationship Id="rId3" Target="../media/image73.png" Type="http://schemas.openxmlformats.org/officeDocument/2006/relationships/image"/><Relationship Id="rId4" Target="../media/image74.svg" Type="http://schemas.openxmlformats.org/officeDocument/2006/relationships/image"/></Relationships>
</file>

<file path=ppt/slides/_rels/slide7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1.xml" Type="http://schemas.openxmlformats.org/officeDocument/2006/relationships/notesSlide"/><Relationship Id="rId3" Target="../media/image73.png" Type="http://schemas.openxmlformats.org/officeDocument/2006/relationships/image"/><Relationship Id="rId4" Target="../media/image74.svg" Type="http://schemas.openxmlformats.org/officeDocument/2006/relationships/image"/></Relationships>
</file>

<file path=ppt/slides/_rels/slide7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2.xml" Type="http://schemas.openxmlformats.org/officeDocument/2006/relationships/notesSlide"/><Relationship Id="rId3" Target="../media/image73.png" Type="http://schemas.openxmlformats.org/officeDocument/2006/relationships/image"/><Relationship Id="rId4" Target="../media/image74.svg" Type="http://schemas.openxmlformats.org/officeDocument/2006/relationships/image"/></Relationships>
</file>

<file path=ppt/slides/_rels/slide7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3.xml" Type="http://schemas.openxmlformats.org/officeDocument/2006/relationships/notesSlide"/><Relationship Id="rId3" Target="../media/image73.png" Type="http://schemas.openxmlformats.org/officeDocument/2006/relationships/image"/><Relationship Id="rId4" Target="../media/image74.svg" Type="http://schemas.openxmlformats.org/officeDocument/2006/relationships/image"/><Relationship Id="rId5" Target="../media/image83.png" Type="http://schemas.openxmlformats.org/officeDocument/2006/relationships/image"/><Relationship Id="rId6" Target="../media/image84.svg" Type="http://schemas.openxmlformats.org/officeDocument/2006/relationships/image"/></Relationships>
</file>

<file path=ppt/slides/_rels/slide7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4.xml" Type="http://schemas.openxmlformats.org/officeDocument/2006/relationships/notesSlide"/><Relationship Id="rId3" Target="../media/image73.png" Type="http://schemas.openxmlformats.org/officeDocument/2006/relationships/image"/><Relationship Id="rId4" Target="../media/image74.svg" Type="http://schemas.openxmlformats.org/officeDocument/2006/relationships/image"/><Relationship Id="rId5" Target="../media/image83.png" Type="http://schemas.openxmlformats.org/officeDocument/2006/relationships/image"/><Relationship Id="rId6" Target="../media/image84.svg" Type="http://schemas.openxmlformats.org/officeDocument/2006/relationships/image"/><Relationship Id="rId7" Target="../media/image85.png" Type="http://schemas.openxmlformats.org/officeDocument/2006/relationships/image"/><Relationship Id="rId8" Target="../media/image86.svg" Type="http://schemas.openxmlformats.org/officeDocument/2006/relationships/image"/></Relationships>
</file>

<file path=ppt/slides/_rels/slide7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8.svg" Type="http://schemas.openxmlformats.org/officeDocument/2006/relationships/image"/><Relationship Id="rId2" Target="../notesSlides/notesSlide75.xml" Type="http://schemas.openxmlformats.org/officeDocument/2006/relationships/notesSlide"/><Relationship Id="rId3" Target="../media/image73.png" Type="http://schemas.openxmlformats.org/officeDocument/2006/relationships/image"/><Relationship Id="rId4" Target="../media/image74.svg" Type="http://schemas.openxmlformats.org/officeDocument/2006/relationships/image"/><Relationship Id="rId5" Target="../media/image83.png" Type="http://schemas.openxmlformats.org/officeDocument/2006/relationships/image"/><Relationship Id="rId6" Target="../media/image84.svg" Type="http://schemas.openxmlformats.org/officeDocument/2006/relationships/image"/><Relationship Id="rId7" Target="../media/image85.png" Type="http://schemas.openxmlformats.org/officeDocument/2006/relationships/image"/><Relationship Id="rId8" Target="../media/image86.svg" Type="http://schemas.openxmlformats.org/officeDocument/2006/relationships/image"/><Relationship Id="rId9" Target="../media/image87.png" Type="http://schemas.openxmlformats.org/officeDocument/2006/relationships/image"/></Relationships>
</file>

<file path=ppt/slides/_rels/slide7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6.svg" Type="http://schemas.openxmlformats.org/officeDocument/2006/relationships/image"/><Relationship Id="rId11" Target="../media/image87.png" Type="http://schemas.openxmlformats.org/officeDocument/2006/relationships/image"/><Relationship Id="rId12" Target="../media/image88.svg" Type="http://schemas.openxmlformats.org/officeDocument/2006/relationships/image"/><Relationship Id="rId2" Target="../notesSlides/notesSlide76.xml" Type="http://schemas.openxmlformats.org/officeDocument/2006/relationships/notesSlide"/><Relationship Id="rId3" Target="../media/image73.png" Type="http://schemas.openxmlformats.org/officeDocument/2006/relationships/image"/><Relationship Id="rId4" Target="../media/image74.svg" Type="http://schemas.openxmlformats.org/officeDocument/2006/relationships/image"/><Relationship Id="rId5" Target="../media/image83.png" Type="http://schemas.openxmlformats.org/officeDocument/2006/relationships/image"/><Relationship Id="rId6" Target="../media/image84.svg" Type="http://schemas.openxmlformats.org/officeDocument/2006/relationships/image"/><Relationship Id="rId7" Target="../media/image89.png" Type="http://schemas.openxmlformats.org/officeDocument/2006/relationships/image"/><Relationship Id="rId8" Target="../media/image90.svg" Type="http://schemas.openxmlformats.org/officeDocument/2006/relationships/image"/><Relationship Id="rId9" Target="../media/image85.png" Type="http://schemas.openxmlformats.org/officeDocument/2006/relationships/image"/></Relationships>
</file>

<file path=ppt/slides/_rels/slide7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8.svg" Type="http://schemas.openxmlformats.org/officeDocument/2006/relationships/image"/><Relationship Id="rId11" Target="../media/image91.png" Type="http://schemas.openxmlformats.org/officeDocument/2006/relationships/image"/><Relationship Id="rId12" Target="../media/image92.svg" Type="http://schemas.openxmlformats.org/officeDocument/2006/relationships/image"/><Relationship Id="rId13" Target="../media/image89.png" Type="http://schemas.openxmlformats.org/officeDocument/2006/relationships/image"/><Relationship Id="rId14" Target="../media/image90.svg" Type="http://schemas.openxmlformats.org/officeDocument/2006/relationships/image"/><Relationship Id="rId2" Target="../notesSlides/notesSlide77.xml" Type="http://schemas.openxmlformats.org/officeDocument/2006/relationships/notesSlide"/><Relationship Id="rId3" Target="../media/image73.png" Type="http://schemas.openxmlformats.org/officeDocument/2006/relationships/image"/><Relationship Id="rId4" Target="../media/image74.svg" Type="http://schemas.openxmlformats.org/officeDocument/2006/relationships/image"/><Relationship Id="rId5" Target="../media/image83.png" Type="http://schemas.openxmlformats.org/officeDocument/2006/relationships/image"/><Relationship Id="rId6" Target="../media/image84.svg" Type="http://schemas.openxmlformats.org/officeDocument/2006/relationships/image"/><Relationship Id="rId7" Target="../media/image85.png" Type="http://schemas.openxmlformats.org/officeDocument/2006/relationships/image"/><Relationship Id="rId8" Target="../media/image86.svg" Type="http://schemas.openxmlformats.org/officeDocument/2006/relationships/image"/><Relationship Id="rId9" Target="../media/image87.png" Type="http://schemas.openxmlformats.org/officeDocument/2006/relationships/image"/></Relationships>
</file>

<file path=ppt/slides/_rels/slide7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5.png" Type="http://schemas.openxmlformats.org/officeDocument/2006/relationships/image"/><Relationship Id="rId11" Target="../media/image86.svg" Type="http://schemas.openxmlformats.org/officeDocument/2006/relationships/image"/><Relationship Id="rId12" Target="../media/image87.png" Type="http://schemas.openxmlformats.org/officeDocument/2006/relationships/image"/><Relationship Id="rId13" Target="../media/image88.svg" Type="http://schemas.openxmlformats.org/officeDocument/2006/relationships/image"/><Relationship Id="rId14" Target="../media/image91.png" Type="http://schemas.openxmlformats.org/officeDocument/2006/relationships/image"/><Relationship Id="rId15" Target="../media/image92.svg" Type="http://schemas.openxmlformats.org/officeDocument/2006/relationships/image"/><Relationship Id="rId16" Target="../media/image89.png" Type="http://schemas.openxmlformats.org/officeDocument/2006/relationships/image"/><Relationship Id="rId17" Target="../media/image90.svg" Type="http://schemas.openxmlformats.org/officeDocument/2006/relationships/image"/><Relationship Id="rId2" Target="../notesSlides/notesSlide78.xml" Type="http://schemas.openxmlformats.org/officeDocument/2006/relationships/notesSlide"/><Relationship Id="rId3" Target="../media/image73.png" Type="http://schemas.openxmlformats.org/officeDocument/2006/relationships/image"/><Relationship Id="rId4" Target="../media/image74.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83.png" Type="http://schemas.openxmlformats.org/officeDocument/2006/relationships/image"/><Relationship Id="rId9" Target="../media/image84.svg" Type="http://schemas.openxmlformats.org/officeDocument/2006/relationships/image"/></Relationships>
</file>

<file path=ppt/slides/_rels/slide7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9.xml" Type="http://schemas.openxmlformats.org/officeDocument/2006/relationships/notesSlide"/><Relationship Id="rId3" Target="../media/image75.png" Type="http://schemas.openxmlformats.org/officeDocument/2006/relationships/image"/><Relationship Id="rId4" Target="../media/image7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s>
</file>

<file path=ppt/slides/_rels/slide8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0.xml" Type="http://schemas.openxmlformats.org/officeDocument/2006/relationships/notesSlide"/><Relationship Id="rId3" Target="../media/image75.png" Type="http://schemas.openxmlformats.org/officeDocument/2006/relationships/image"/><Relationship Id="rId4" Target="../media/image76.svg" Type="http://schemas.openxmlformats.org/officeDocument/2006/relationships/image"/><Relationship Id="rId5" Target="../media/image93.png" Type="http://schemas.openxmlformats.org/officeDocument/2006/relationships/image"/><Relationship Id="rId6" Target="../media/image94.svg" Type="http://schemas.openxmlformats.org/officeDocument/2006/relationships/image"/></Relationships>
</file>

<file path=ppt/slides/_rels/slide8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1.xml" Type="http://schemas.openxmlformats.org/officeDocument/2006/relationships/notesSlide"/><Relationship Id="rId3" Target="../media/image75.png" Type="http://schemas.openxmlformats.org/officeDocument/2006/relationships/image"/><Relationship Id="rId4" Target="../media/image76.svg" Type="http://schemas.openxmlformats.org/officeDocument/2006/relationships/image"/><Relationship Id="rId5" Target="../media/image85.png" Type="http://schemas.openxmlformats.org/officeDocument/2006/relationships/image"/><Relationship Id="rId6" Target="../media/image86.svg" Type="http://schemas.openxmlformats.org/officeDocument/2006/relationships/image"/><Relationship Id="rId7" Target="../media/image93.png" Type="http://schemas.openxmlformats.org/officeDocument/2006/relationships/image"/><Relationship Id="rId8" Target="../media/image94.svg" Type="http://schemas.openxmlformats.org/officeDocument/2006/relationships/image"/></Relationships>
</file>

<file path=ppt/slides/_rels/slide8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2.svg" Type="http://schemas.openxmlformats.org/officeDocument/2006/relationships/image"/><Relationship Id="rId2" Target="../notesSlides/notesSlide82.xml" Type="http://schemas.openxmlformats.org/officeDocument/2006/relationships/notesSlide"/><Relationship Id="rId3" Target="../media/image75.png" Type="http://schemas.openxmlformats.org/officeDocument/2006/relationships/image"/><Relationship Id="rId4" Target="../media/image76.svg" Type="http://schemas.openxmlformats.org/officeDocument/2006/relationships/image"/><Relationship Id="rId5" Target="../media/image85.png" Type="http://schemas.openxmlformats.org/officeDocument/2006/relationships/image"/><Relationship Id="rId6" Target="../media/image86.svg" Type="http://schemas.openxmlformats.org/officeDocument/2006/relationships/image"/><Relationship Id="rId7" Target="../media/image93.png" Type="http://schemas.openxmlformats.org/officeDocument/2006/relationships/image"/><Relationship Id="rId8" Target="../media/image94.svg" Type="http://schemas.openxmlformats.org/officeDocument/2006/relationships/image"/><Relationship Id="rId9" Target="../media/image91.png" Type="http://schemas.openxmlformats.org/officeDocument/2006/relationships/image"/></Relationships>
</file>

<file path=ppt/slides/_rels/slide8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3.xml" Type="http://schemas.openxmlformats.org/officeDocument/2006/relationships/notesSlide"/><Relationship Id="rId3" Target="../media/image75.png" Type="http://schemas.openxmlformats.org/officeDocument/2006/relationships/image"/><Relationship Id="rId4" Target="../media/image76.svg" Type="http://schemas.openxmlformats.org/officeDocument/2006/relationships/image"/><Relationship Id="rId5" Target="../media/image65.png" Type="http://schemas.openxmlformats.org/officeDocument/2006/relationships/image"/><Relationship Id="rId6" Target="../media/image66.svg" Type="http://schemas.openxmlformats.org/officeDocument/2006/relationships/image"/></Relationships>
</file>

<file path=ppt/slides/_rels/slide8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4.xml" Type="http://schemas.openxmlformats.org/officeDocument/2006/relationships/notesSlide"/><Relationship Id="rId3" Target="../media/image75.png" Type="http://schemas.openxmlformats.org/officeDocument/2006/relationships/image"/><Relationship Id="rId4" Target="../media/image76.svg" Type="http://schemas.openxmlformats.org/officeDocument/2006/relationships/image"/><Relationship Id="rId5" Target="../media/image65.png" Type="http://schemas.openxmlformats.org/officeDocument/2006/relationships/image"/><Relationship Id="rId6" Target="../media/image66.svg" Type="http://schemas.openxmlformats.org/officeDocument/2006/relationships/image"/></Relationships>
</file>

<file path=ppt/slides/_rels/slide8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5.xml" Type="http://schemas.openxmlformats.org/officeDocument/2006/relationships/notesSlide"/><Relationship Id="rId3" Target="../media/image75.png" Type="http://schemas.openxmlformats.org/officeDocument/2006/relationships/image"/><Relationship Id="rId4" Target="../media/image76.svg" Type="http://schemas.openxmlformats.org/officeDocument/2006/relationships/image"/><Relationship Id="rId5" Target="../media/image65.png" Type="http://schemas.openxmlformats.org/officeDocument/2006/relationships/image"/><Relationship Id="rId6" Target="../media/image66.svg" Type="http://schemas.openxmlformats.org/officeDocument/2006/relationships/image"/><Relationship Id="rId7" Target="../media/image95.png" Type="http://schemas.openxmlformats.org/officeDocument/2006/relationships/image"/><Relationship Id="rId8" Target="../media/image96.svg" Type="http://schemas.openxmlformats.org/officeDocument/2006/relationships/image"/></Relationships>
</file>

<file path=ppt/slides/_rels/slide8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6.xml" Type="http://schemas.openxmlformats.org/officeDocument/2006/relationships/notesSlide"/><Relationship Id="rId3" Target="../media/image75.png" Type="http://schemas.openxmlformats.org/officeDocument/2006/relationships/image"/><Relationship Id="rId4" Target="../media/image76.svg" Type="http://schemas.openxmlformats.org/officeDocument/2006/relationships/image"/><Relationship Id="rId5" Target="../media/image65.png" Type="http://schemas.openxmlformats.org/officeDocument/2006/relationships/image"/><Relationship Id="rId6" Target="../media/image66.svg" Type="http://schemas.openxmlformats.org/officeDocument/2006/relationships/image"/><Relationship Id="rId7" Target="../media/image95.png" Type="http://schemas.openxmlformats.org/officeDocument/2006/relationships/image"/><Relationship Id="rId8" Target="../media/image96.svg" Type="http://schemas.openxmlformats.org/officeDocument/2006/relationships/image"/></Relationships>
</file>

<file path=ppt/slides/_rels/slide8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7.xml" Type="http://schemas.openxmlformats.org/officeDocument/2006/relationships/notesSlide"/><Relationship Id="rId3" Target="../media/image75.png" Type="http://schemas.openxmlformats.org/officeDocument/2006/relationships/image"/><Relationship Id="rId4" Target="../media/image76.svg" Type="http://schemas.openxmlformats.org/officeDocument/2006/relationships/image"/><Relationship Id="rId5" Target="../media/image65.png" Type="http://schemas.openxmlformats.org/officeDocument/2006/relationships/image"/><Relationship Id="rId6" Target="../media/image66.svg" Type="http://schemas.openxmlformats.org/officeDocument/2006/relationships/image"/><Relationship Id="rId7" Target="../media/image95.png" Type="http://schemas.openxmlformats.org/officeDocument/2006/relationships/image"/><Relationship Id="rId8" Target="../media/image96.svg" Type="http://schemas.openxmlformats.org/officeDocument/2006/relationships/image"/></Relationships>
</file>

<file path=ppt/slides/_rels/slide8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5.png" Type="http://schemas.openxmlformats.org/officeDocument/2006/relationships/image"/><Relationship Id="rId11" Target="../media/image96.svg" Type="http://schemas.openxmlformats.org/officeDocument/2006/relationships/image"/><Relationship Id="rId2" Target="../notesSlides/notesSlide88.xml" Type="http://schemas.openxmlformats.org/officeDocument/2006/relationships/notesSlide"/><Relationship Id="rId3" Target="../media/image75.png" Type="http://schemas.openxmlformats.org/officeDocument/2006/relationships/image"/><Relationship Id="rId4" Target="../media/image76.svg" Type="http://schemas.openxmlformats.org/officeDocument/2006/relationships/image"/><Relationship Id="rId5" Target="../media/image65.png" Type="http://schemas.openxmlformats.org/officeDocument/2006/relationships/image"/><Relationship Id="rId6" Target="../media/image66.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8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5.png" Type="http://schemas.openxmlformats.org/officeDocument/2006/relationships/image"/><Relationship Id="rId11" Target="../media/image96.svg" Type="http://schemas.openxmlformats.org/officeDocument/2006/relationships/image"/><Relationship Id="rId2" Target="../notesSlides/notesSlide89.xml" Type="http://schemas.openxmlformats.org/officeDocument/2006/relationships/notesSlide"/><Relationship Id="rId3" Target="../media/image75.png" Type="http://schemas.openxmlformats.org/officeDocument/2006/relationships/image"/><Relationship Id="rId4" Target="../media/image76.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65.png" Type="http://schemas.openxmlformats.org/officeDocument/2006/relationships/image"/><Relationship Id="rId9" Target="../media/image6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2" Target="../notesSlides/notesSlide9.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17.png" Type="http://schemas.openxmlformats.org/officeDocument/2006/relationships/image"/></Relationships>
</file>

<file path=ppt/slides/_rels/slide9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0.xml" Type="http://schemas.openxmlformats.org/officeDocument/2006/relationships/notesSlide"/><Relationship Id="rId3" Target="../media/image77.png" Type="http://schemas.openxmlformats.org/officeDocument/2006/relationships/image"/><Relationship Id="rId4" Target="../media/image78.svg" Type="http://schemas.openxmlformats.org/officeDocument/2006/relationships/image"/></Relationships>
</file>

<file path=ppt/slides/_rels/slide9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1.xml" Type="http://schemas.openxmlformats.org/officeDocument/2006/relationships/notesSlide"/><Relationship Id="rId3" Target="../media/image77.png" Type="http://schemas.openxmlformats.org/officeDocument/2006/relationships/image"/><Relationship Id="rId4" Target="../media/image78.svg" Type="http://schemas.openxmlformats.org/officeDocument/2006/relationships/image"/><Relationship Id="rId5" Target="../media/image97.png" Type="http://schemas.openxmlformats.org/officeDocument/2006/relationships/image"/><Relationship Id="rId6" Target="../media/image98.svg" Type="http://schemas.openxmlformats.org/officeDocument/2006/relationships/image"/></Relationships>
</file>

<file path=ppt/slides/_rels/slide9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2.xml" Type="http://schemas.openxmlformats.org/officeDocument/2006/relationships/notesSlide"/><Relationship Id="rId3" Target="../media/image77.png" Type="http://schemas.openxmlformats.org/officeDocument/2006/relationships/image"/><Relationship Id="rId4" Target="../media/image78.svg" Type="http://schemas.openxmlformats.org/officeDocument/2006/relationships/image"/><Relationship Id="rId5" Target="../media/image97.png" Type="http://schemas.openxmlformats.org/officeDocument/2006/relationships/image"/><Relationship Id="rId6" Target="../media/image98.svg" Type="http://schemas.openxmlformats.org/officeDocument/2006/relationships/image"/><Relationship Id="rId7" Target="../media/image99.png" Type="http://schemas.openxmlformats.org/officeDocument/2006/relationships/image"/><Relationship Id="rId8" Target="../media/image100.svg" Type="http://schemas.openxmlformats.org/officeDocument/2006/relationships/image"/></Relationships>
</file>

<file path=ppt/slides/_rels/slide9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0.svg" Type="http://schemas.openxmlformats.org/officeDocument/2006/relationships/image"/><Relationship Id="rId2" Target="../notesSlides/notesSlide93.xml" Type="http://schemas.openxmlformats.org/officeDocument/2006/relationships/notesSlide"/><Relationship Id="rId3" Target="../media/image77.png" Type="http://schemas.openxmlformats.org/officeDocument/2006/relationships/image"/><Relationship Id="rId4" Target="../media/image78.svg" Type="http://schemas.openxmlformats.org/officeDocument/2006/relationships/image"/><Relationship Id="rId5" Target="../media/image89.png" Type="http://schemas.openxmlformats.org/officeDocument/2006/relationships/image"/><Relationship Id="rId6" Target="../media/image90.svg" Type="http://schemas.openxmlformats.org/officeDocument/2006/relationships/image"/><Relationship Id="rId7" Target="../media/image97.png" Type="http://schemas.openxmlformats.org/officeDocument/2006/relationships/image"/><Relationship Id="rId8" Target="../media/image98.svg" Type="http://schemas.openxmlformats.org/officeDocument/2006/relationships/image"/><Relationship Id="rId9" Target="../media/image99.png" Type="http://schemas.openxmlformats.org/officeDocument/2006/relationships/image"/></Relationships>
</file>

<file path=ppt/slides/_rels/slide9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4.xml" Type="http://schemas.openxmlformats.org/officeDocument/2006/relationships/notesSlide"/><Relationship Id="rId3" Target="../media/image77.png" Type="http://schemas.openxmlformats.org/officeDocument/2006/relationships/image"/><Relationship Id="rId4" Target="../media/image78.svg" Type="http://schemas.openxmlformats.org/officeDocument/2006/relationships/image"/></Relationships>
</file>

<file path=ppt/slides/_rels/slide9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5.xml" Type="http://schemas.openxmlformats.org/officeDocument/2006/relationships/notesSlide"/><Relationship Id="rId3" Target="../media/image77.png" Type="http://schemas.openxmlformats.org/officeDocument/2006/relationships/image"/><Relationship Id="rId4" Target="../media/image78.svg" Type="http://schemas.openxmlformats.org/officeDocument/2006/relationships/image"/></Relationships>
</file>

<file path=ppt/slides/_rels/slide9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6.xml" Type="http://schemas.openxmlformats.org/officeDocument/2006/relationships/notesSlide"/><Relationship Id="rId3" Target="../media/image77.png" Type="http://schemas.openxmlformats.org/officeDocument/2006/relationships/image"/><Relationship Id="rId4" Target="../media/image78.svg" Type="http://schemas.openxmlformats.org/officeDocument/2006/relationships/image"/></Relationships>
</file>

<file path=ppt/slides/_rels/slide9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7.xml" Type="http://schemas.openxmlformats.org/officeDocument/2006/relationships/notesSlide"/><Relationship Id="rId3" Target="../media/image77.png" Type="http://schemas.openxmlformats.org/officeDocument/2006/relationships/image"/><Relationship Id="rId4" Target="../media/image78.svg" Type="http://schemas.openxmlformats.org/officeDocument/2006/relationships/image"/></Relationships>
</file>

<file path=ppt/slides/_rels/slide9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8.xml" Type="http://schemas.openxmlformats.org/officeDocument/2006/relationships/notesSlide"/><Relationship Id="rId3" Target="../media/image77.png" Type="http://schemas.openxmlformats.org/officeDocument/2006/relationships/image"/><Relationship Id="rId4" Target="../media/image78.svg" Type="http://schemas.openxmlformats.org/officeDocument/2006/relationships/image"/></Relationships>
</file>

<file path=ppt/slides/_rels/slide9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9.xml" Type="http://schemas.openxmlformats.org/officeDocument/2006/relationships/notesSlide"/><Relationship Id="rId3" Target="../media/image77.png" Type="http://schemas.openxmlformats.org/officeDocument/2006/relationships/image"/><Relationship Id="rId4" Target="../media/image7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75579"/>
        </a:solidFill>
      </p:bgPr>
    </p:bg>
    <p:spTree>
      <p:nvGrpSpPr>
        <p:cNvPr id="1" name=""/>
        <p:cNvGrpSpPr/>
        <p:nvPr/>
      </p:nvGrpSpPr>
      <p:grpSpPr>
        <a:xfrm>
          <a:off x="0" y="0"/>
          <a:ext cx="0" cy="0"/>
          <a:chOff x="0" y="0"/>
          <a:chExt cx="0" cy="0"/>
        </a:xfrm>
      </p:grpSpPr>
      <p:sp>
        <p:nvSpPr>
          <p:cNvPr name="AutoShape 2" id="2"/>
          <p:cNvSpPr/>
          <p:nvPr/>
        </p:nvSpPr>
        <p:spPr>
          <a:xfrm>
            <a:off x="5878774" y="2898848"/>
            <a:ext cx="6530511" cy="0"/>
          </a:xfrm>
          <a:prstGeom prst="line">
            <a:avLst/>
          </a:prstGeom>
          <a:ln cap="rnd" w="28575">
            <a:solidFill>
              <a:srgbClr val="FFFFFF"/>
            </a:solidFill>
            <a:prstDash val="solid"/>
            <a:headEnd type="none" len="sm" w="sm"/>
            <a:tailEnd type="none" len="sm" w="sm"/>
          </a:ln>
        </p:spPr>
      </p:sp>
      <p:sp>
        <p:nvSpPr>
          <p:cNvPr name="TextBox 3" id="3"/>
          <p:cNvSpPr txBox="true"/>
          <p:nvPr/>
        </p:nvSpPr>
        <p:spPr>
          <a:xfrm rot="0">
            <a:off x="1028700" y="2943698"/>
            <a:ext cx="16230600" cy="1491525"/>
          </a:xfrm>
          <a:prstGeom prst="rect">
            <a:avLst/>
          </a:prstGeom>
        </p:spPr>
        <p:txBody>
          <a:bodyPr anchor="t" rtlCol="false" tIns="0" lIns="0" bIns="0" rIns="0">
            <a:spAutoFit/>
          </a:bodyPr>
          <a:lstStyle/>
          <a:p>
            <a:pPr algn="ctr">
              <a:lnSpc>
                <a:spcPts val="6046"/>
              </a:lnSpc>
            </a:pPr>
            <a:r>
              <a:rPr lang="en-US" sz="3598">
                <a:solidFill>
                  <a:srgbClr val="FFFFFF"/>
                </a:solidFill>
                <a:latin typeface="Open Sans"/>
                <a:ea typeface="Open Sans"/>
                <a:cs typeface="Open Sans"/>
                <a:sym typeface="Open Sans"/>
              </a:rPr>
              <a:t>Présenté par Shalini Lal, erg., Ph.D., </a:t>
            </a:r>
          </a:p>
          <a:p>
            <a:pPr algn="ctr">
              <a:lnSpc>
                <a:spcPts val="6046"/>
              </a:lnSpc>
            </a:pPr>
            <a:r>
              <a:rPr lang="en-US" sz="3598">
                <a:solidFill>
                  <a:srgbClr val="FFFFFF"/>
                </a:solidFill>
                <a:latin typeface="Open Sans"/>
                <a:ea typeface="Open Sans"/>
                <a:cs typeface="Open Sans"/>
                <a:sym typeface="Open Sans"/>
              </a:rPr>
              <a:t>professeure agrégée à l’École de réadaptation de l’Université de Montréal </a:t>
            </a:r>
          </a:p>
        </p:txBody>
      </p:sp>
      <p:sp>
        <p:nvSpPr>
          <p:cNvPr name="TextBox 4" id="4"/>
          <p:cNvSpPr txBox="true"/>
          <p:nvPr/>
        </p:nvSpPr>
        <p:spPr>
          <a:xfrm rot="0">
            <a:off x="1489545" y="703970"/>
            <a:ext cx="15499500" cy="1996822"/>
          </a:xfrm>
          <a:prstGeom prst="rect">
            <a:avLst/>
          </a:prstGeom>
        </p:spPr>
        <p:txBody>
          <a:bodyPr anchor="t" rtlCol="false" tIns="0" lIns="0" bIns="0" rIns="0">
            <a:spAutoFit/>
          </a:bodyPr>
          <a:lstStyle/>
          <a:p>
            <a:pPr algn="ctr">
              <a:lnSpc>
                <a:spcPts val="8230"/>
              </a:lnSpc>
            </a:pPr>
            <a:r>
              <a:rPr lang="en-US" sz="4898">
                <a:solidFill>
                  <a:srgbClr val="FFFFFF"/>
                </a:solidFill>
                <a:latin typeface="Open Sans Bold"/>
                <a:ea typeface="Open Sans Bold"/>
                <a:cs typeface="Open Sans Bold"/>
                <a:sym typeface="Open Sans Bold"/>
              </a:rPr>
              <a:t>Capsule 2 : </a:t>
            </a:r>
          </a:p>
          <a:p>
            <a:pPr algn="ctr">
              <a:lnSpc>
                <a:spcPts val="8230"/>
              </a:lnSpc>
            </a:pPr>
            <a:r>
              <a:rPr lang="en-US" sz="4898">
                <a:solidFill>
                  <a:srgbClr val="FFFFFF"/>
                </a:solidFill>
                <a:latin typeface="Open Sans Bold"/>
                <a:ea typeface="Open Sans Bold"/>
                <a:cs typeface="Open Sans Bold"/>
                <a:sym typeface="Open Sans Bold"/>
              </a:rPr>
              <a:t>Protocole de l’examen de la portée </a:t>
            </a:r>
          </a:p>
        </p:txBody>
      </p:sp>
      <p:grpSp>
        <p:nvGrpSpPr>
          <p:cNvPr name="Group 5" id="5"/>
          <p:cNvGrpSpPr/>
          <p:nvPr/>
        </p:nvGrpSpPr>
        <p:grpSpPr>
          <a:xfrm rot="0">
            <a:off x="2214892" y="6793515"/>
            <a:ext cx="2043187" cy="714862"/>
            <a:chOff x="0" y="0"/>
            <a:chExt cx="2724249" cy="953149"/>
          </a:xfrm>
        </p:grpSpPr>
        <p:sp>
          <p:nvSpPr>
            <p:cNvPr name="Freeform 6" id="6"/>
            <p:cNvSpPr/>
            <p:nvPr/>
          </p:nvSpPr>
          <p:spPr>
            <a:xfrm flipH="false" flipV="false" rot="0">
              <a:off x="0" y="0"/>
              <a:ext cx="2724277" cy="953135"/>
            </a:xfrm>
            <a:custGeom>
              <a:avLst/>
              <a:gdLst/>
              <a:ahLst/>
              <a:cxnLst/>
              <a:rect r="r" b="b" t="t" l="l"/>
              <a:pathLst>
                <a:path h="953135" w="2724277">
                  <a:moveTo>
                    <a:pt x="0" y="0"/>
                  </a:moveTo>
                  <a:lnTo>
                    <a:pt x="2724277" y="0"/>
                  </a:lnTo>
                  <a:lnTo>
                    <a:pt x="2724277" y="953135"/>
                  </a:lnTo>
                  <a:lnTo>
                    <a:pt x="0" y="953135"/>
                  </a:lnTo>
                  <a:lnTo>
                    <a:pt x="0" y="0"/>
                  </a:lnTo>
                  <a:close/>
                </a:path>
              </a:pathLst>
            </a:custGeom>
            <a:blipFill>
              <a:blip r:embed="rId3"/>
              <a:stretch>
                <a:fillRect l="-7" t="0" r="-6" b="-1"/>
              </a:stretch>
            </a:blipFill>
          </p:spPr>
        </p:sp>
      </p:grpSp>
      <p:sp>
        <p:nvSpPr>
          <p:cNvPr name="TextBox 7" id="7"/>
          <p:cNvSpPr txBox="true"/>
          <p:nvPr/>
        </p:nvSpPr>
        <p:spPr>
          <a:xfrm rot="0">
            <a:off x="4580452" y="6607386"/>
            <a:ext cx="11492550" cy="955575"/>
          </a:xfrm>
          <a:prstGeom prst="rect">
            <a:avLst/>
          </a:prstGeom>
        </p:spPr>
        <p:txBody>
          <a:bodyPr anchor="t" rtlCol="false" tIns="0" lIns="0" bIns="0" rIns="0">
            <a:spAutoFit/>
          </a:bodyPr>
          <a:lstStyle/>
          <a:p>
            <a:pPr algn="l">
              <a:lnSpc>
                <a:spcPts val="3696"/>
              </a:lnSpc>
            </a:pPr>
            <a:r>
              <a:rPr lang="en-US" sz="2200">
                <a:solidFill>
                  <a:srgbClr val="FFFFFF"/>
                </a:solidFill>
                <a:latin typeface="Arial"/>
                <a:ea typeface="Arial"/>
                <a:cs typeface="Arial"/>
                <a:sym typeface="Arial"/>
              </a:rPr>
              <a:t>Cette œuvre est une ressource éducative libre diffusée sur licence CC BY-NC-SA 4.0 (Attribution-NonCommercial-ShareAlike 4.0 International).</a:t>
            </a:r>
          </a:p>
        </p:txBody>
      </p:sp>
      <p:grpSp>
        <p:nvGrpSpPr>
          <p:cNvPr name="Group 8" id="8"/>
          <p:cNvGrpSpPr/>
          <p:nvPr/>
        </p:nvGrpSpPr>
        <p:grpSpPr>
          <a:xfrm rot="0">
            <a:off x="14785017" y="9110633"/>
            <a:ext cx="2715431" cy="600134"/>
            <a:chOff x="0" y="0"/>
            <a:chExt cx="3620575" cy="800179"/>
          </a:xfrm>
        </p:grpSpPr>
        <p:sp>
          <p:nvSpPr>
            <p:cNvPr name="Freeform 9" id="9"/>
            <p:cNvSpPr/>
            <p:nvPr/>
          </p:nvSpPr>
          <p:spPr>
            <a:xfrm flipH="false" flipV="false" rot="0">
              <a:off x="0" y="0"/>
              <a:ext cx="3620516" cy="800227"/>
            </a:xfrm>
            <a:custGeom>
              <a:avLst/>
              <a:gdLst/>
              <a:ahLst/>
              <a:cxnLst/>
              <a:rect r="r" b="b" t="t" l="l"/>
              <a:pathLst>
                <a:path h="800227" w="3620516">
                  <a:moveTo>
                    <a:pt x="0" y="0"/>
                  </a:moveTo>
                  <a:lnTo>
                    <a:pt x="3620516" y="0"/>
                  </a:lnTo>
                  <a:lnTo>
                    <a:pt x="3620516" y="800227"/>
                  </a:lnTo>
                  <a:lnTo>
                    <a:pt x="0" y="800227"/>
                  </a:lnTo>
                  <a:lnTo>
                    <a:pt x="0" y="0"/>
                  </a:lnTo>
                  <a:close/>
                </a:path>
              </a:pathLst>
            </a:custGeom>
            <a:blipFill>
              <a:blip r:embed="rId4"/>
              <a:stretch>
                <a:fillRect l="-180431" t="0" r="-180433" b="6"/>
              </a:stretch>
            </a:blipFill>
          </p:spPr>
        </p:sp>
      </p:grpSp>
      <p:grpSp>
        <p:nvGrpSpPr>
          <p:cNvPr name="Group 10" id="10"/>
          <p:cNvGrpSpPr/>
          <p:nvPr/>
        </p:nvGrpSpPr>
        <p:grpSpPr>
          <a:xfrm rot="0">
            <a:off x="4296760" y="4891716"/>
            <a:ext cx="3488491" cy="1744246"/>
            <a:chOff x="0" y="0"/>
            <a:chExt cx="4651321" cy="2325661"/>
          </a:xfrm>
        </p:grpSpPr>
        <p:sp>
          <p:nvSpPr>
            <p:cNvPr name="Freeform 11" id="11"/>
            <p:cNvSpPr/>
            <p:nvPr/>
          </p:nvSpPr>
          <p:spPr>
            <a:xfrm flipH="false" flipV="false" rot="0">
              <a:off x="0" y="0"/>
              <a:ext cx="4651375" cy="2325624"/>
            </a:xfrm>
            <a:custGeom>
              <a:avLst/>
              <a:gdLst/>
              <a:ahLst/>
              <a:cxnLst/>
              <a:rect r="r" b="b" t="t" l="l"/>
              <a:pathLst>
                <a:path h="2325624" w="4651375">
                  <a:moveTo>
                    <a:pt x="0" y="0"/>
                  </a:moveTo>
                  <a:lnTo>
                    <a:pt x="4651375" y="0"/>
                  </a:lnTo>
                  <a:lnTo>
                    <a:pt x="4651375" y="2325624"/>
                  </a:lnTo>
                  <a:lnTo>
                    <a:pt x="0" y="2325624"/>
                  </a:lnTo>
                  <a:lnTo>
                    <a:pt x="0" y="0"/>
                  </a:lnTo>
                  <a:close/>
                </a:path>
              </a:pathLst>
            </a:custGeom>
            <a:blipFill>
              <a:blip r:embed="rId5"/>
              <a:stretch>
                <a:fillRect l="0" t="0" r="1" b="-1"/>
              </a:stretch>
            </a:blipFill>
          </p:spPr>
        </p:sp>
      </p:grpSp>
      <p:grpSp>
        <p:nvGrpSpPr>
          <p:cNvPr name="Group 12" id="12"/>
          <p:cNvGrpSpPr/>
          <p:nvPr/>
        </p:nvGrpSpPr>
        <p:grpSpPr>
          <a:xfrm rot="0">
            <a:off x="11081964" y="5357102"/>
            <a:ext cx="2761069" cy="966625"/>
            <a:chOff x="0" y="0"/>
            <a:chExt cx="3681425" cy="1288833"/>
          </a:xfrm>
        </p:grpSpPr>
        <p:sp>
          <p:nvSpPr>
            <p:cNvPr name="Freeform 13" id="13"/>
            <p:cNvSpPr/>
            <p:nvPr/>
          </p:nvSpPr>
          <p:spPr>
            <a:xfrm flipH="false" flipV="false" rot="0">
              <a:off x="0" y="0"/>
              <a:ext cx="3681476" cy="1288796"/>
            </a:xfrm>
            <a:custGeom>
              <a:avLst/>
              <a:gdLst/>
              <a:ahLst/>
              <a:cxnLst/>
              <a:rect r="r" b="b" t="t" l="l"/>
              <a:pathLst>
                <a:path h="1288796" w="3681476">
                  <a:moveTo>
                    <a:pt x="0" y="0"/>
                  </a:moveTo>
                  <a:lnTo>
                    <a:pt x="3681476" y="0"/>
                  </a:lnTo>
                  <a:lnTo>
                    <a:pt x="3681476" y="1288796"/>
                  </a:lnTo>
                  <a:lnTo>
                    <a:pt x="0" y="1288796"/>
                  </a:lnTo>
                  <a:lnTo>
                    <a:pt x="0" y="0"/>
                  </a:lnTo>
                  <a:close/>
                </a:path>
              </a:pathLst>
            </a:custGeom>
            <a:blipFill>
              <a:blip r:embed="rId6"/>
              <a:stretch>
                <a:fillRect l="0" t="-102" r="1" b="-105"/>
              </a:stretch>
            </a:blipFill>
          </p:spPr>
        </p:sp>
      </p:grpSp>
      <p:grpSp>
        <p:nvGrpSpPr>
          <p:cNvPr name="Group 14" id="14"/>
          <p:cNvGrpSpPr/>
          <p:nvPr/>
        </p:nvGrpSpPr>
        <p:grpSpPr>
          <a:xfrm rot="0">
            <a:off x="14414533" y="5272776"/>
            <a:ext cx="1135279" cy="1135279"/>
            <a:chOff x="0" y="0"/>
            <a:chExt cx="1513705" cy="1513705"/>
          </a:xfrm>
        </p:grpSpPr>
        <p:sp>
          <p:nvSpPr>
            <p:cNvPr name="Freeform 15" id="15"/>
            <p:cNvSpPr/>
            <p:nvPr/>
          </p:nvSpPr>
          <p:spPr>
            <a:xfrm flipH="false" flipV="false" rot="0">
              <a:off x="0" y="0"/>
              <a:ext cx="1513713" cy="1513713"/>
            </a:xfrm>
            <a:custGeom>
              <a:avLst/>
              <a:gdLst/>
              <a:ahLst/>
              <a:cxnLst/>
              <a:rect r="r" b="b" t="t" l="l"/>
              <a:pathLst>
                <a:path h="1513713" w="1513713">
                  <a:moveTo>
                    <a:pt x="0" y="0"/>
                  </a:moveTo>
                  <a:lnTo>
                    <a:pt x="1513713" y="0"/>
                  </a:lnTo>
                  <a:lnTo>
                    <a:pt x="1513713" y="1513713"/>
                  </a:lnTo>
                  <a:lnTo>
                    <a:pt x="0" y="1513713"/>
                  </a:lnTo>
                  <a:lnTo>
                    <a:pt x="0" y="0"/>
                  </a:lnTo>
                  <a:close/>
                </a:path>
              </a:pathLst>
            </a:custGeom>
            <a:blipFill>
              <a:blip r:embed="rId7"/>
              <a:stretch>
                <a:fillRect l="0" t="-39037" r="0" b="-39036"/>
              </a:stretch>
            </a:blipFill>
          </p:spPr>
        </p:sp>
      </p:grpSp>
      <p:sp>
        <p:nvSpPr>
          <p:cNvPr name="TextBox 16" id="16"/>
          <p:cNvSpPr txBox="true"/>
          <p:nvPr/>
        </p:nvSpPr>
        <p:spPr>
          <a:xfrm rot="0">
            <a:off x="15438145" y="5264176"/>
            <a:ext cx="1671300" cy="816675"/>
          </a:xfrm>
          <a:prstGeom prst="rect">
            <a:avLst/>
          </a:prstGeom>
        </p:spPr>
        <p:txBody>
          <a:bodyPr anchor="t" rtlCol="false" tIns="0" lIns="0" bIns="0" rIns="0">
            <a:spAutoFit/>
          </a:bodyPr>
          <a:lstStyle/>
          <a:p>
            <a:pPr algn="ctr">
              <a:lnSpc>
                <a:spcPts val="6209"/>
              </a:lnSpc>
            </a:pPr>
            <a:r>
              <a:rPr lang="en-US" sz="3697">
                <a:solidFill>
                  <a:srgbClr val="EFAC42"/>
                </a:solidFill>
                <a:latin typeface="Arial"/>
                <a:ea typeface="Arial"/>
                <a:cs typeface="Arial"/>
                <a:sym typeface="Arial"/>
              </a:rPr>
              <a:t>vis</a:t>
            </a:r>
            <a:r>
              <a:rPr lang="en-US" sz="3697">
                <a:solidFill>
                  <a:srgbClr val="B73531"/>
                </a:solidFill>
                <a:latin typeface="Arial"/>
                <a:ea typeface="Arial"/>
                <a:cs typeface="Arial"/>
                <a:sym typeface="Arial"/>
              </a:rPr>
              <a:t>er</a:t>
            </a:r>
            <a:r>
              <a:rPr lang="en-US" sz="3697">
                <a:solidFill>
                  <a:srgbClr val="E85532"/>
                </a:solidFill>
                <a:latin typeface="Arial"/>
                <a:ea typeface="Arial"/>
                <a:cs typeface="Arial"/>
                <a:sym typeface="Arial"/>
              </a:rPr>
              <a:t>go</a:t>
            </a:r>
          </a:p>
        </p:txBody>
      </p:sp>
      <p:grpSp>
        <p:nvGrpSpPr>
          <p:cNvPr name="Group 17" id="17"/>
          <p:cNvGrpSpPr/>
          <p:nvPr/>
        </p:nvGrpSpPr>
        <p:grpSpPr>
          <a:xfrm rot="0">
            <a:off x="7993528" y="5155168"/>
            <a:ext cx="2516936" cy="1217342"/>
            <a:chOff x="0" y="0"/>
            <a:chExt cx="3355914" cy="1623122"/>
          </a:xfrm>
        </p:grpSpPr>
        <p:sp>
          <p:nvSpPr>
            <p:cNvPr name="Freeform 18" id="18"/>
            <p:cNvSpPr/>
            <p:nvPr/>
          </p:nvSpPr>
          <p:spPr>
            <a:xfrm flipH="false" flipV="false" rot="0">
              <a:off x="0" y="0"/>
              <a:ext cx="3355975" cy="1623060"/>
            </a:xfrm>
            <a:custGeom>
              <a:avLst/>
              <a:gdLst/>
              <a:ahLst/>
              <a:cxnLst/>
              <a:rect r="r" b="b" t="t" l="l"/>
              <a:pathLst>
                <a:path h="1623060" w="3355975">
                  <a:moveTo>
                    <a:pt x="0" y="0"/>
                  </a:moveTo>
                  <a:lnTo>
                    <a:pt x="3355975" y="0"/>
                  </a:lnTo>
                  <a:lnTo>
                    <a:pt x="3355975" y="1623060"/>
                  </a:lnTo>
                  <a:lnTo>
                    <a:pt x="0" y="1623060"/>
                  </a:lnTo>
                  <a:lnTo>
                    <a:pt x="0" y="0"/>
                  </a:lnTo>
                  <a:close/>
                </a:path>
              </a:pathLst>
            </a:custGeom>
            <a:blipFill>
              <a:blip r:embed="rId8"/>
              <a:stretch>
                <a:fillRect l="0" t="0" r="1" b="-3"/>
              </a:stretch>
            </a:blipFill>
          </p:spPr>
        </p:sp>
      </p:grpSp>
      <p:grpSp>
        <p:nvGrpSpPr>
          <p:cNvPr name="Group 19" id="19"/>
          <p:cNvGrpSpPr/>
          <p:nvPr/>
        </p:nvGrpSpPr>
        <p:grpSpPr>
          <a:xfrm rot="0">
            <a:off x="1178543" y="5155168"/>
            <a:ext cx="2541974" cy="982126"/>
            <a:chOff x="0" y="0"/>
            <a:chExt cx="3389298" cy="1309501"/>
          </a:xfrm>
        </p:grpSpPr>
        <p:sp>
          <p:nvSpPr>
            <p:cNvPr name="Freeform 20" id="20"/>
            <p:cNvSpPr/>
            <p:nvPr/>
          </p:nvSpPr>
          <p:spPr>
            <a:xfrm flipH="false" flipV="false" rot="0">
              <a:off x="0" y="0"/>
              <a:ext cx="3389249" cy="1309497"/>
            </a:xfrm>
            <a:custGeom>
              <a:avLst/>
              <a:gdLst/>
              <a:ahLst/>
              <a:cxnLst/>
              <a:rect r="r" b="b" t="t" l="l"/>
              <a:pathLst>
                <a:path h="1309497" w="3389249">
                  <a:moveTo>
                    <a:pt x="0" y="0"/>
                  </a:moveTo>
                  <a:lnTo>
                    <a:pt x="3389249" y="0"/>
                  </a:lnTo>
                  <a:lnTo>
                    <a:pt x="3389249" y="1309497"/>
                  </a:lnTo>
                  <a:lnTo>
                    <a:pt x="0" y="1309497"/>
                  </a:lnTo>
                  <a:lnTo>
                    <a:pt x="0" y="0"/>
                  </a:lnTo>
                  <a:close/>
                </a:path>
              </a:pathLst>
            </a:custGeom>
            <a:blipFill>
              <a:blip r:embed="rId9"/>
              <a:stretch>
                <a:fillRect l="0" t="-213" r="-1" b="-213"/>
              </a:stretch>
            </a:blipFill>
          </p:spPr>
        </p:sp>
      </p:grpSp>
      <p:sp>
        <p:nvSpPr>
          <p:cNvPr name="TextBox 21" id="21"/>
          <p:cNvSpPr txBox="true"/>
          <p:nvPr/>
        </p:nvSpPr>
        <p:spPr>
          <a:xfrm rot="0">
            <a:off x="997090" y="7669955"/>
            <a:ext cx="16503300" cy="1408939"/>
          </a:xfrm>
          <a:prstGeom prst="rect">
            <a:avLst/>
          </a:prstGeom>
        </p:spPr>
        <p:txBody>
          <a:bodyPr anchor="t" rtlCol="false" tIns="0" lIns="0" bIns="0" rIns="0">
            <a:spAutoFit/>
          </a:bodyPr>
          <a:lstStyle/>
          <a:p>
            <a:pPr algn="ctr">
              <a:lnSpc>
                <a:spcPts val="3694"/>
              </a:lnSpc>
            </a:pPr>
            <a:r>
              <a:rPr lang="en-US" sz="2199">
                <a:solidFill>
                  <a:srgbClr val="FFFFFF"/>
                </a:solidFill>
                <a:latin typeface="Arial Bold"/>
                <a:ea typeface="Arial Bold"/>
                <a:cs typeface="Arial Bold"/>
                <a:sym typeface="Arial Bold"/>
              </a:rPr>
              <a:t>Pour citer ce projet :  </a:t>
            </a:r>
          </a:p>
          <a:p>
            <a:pPr algn="ctr">
              <a:lnSpc>
                <a:spcPts val="3694"/>
              </a:lnSpc>
            </a:pPr>
            <a:r>
              <a:rPr lang="en-US" sz="2199">
                <a:solidFill>
                  <a:srgbClr val="FFFFFF"/>
                </a:solidFill>
                <a:latin typeface="Arial"/>
                <a:ea typeface="Arial"/>
                <a:cs typeface="Arial"/>
                <a:sym typeface="Arial"/>
              </a:rPr>
              <a:t>Lal, S., Sabatino, T. et Jazi, S. (2024). </a:t>
            </a:r>
            <a:r>
              <a:rPr lang="en-US" sz="2199">
                <a:solidFill>
                  <a:srgbClr val="FFFFFF"/>
                </a:solidFill>
                <a:latin typeface="Arial Italics"/>
                <a:ea typeface="Arial Italics"/>
                <a:cs typeface="Arial Italics"/>
                <a:sym typeface="Arial Italics"/>
              </a:rPr>
              <a:t>Mieux réussir un examen de la portée en sciences de la santé : Une boîte à outils</a:t>
            </a:r>
            <a:r>
              <a:rPr lang="en-US" sz="2199">
                <a:solidFill>
                  <a:srgbClr val="FFFFFF"/>
                </a:solidFill>
                <a:latin typeface="Arial"/>
                <a:ea typeface="Arial"/>
                <a:cs typeface="Arial"/>
                <a:sym typeface="Arial"/>
              </a:rPr>
              <a:t>. Université de Montréal. Licence CC BY-NC-SA 4.0 International.</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Qu'est-ce que le protocole d'un examen de la portée ?</a:t>
            </a:r>
          </a:p>
        </p:txBody>
      </p:sp>
      <p:grpSp>
        <p:nvGrpSpPr>
          <p:cNvPr name="Group 5" id="5"/>
          <p:cNvGrpSpPr/>
          <p:nvPr/>
        </p:nvGrpSpPr>
        <p:grpSpPr>
          <a:xfrm rot="0">
            <a:off x="4085602" y="2883194"/>
            <a:ext cx="10116796" cy="6437961"/>
            <a:chOff x="0" y="0"/>
            <a:chExt cx="13489062" cy="8583948"/>
          </a:xfrm>
        </p:grpSpPr>
        <p:sp>
          <p:nvSpPr>
            <p:cNvPr name="Freeform 6" id="6"/>
            <p:cNvSpPr/>
            <p:nvPr/>
          </p:nvSpPr>
          <p:spPr>
            <a:xfrm flipH="false" flipV="false" rot="0">
              <a:off x="0" y="0"/>
              <a:ext cx="13489062" cy="8583948"/>
            </a:xfrm>
            <a:custGeom>
              <a:avLst/>
              <a:gdLst/>
              <a:ahLst/>
              <a:cxnLst/>
              <a:rect r="r" b="b" t="t" l="l"/>
              <a:pathLst>
                <a:path h="8583948" w="13489062">
                  <a:moveTo>
                    <a:pt x="0" y="0"/>
                  </a:moveTo>
                  <a:lnTo>
                    <a:pt x="13489062" y="0"/>
                  </a:lnTo>
                  <a:lnTo>
                    <a:pt x="13489062" y="8583948"/>
                  </a:lnTo>
                  <a:lnTo>
                    <a:pt x="0" y="85839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072762" y="580272"/>
              <a:ext cx="3912900" cy="989075"/>
            </a:xfrm>
            <a:prstGeom prst="rect">
              <a:avLst/>
            </a:prstGeom>
          </p:spPr>
          <p:txBody>
            <a:bodyPr anchor="t" rtlCol="false" tIns="0" lIns="0" bIns="0" rIns="0">
              <a:spAutoFit/>
            </a:bodyPr>
            <a:lstStyle/>
            <a:p>
              <a:pPr algn="ctr">
                <a:lnSpc>
                  <a:spcPts val="6231"/>
                </a:lnSpc>
              </a:pPr>
              <a:r>
                <a:rPr lang="en-US" sz="4451">
                  <a:solidFill>
                    <a:srgbClr val="000000"/>
                  </a:solidFill>
                  <a:latin typeface="Canva Sans Bold"/>
                  <a:ea typeface="Canva Sans Bold"/>
                  <a:cs typeface="Canva Sans Bold"/>
                  <a:sym typeface="Canva Sans Bold"/>
                </a:rPr>
                <a:t>Protocole</a:t>
              </a:r>
            </a:p>
          </p:txBody>
        </p:sp>
      </p:grpSp>
      <p:grpSp>
        <p:nvGrpSpPr>
          <p:cNvPr name="Group 8" id="8"/>
          <p:cNvGrpSpPr/>
          <p:nvPr/>
        </p:nvGrpSpPr>
        <p:grpSpPr>
          <a:xfrm rot="0">
            <a:off x="4085602" y="2820339"/>
            <a:ext cx="10116796" cy="6437961"/>
            <a:chOff x="0" y="0"/>
            <a:chExt cx="13489062" cy="8583948"/>
          </a:xfrm>
        </p:grpSpPr>
        <p:sp>
          <p:nvSpPr>
            <p:cNvPr name="Freeform 9" id="9"/>
            <p:cNvSpPr/>
            <p:nvPr/>
          </p:nvSpPr>
          <p:spPr>
            <a:xfrm flipH="false" flipV="false" rot="0">
              <a:off x="0" y="0"/>
              <a:ext cx="13489062" cy="8583948"/>
            </a:xfrm>
            <a:custGeom>
              <a:avLst/>
              <a:gdLst/>
              <a:ahLst/>
              <a:cxnLst/>
              <a:rect r="r" b="b" t="t" l="l"/>
              <a:pathLst>
                <a:path h="8583948" w="13489062">
                  <a:moveTo>
                    <a:pt x="0" y="0"/>
                  </a:moveTo>
                  <a:lnTo>
                    <a:pt x="13489062" y="0"/>
                  </a:lnTo>
                  <a:lnTo>
                    <a:pt x="13489062" y="8583948"/>
                  </a:lnTo>
                  <a:lnTo>
                    <a:pt x="0" y="85839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2072762" y="570747"/>
              <a:ext cx="3912900" cy="1161453"/>
            </a:xfrm>
            <a:prstGeom prst="rect">
              <a:avLst/>
            </a:prstGeom>
          </p:spPr>
          <p:txBody>
            <a:bodyPr anchor="t" rtlCol="false" tIns="0" lIns="0" bIns="0" rIns="0">
              <a:spAutoFit/>
            </a:bodyPr>
            <a:lstStyle/>
            <a:p>
              <a:pPr algn="ctr">
                <a:lnSpc>
                  <a:spcPts val="7351"/>
                </a:lnSpc>
              </a:pPr>
              <a:r>
                <a:rPr lang="en-US" sz="5251">
                  <a:solidFill>
                    <a:srgbClr val="000000"/>
                  </a:solidFill>
                  <a:latin typeface="Canva Sans Bold"/>
                  <a:ea typeface="Canva Sans Bold"/>
                  <a:cs typeface="Canva Sans Bold"/>
                  <a:sym typeface="Canva Sans Bold"/>
                </a:rPr>
                <a:t>Recette</a:t>
              </a:r>
            </a:p>
          </p:txBody>
        </p:sp>
        <p:sp>
          <p:nvSpPr>
            <p:cNvPr name="Freeform 11" id="11"/>
            <p:cNvSpPr/>
            <p:nvPr/>
          </p:nvSpPr>
          <p:spPr>
            <a:xfrm flipH="false" flipV="false" rot="0">
              <a:off x="7735016" y="882919"/>
              <a:ext cx="3182186" cy="2418462"/>
            </a:xfrm>
            <a:custGeom>
              <a:avLst/>
              <a:gdLst/>
              <a:ahLst/>
              <a:cxnLst/>
              <a:rect r="r" b="b" t="t" l="l"/>
              <a:pathLst>
                <a:path h="2418462" w="3182186">
                  <a:moveTo>
                    <a:pt x="0" y="0"/>
                  </a:moveTo>
                  <a:lnTo>
                    <a:pt x="3182187" y="0"/>
                  </a:lnTo>
                  <a:lnTo>
                    <a:pt x="3182187" y="2418461"/>
                  </a:lnTo>
                  <a:lnTo>
                    <a:pt x="0" y="241846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2303279" y="3043455"/>
              <a:ext cx="3117666" cy="2511138"/>
            </a:xfrm>
            <a:custGeom>
              <a:avLst/>
              <a:gdLst/>
              <a:ahLst/>
              <a:cxnLst/>
              <a:rect r="r" b="b" t="t" l="l"/>
              <a:pathLst>
                <a:path h="2511138" w="3117666">
                  <a:moveTo>
                    <a:pt x="0" y="0"/>
                  </a:moveTo>
                  <a:lnTo>
                    <a:pt x="3117666" y="0"/>
                  </a:lnTo>
                  <a:lnTo>
                    <a:pt x="3117666" y="2511138"/>
                  </a:lnTo>
                  <a:lnTo>
                    <a:pt x="0" y="251113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8018388" y="4269756"/>
              <a:ext cx="2615444" cy="2569673"/>
            </a:xfrm>
            <a:custGeom>
              <a:avLst/>
              <a:gdLst/>
              <a:ahLst/>
              <a:cxnLst/>
              <a:rect r="r" b="b" t="t" l="l"/>
              <a:pathLst>
                <a:path h="2569673" w="2615444">
                  <a:moveTo>
                    <a:pt x="0" y="0"/>
                  </a:moveTo>
                  <a:lnTo>
                    <a:pt x="2615443" y="0"/>
                  </a:lnTo>
                  <a:lnTo>
                    <a:pt x="2615443" y="2569674"/>
                  </a:lnTo>
                  <a:lnTo>
                    <a:pt x="0" y="256967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Tree>
  </p:cSld>
  <p:clrMapOvr>
    <a:masterClrMapping/>
  </p:clrMapOvr>
</p:sld>
</file>

<file path=ppt/slides/slide10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070C0"/>
            </a:solidFill>
          </p:spPr>
        </p:sp>
      </p:grpSp>
      <p:sp>
        <p:nvSpPr>
          <p:cNvPr name="TextBox 4" id="4"/>
          <p:cNvSpPr txBox="true"/>
          <p:nvPr/>
        </p:nvSpPr>
        <p:spPr>
          <a:xfrm rot="0">
            <a:off x="3504699" y="1340879"/>
            <a:ext cx="8962866" cy="1543050"/>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Informations importantes</a:t>
            </a:r>
          </a:p>
          <a:p>
            <a:pPr algn="ctr">
              <a:lnSpc>
                <a:spcPts val="5999"/>
              </a:lnSpc>
            </a:pPr>
            <a:r>
              <a:rPr lang="en-US" sz="4999">
                <a:solidFill>
                  <a:srgbClr val="FFFFFF"/>
                </a:solidFill>
                <a:latin typeface="Poppins Bold"/>
                <a:ea typeface="Poppins Bold"/>
                <a:cs typeface="Poppins Bold"/>
                <a:sym typeface="Poppins Bold"/>
              </a:rPr>
              <a:t>à inclure</a:t>
            </a:r>
          </a:p>
        </p:txBody>
      </p:sp>
      <p:sp>
        <p:nvSpPr>
          <p:cNvPr name="TextBox 5" id="5"/>
          <p:cNvSpPr txBox="true"/>
          <p:nvPr/>
        </p:nvSpPr>
        <p:spPr>
          <a:xfrm rot="0">
            <a:off x="5619189" y="3083352"/>
            <a:ext cx="9286596" cy="523875"/>
          </a:xfrm>
          <a:prstGeom prst="rect">
            <a:avLst/>
          </a:prstGeom>
        </p:spPr>
        <p:txBody>
          <a:bodyPr anchor="t" rtlCol="false" tIns="0" lIns="0" bIns="0" rIns="0">
            <a:spAutoFit/>
          </a:bodyPr>
          <a:lstStyle/>
          <a:p>
            <a:pPr algn="l">
              <a:lnSpc>
                <a:spcPts val="3960"/>
              </a:lnSpc>
            </a:pPr>
          </a:p>
        </p:txBody>
      </p:sp>
      <p:sp>
        <p:nvSpPr>
          <p:cNvPr name="Freeform 6" id="6"/>
          <p:cNvSpPr/>
          <p:nvPr/>
        </p:nvSpPr>
        <p:spPr>
          <a:xfrm flipH="false" flipV="false" rot="0">
            <a:off x="12755611" y="1100591"/>
            <a:ext cx="1791592" cy="1783338"/>
          </a:xfrm>
          <a:custGeom>
            <a:avLst/>
            <a:gdLst/>
            <a:ahLst/>
            <a:cxnLst/>
            <a:rect r="r" b="b" t="t" l="l"/>
            <a:pathLst>
              <a:path h="1783338" w="1791592">
                <a:moveTo>
                  <a:pt x="0" y="0"/>
                </a:moveTo>
                <a:lnTo>
                  <a:pt x="1791592" y="0"/>
                </a:lnTo>
                <a:lnTo>
                  <a:pt x="1791592" y="1783338"/>
                </a:lnTo>
                <a:lnTo>
                  <a:pt x="0" y="1783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3657099" y="2931554"/>
            <a:ext cx="8810466" cy="523875"/>
          </a:xfrm>
          <a:prstGeom prst="rect">
            <a:avLst/>
          </a:prstGeom>
        </p:spPr>
        <p:txBody>
          <a:bodyPr anchor="t" rtlCol="false" tIns="0" lIns="0" bIns="0" rIns="0">
            <a:spAutoFit/>
          </a:bodyPr>
          <a:lstStyle/>
          <a:p>
            <a:pPr algn="ctr">
              <a:lnSpc>
                <a:spcPts val="3960"/>
              </a:lnSpc>
            </a:pPr>
            <a:r>
              <a:rPr lang="en-US" sz="3300">
                <a:solidFill>
                  <a:srgbClr val="FEFEFE"/>
                </a:solidFill>
                <a:latin typeface="Poppins"/>
                <a:ea typeface="Poppins"/>
                <a:cs typeface="Poppins"/>
                <a:sym typeface="Poppins"/>
              </a:rPr>
              <a:t>Processus de sélection</a:t>
            </a:r>
          </a:p>
        </p:txBody>
      </p:sp>
      <p:grpSp>
        <p:nvGrpSpPr>
          <p:cNvPr name="Group 8" id="8"/>
          <p:cNvGrpSpPr/>
          <p:nvPr/>
        </p:nvGrpSpPr>
        <p:grpSpPr>
          <a:xfrm rot="0">
            <a:off x="12467565" y="7875990"/>
            <a:ext cx="5645865" cy="2411010"/>
            <a:chOff x="0" y="0"/>
            <a:chExt cx="7527820" cy="3214679"/>
          </a:xfrm>
        </p:grpSpPr>
        <p:sp>
          <p:nvSpPr>
            <p:cNvPr name="Freeform 9" id="9"/>
            <p:cNvSpPr/>
            <p:nvPr/>
          </p:nvSpPr>
          <p:spPr>
            <a:xfrm flipH="false" flipV="false" rot="0">
              <a:off x="907363" y="256321"/>
              <a:ext cx="4779488" cy="2476644"/>
            </a:xfrm>
            <a:custGeom>
              <a:avLst/>
              <a:gdLst/>
              <a:ahLst/>
              <a:cxnLst/>
              <a:rect r="r" b="b" t="t" l="l"/>
              <a:pathLst>
                <a:path h="2476644" w="4779488">
                  <a:moveTo>
                    <a:pt x="0" y="0"/>
                  </a:moveTo>
                  <a:lnTo>
                    <a:pt x="4779488" y="0"/>
                  </a:lnTo>
                  <a:lnTo>
                    <a:pt x="4779488" y="2476643"/>
                  </a:lnTo>
                  <a:lnTo>
                    <a:pt x="0" y="24766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2748333" y="256321"/>
              <a:ext cx="4779488" cy="2476644"/>
            </a:xfrm>
            <a:custGeom>
              <a:avLst/>
              <a:gdLst/>
              <a:ahLst/>
              <a:cxnLst/>
              <a:rect r="r" b="b" t="t" l="l"/>
              <a:pathLst>
                <a:path h="2476644" w="4779488">
                  <a:moveTo>
                    <a:pt x="0" y="0"/>
                  </a:moveTo>
                  <a:lnTo>
                    <a:pt x="4779487" y="0"/>
                  </a:lnTo>
                  <a:lnTo>
                    <a:pt x="4779487" y="2476643"/>
                  </a:lnTo>
                  <a:lnTo>
                    <a:pt x="0" y="24766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1583768" y="991390"/>
              <a:ext cx="5578924" cy="1174750"/>
            </a:xfrm>
            <a:prstGeom prst="rect">
              <a:avLst/>
            </a:prstGeom>
          </p:spPr>
          <p:txBody>
            <a:bodyPr anchor="t" rtlCol="false" tIns="0" lIns="0" bIns="0" rIns="0">
              <a:spAutoFit/>
            </a:bodyPr>
            <a:lstStyle/>
            <a:p>
              <a:pPr algn="ctr">
                <a:lnSpc>
                  <a:spcPts val="3360"/>
                </a:lnSpc>
              </a:pPr>
              <a:r>
                <a:rPr lang="en-US" sz="2800">
                  <a:solidFill>
                    <a:srgbClr val="000000"/>
                  </a:solidFill>
                  <a:latin typeface="Arial Bold"/>
                  <a:ea typeface="Arial Bold"/>
                  <a:cs typeface="Arial Bold"/>
                  <a:sym typeface="Arial Bold"/>
                </a:rPr>
                <a:t>Consultez la section</a:t>
              </a:r>
            </a:p>
            <a:p>
              <a:pPr algn="ctr">
                <a:lnSpc>
                  <a:spcPts val="3360"/>
                </a:lnSpc>
              </a:pPr>
              <a:r>
                <a:rPr lang="en-US" sz="2800">
                  <a:solidFill>
                    <a:srgbClr val="000000"/>
                  </a:solidFill>
                  <a:latin typeface="Arial Bold"/>
                  <a:ea typeface="Arial Bold"/>
                  <a:cs typeface="Arial Bold"/>
                  <a:sym typeface="Arial Bold"/>
                </a:rPr>
                <a:t>« Ressources »</a:t>
              </a:r>
            </a:p>
          </p:txBody>
        </p:sp>
        <p:sp>
          <p:nvSpPr>
            <p:cNvPr name="Freeform 12" id="12"/>
            <p:cNvSpPr/>
            <p:nvPr/>
          </p:nvSpPr>
          <p:spPr>
            <a:xfrm flipH="false" flipV="false" rot="0">
              <a:off x="0" y="0"/>
              <a:ext cx="1543046" cy="3214679"/>
            </a:xfrm>
            <a:custGeom>
              <a:avLst/>
              <a:gdLst/>
              <a:ahLst/>
              <a:cxnLst/>
              <a:rect r="r" b="b" t="t" l="l"/>
              <a:pathLst>
                <a:path h="3214679" w="1543046">
                  <a:moveTo>
                    <a:pt x="0" y="0"/>
                  </a:moveTo>
                  <a:lnTo>
                    <a:pt x="1543046" y="0"/>
                  </a:lnTo>
                  <a:lnTo>
                    <a:pt x="1543046" y="3214679"/>
                  </a:lnTo>
                  <a:lnTo>
                    <a:pt x="0" y="3214679"/>
                  </a:lnTo>
                  <a:lnTo>
                    <a:pt x="0" y="0"/>
                  </a:lnTo>
                  <a:close/>
                </a:path>
              </a:pathLst>
            </a:custGeom>
            <a:blipFill>
              <a:blip r:embed="rId7"/>
              <a:stretch>
                <a:fillRect l="0" t="0" r="0" b="0"/>
              </a:stretch>
            </a:blipFill>
          </p:spPr>
        </p:sp>
      </p:grpSp>
      <p:sp>
        <p:nvSpPr>
          <p:cNvPr name="TextBox 13" id="13"/>
          <p:cNvSpPr txBox="true"/>
          <p:nvPr/>
        </p:nvSpPr>
        <p:spPr>
          <a:xfrm rot="0">
            <a:off x="4513745" y="8446148"/>
            <a:ext cx="8810466" cy="5238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EFEFE"/>
                </a:solidFill>
                <a:latin typeface="Poppins"/>
                <a:ea typeface="Poppins"/>
                <a:cs typeface="Poppins"/>
                <a:sym typeface="Poppins"/>
              </a:rPr>
              <a:t>Durée du processus de sélection</a:t>
            </a:r>
          </a:p>
        </p:txBody>
      </p:sp>
      <p:sp>
        <p:nvSpPr>
          <p:cNvPr name="TextBox 14" id="14"/>
          <p:cNvSpPr txBox="true"/>
          <p:nvPr/>
        </p:nvSpPr>
        <p:spPr>
          <a:xfrm rot="0">
            <a:off x="4513745" y="5283848"/>
            <a:ext cx="10872901" cy="10191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EFEFE"/>
                </a:solidFill>
                <a:latin typeface="Poppins"/>
                <a:ea typeface="Poppins"/>
                <a:cs typeface="Poppins"/>
                <a:sym typeface="Poppins"/>
              </a:rPr>
              <a:t>Plan pour un test pilote (p. ex., sources de données, % accord, révision de critères)</a:t>
            </a:r>
          </a:p>
        </p:txBody>
      </p:sp>
      <p:sp>
        <p:nvSpPr>
          <p:cNvPr name="TextBox 15" id="15"/>
          <p:cNvSpPr txBox="true"/>
          <p:nvPr/>
        </p:nvSpPr>
        <p:spPr>
          <a:xfrm rot="0">
            <a:off x="4513745" y="4064648"/>
            <a:ext cx="9454969" cy="10191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EFEFE"/>
                </a:solidFill>
                <a:latin typeface="Poppins"/>
                <a:ea typeface="Poppins"/>
                <a:cs typeface="Poppins"/>
                <a:sym typeface="Poppins"/>
              </a:rPr>
              <a:t>Outils de gestion des références utilisés (p. ex. EndNote, Covidence, JBI SUMARI) </a:t>
            </a:r>
          </a:p>
        </p:txBody>
      </p:sp>
      <p:sp>
        <p:nvSpPr>
          <p:cNvPr name="TextBox 16" id="16"/>
          <p:cNvSpPr txBox="true"/>
          <p:nvPr/>
        </p:nvSpPr>
        <p:spPr>
          <a:xfrm rot="0">
            <a:off x="4513745" y="6503048"/>
            <a:ext cx="10872901" cy="1695450"/>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EFEFE"/>
                </a:solidFill>
                <a:latin typeface="Poppins"/>
                <a:ea typeface="Poppins"/>
                <a:cs typeface="Poppins"/>
                <a:sym typeface="Poppins"/>
              </a:rPr>
              <a:t>Nombre de réviseur·e·s (au moins 2 réviseur·e·s)</a:t>
            </a:r>
          </a:p>
          <a:p>
            <a:pPr algn="l">
              <a:lnSpc>
                <a:spcPts val="1440"/>
              </a:lnSpc>
            </a:pPr>
          </a:p>
          <a:p>
            <a:pPr algn="l" marL="1424946" indent="-474982" lvl="2">
              <a:lnSpc>
                <a:spcPts val="3960"/>
              </a:lnSpc>
              <a:buFont typeface="Arial"/>
              <a:buChar char="⚬"/>
            </a:pPr>
            <a:r>
              <a:rPr lang="en-US" sz="3300">
                <a:solidFill>
                  <a:srgbClr val="FEFEFE"/>
                </a:solidFill>
                <a:latin typeface="Poppins"/>
                <a:ea typeface="Poppins"/>
                <a:cs typeface="Poppins"/>
                <a:sym typeface="Poppins"/>
              </a:rPr>
              <a:t>Stratégie prévue pour la résolution de conflits et pourcentage d’accord</a:t>
            </a:r>
          </a:p>
        </p:txBody>
      </p:sp>
    </p:spTree>
  </p:cSld>
  <p:clrMapOvr>
    <a:masterClrMapping/>
  </p:clrMapOvr>
</p:sld>
</file>

<file path=ppt/slides/slide10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A6EBF"/>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ea typeface="Poppins Bold"/>
                <a:cs typeface="Poppins Bold"/>
                <a:sym typeface="Poppins Bold"/>
              </a:rPr>
              <a:t>Extraction des données</a:t>
            </a:r>
          </a:p>
        </p:txBody>
      </p:sp>
      <p:sp>
        <p:nvSpPr>
          <p:cNvPr name="Freeform 5" id="5"/>
          <p:cNvSpPr/>
          <p:nvPr/>
        </p:nvSpPr>
        <p:spPr>
          <a:xfrm flipH="false" flipV="false" rot="0">
            <a:off x="12755611" y="1100591"/>
            <a:ext cx="1786308" cy="1816025"/>
          </a:xfrm>
          <a:custGeom>
            <a:avLst/>
            <a:gdLst/>
            <a:ahLst/>
            <a:cxnLst/>
            <a:rect r="r" b="b" t="t" l="l"/>
            <a:pathLst>
              <a:path h="1816025" w="1786308">
                <a:moveTo>
                  <a:pt x="0" y="0"/>
                </a:moveTo>
                <a:lnTo>
                  <a:pt x="1786308" y="0"/>
                </a:lnTo>
                <a:lnTo>
                  <a:pt x="1786308" y="1816025"/>
                </a:lnTo>
                <a:lnTo>
                  <a:pt x="0" y="18160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4889768" y="2949265"/>
            <a:ext cx="680347" cy="310408"/>
          </a:xfrm>
          <a:custGeom>
            <a:avLst/>
            <a:gdLst/>
            <a:ahLst/>
            <a:cxnLst/>
            <a:rect r="r" b="b" t="t" l="l"/>
            <a:pathLst>
              <a:path h="310408" w="680347">
                <a:moveTo>
                  <a:pt x="0" y="0"/>
                </a:moveTo>
                <a:lnTo>
                  <a:pt x="680347" y="0"/>
                </a:lnTo>
                <a:lnTo>
                  <a:pt x="680347" y="310408"/>
                </a:lnTo>
                <a:lnTo>
                  <a:pt x="0" y="3104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5759276" y="2828244"/>
            <a:ext cx="4374336" cy="5238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Lecture des sources</a:t>
            </a:r>
          </a:p>
        </p:txBody>
      </p:sp>
    </p:spTree>
  </p:cSld>
  <p:clrMapOvr>
    <a:masterClrMapping/>
  </p:clrMapOvr>
</p:sld>
</file>

<file path=ppt/slides/slide10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A6EBF"/>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ea typeface="Poppins Bold"/>
                <a:cs typeface="Poppins Bold"/>
                <a:sym typeface="Poppins Bold"/>
              </a:rPr>
              <a:t>Extraction des données</a:t>
            </a:r>
          </a:p>
        </p:txBody>
      </p:sp>
      <p:sp>
        <p:nvSpPr>
          <p:cNvPr name="Freeform 5" id="5"/>
          <p:cNvSpPr/>
          <p:nvPr/>
        </p:nvSpPr>
        <p:spPr>
          <a:xfrm flipH="false" flipV="false" rot="0">
            <a:off x="12755611" y="1100591"/>
            <a:ext cx="1786308" cy="1816025"/>
          </a:xfrm>
          <a:custGeom>
            <a:avLst/>
            <a:gdLst/>
            <a:ahLst/>
            <a:cxnLst/>
            <a:rect r="r" b="b" t="t" l="l"/>
            <a:pathLst>
              <a:path h="1816025" w="1786308">
                <a:moveTo>
                  <a:pt x="0" y="0"/>
                </a:moveTo>
                <a:lnTo>
                  <a:pt x="1786308" y="0"/>
                </a:lnTo>
                <a:lnTo>
                  <a:pt x="1786308" y="1816025"/>
                </a:lnTo>
                <a:lnTo>
                  <a:pt x="0" y="18160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4889768" y="2949265"/>
            <a:ext cx="680347" cy="310408"/>
          </a:xfrm>
          <a:custGeom>
            <a:avLst/>
            <a:gdLst/>
            <a:ahLst/>
            <a:cxnLst/>
            <a:rect r="r" b="b" t="t" l="l"/>
            <a:pathLst>
              <a:path h="310408" w="680347">
                <a:moveTo>
                  <a:pt x="0" y="0"/>
                </a:moveTo>
                <a:lnTo>
                  <a:pt x="680347" y="0"/>
                </a:lnTo>
                <a:lnTo>
                  <a:pt x="680347" y="310408"/>
                </a:lnTo>
                <a:lnTo>
                  <a:pt x="0" y="3104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889768" y="3641898"/>
            <a:ext cx="680347" cy="310408"/>
          </a:xfrm>
          <a:custGeom>
            <a:avLst/>
            <a:gdLst/>
            <a:ahLst/>
            <a:cxnLst/>
            <a:rect r="r" b="b" t="t" l="l"/>
            <a:pathLst>
              <a:path h="310408" w="680347">
                <a:moveTo>
                  <a:pt x="0" y="0"/>
                </a:moveTo>
                <a:lnTo>
                  <a:pt x="680347" y="0"/>
                </a:lnTo>
                <a:lnTo>
                  <a:pt x="680347" y="310408"/>
                </a:lnTo>
                <a:lnTo>
                  <a:pt x="0" y="3104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5759276" y="2828244"/>
            <a:ext cx="4374336" cy="5238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Lecture des sources</a:t>
            </a:r>
          </a:p>
        </p:txBody>
      </p:sp>
      <p:sp>
        <p:nvSpPr>
          <p:cNvPr name="TextBox 9" id="9"/>
          <p:cNvSpPr txBox="true"/>
          <p:nvPr/>
        </p:nvSpPr>
        <p:spPr>
          <a:xfrm rot="0">
            <a:off x="5759276" y="3520877"/>
            <a:ext cx="9273083" cy="5238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Sélection des informations pertinentes</a:t>
            </a:r>
          </a:p>
        </p:txBody>
      </p:sp>
    </p:spTree>
  </p:cSld>
  <p:clrMapOvr>
    <a:masterClrMapping/>
  </p:clrMapOvr>
</p:sld>
</file>

<file path=ppt/slides/slide10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A6EBF"/>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ea typeface="Poppins Bold"/>
                <a:cs typeface="Poppins Bold"/>
                <a:sym typeface="Poppins Bold"/>
              </a:rPr>
              <a:t>Extraction des données</a:t>
            </a:r>
          </a:p>
        </p:txBody>
      </p:sp>
      <p:sp>
        <p:nvSpPr>
          <p:cNvPr name="Freeform 5" id="5"/>
          <p:cNvSpPr/>
          <p:nvPr/>
        </p:nvSpPr>
        <p:spPr>
          <a:xfrm flipH="false" flipV="false" rot="0">
            <a:off x="12755611" y="1100591"/>
            <a:ext cx="1786308" cy="1816025"/>
          </a:xfrm>
          <a:custGeom>
            <a:avLst/>
            <a:gdLst/>
            <a:ahLst/>
            <a:cxnLst/>
            <a:rect r="r" b="b" t="t" l="l"/>
            <a:pathLst>
              <a:path h="1816025" w="1786308">
                <a:moveTo>
                  <a:pt x="0" y="0"/>
                </a:moveTo>
                <a:lnTo>
                  <a:pt x="1786308" y="0"/>
                </a:lnTo>
                <a:lnTo>
                  <a:pt x="1786308" y="1816025"/>
                </a:lnTo>
                <a:lnTo>
                  <a:pt x="0" y="18160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4889768" y="2949265"/>
            <a:ext cx="680347" cy="310408"/>
          </a:xfrm>
          <a:custGeom>
            <a:avLst/>
            <a:gdLst/>
            <a:ahLst/>
            <a:cxnLst/>
            <a:rect r="r" b="b" t="t" l="l"/>
            <a:pathLst>
              <a:path h="310408" w="680347">
                <a:moveTo>
                  <a:pt x="0" y="0"/>
                </a:moveTo>
                <a:lnTo>
                  <a:pt x="680347" y="0"/>
                </a:lnTo>
                <a:lnTo>
                  <a:pt x="680347" y="310408"/>
                </a:lnTo>
                <a:lnTo>
                  <a:pt x="0" y="3104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889768" y="3641898"/>
            <a:ext cx="680347" cy="310408"/>
          </a:xfrm>
          <a:custGeom>
            <a:avLst/>
            <a:gdLst/>
            <a:ahLst/>
            <a:cxnLst/>
            <a:rect r="r" b="b" t="t" l="l"/>
            <a:pathLst>
              <a:path h="310408" w="680347">
                <a:moveTo>
                  <a:pt x="0" y="0"/>
                </a:moveTo>
                <a:lnTo>
                  <a:pt x="680347" y="0"/>
                </a:lnTo>
                <a:lnTo>
                  <a:pt x="680347" y="310408"/>
                </a:lnTo>
                <a:lnTo>
                  <a:pt x="0" y="3104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8" id="8"/>
          <p:cNvGrpSpPr/>
          <p:nvPr/>
        </p:nvGrpSpPr>
        <p:grpSpPr>
          <a:xfrm rot="0">
            <a:off x="4475933" y="5429250"/>
            <a:ext cx="10961639" cy="3297359"/>
            <a:chOff x="0" y="0"/>
            <a:chExt cx="14615518" cy="4396478"/>
          </a:xfrm>
        </p:grpSpPr>
        <p:sp>
          <p:nvSpPr>
            <p:cNvPr name="Freeform 9" id="9"/>
            <p:cNvSpPr/>
            <p:nvPr/>
          </p:nvSpPr>
          <p:spPr>
            <a:xfrm flipH="false" flipV="false" rot="5400000">
              <a:off x="42260" y="19394"/>
              <a:ext cx="532260" cy="532712"/>
            </a:xfrm>
            <a:custGeom>
              <a:avLst/>
              <a:gdLst/>
              <a:ahLst/>
              <a:cxnLst/>
              <a:rect r="r" b="b" t="t" l="l"/>
              <a:pathLst>
                <a:path h="532712" w="532260">
                  <a:moveTo>
                    <a:pt x="0" y="0"/>
                  </a:moveTo>
                  <a:lnTo>
                    <a:pt x="532260" y="0"/>
                  </a:lnTo>
                  <a:lnTo>
                    <a:pt x="532260" y="532712"/>
                  </a:lnTo>
                  <a:lnTo>
                    <a:pt x="0" y="532712"/>
                  </a:lnTo>
                  <a:lnTo>
                    <a:pt x="0" y="0"/>
                  </a:lnTo>
                  <a:close/>
                </a:path>
              </a:pathLst>
            </a:custGeom>
            <a:blipFill>
              <a:blip r:embed="rId7"/>
              <a:stretch>
                <a:fillRect l="-49" t="0" r="-35" b="0"/>
              </a:stretch>
            </a:blipFill>
          </p:spPr>
        </p:sp>
        <p:sp>
          <p:nvSpPr>
            <p:cNvPr name="TextBox 10" id="10"/>
            <p:cNvSpPr txBox="true"/>
            <p:nvPr/>
          </p:nvSpPr>
          <p:spPr>
            <a:xfrm rot="0">
              <a:off x="1037816" y="-47625"/>
              <a:ext cx="3994501" cy="566293"/>
            </a:xfrm>
            <a:prstGeom prst="rect">
              <a:avLst/>
            </a:prstGeom>
          </p:spPr>
          <p:txBody>
            <a:bodyPr anchor="t" rtlCol="false" tIns="0" lIns="0" bIns="0" rIns="0">
              <a:spAutoFit/>
            </a:bodyPr>
            <a:lstStyle/>
            <a:p>
              <a:pPr algn="l">
                <a:lnSpc>
                  <a:spcPts val="3432"/>
                </a:lnSpc>
              </a:pPr>
              <a:r>
                <a:rPr lang="en-US" sz="2600">
                  <a:solidFill>
                    <a:srgbClr val="FFFFFF"/>
                  </a:solidFill>
                  <a:latin typeface="Poppins"/>
                  <a:ea typeface="Poppins"/>
                  <a:cs typeface="Poppins"/>
                  <a:sym typeface="Poppins"/>
                </a:rPr>
                <a:t>Auteur·e·s</a:t>
              </a:r>
            </a:p>
          </p:txBody>
        </p:sp>
        <p:sp>
          <p:nvSpPr>
            <p:cNvPr name="Freeform 11" id="11"/>
            <p:cNvSpPr/>
            <p:nvPr/>
          </p:nvSpPr>
          <p:spPr>
            <a:xfrm flipH="false" flipV="false" rot="5400000">
              <a:off x="49670" y="1003074"/>
              <a:ext cx="532261" cy="532712"/>
            </a:xfrm>
            <a:custGeom>
              <a:avLst/>
              <a:gdLst/>
              <a:ahLst/>
              <a:cxnLst/>
              <a:rect r="r" b="b" t="t" l="l"/>
              <a:pathLst>
                <a:path h="532712" w="532261">
                  <a:moveTo>
                    <a:pt x="0" y="0"/>
                  </a:moveTo>
                  <a:lnTo>
                    <a:pt x="532261" y="0"/>
                  </a:lnTo>
                  <a:lnTo>
                    <a:pt x="532261" y="532712"/>
                  </a:lnTo>
                  <a:lnTo>
                    <a:pt x="0" y="532712"/>
                  </a:lnTo>
                  <a:lnTo>
                    <a:pt x="0" y="0"/>
                  </a:lnTo>
                  <a:close/>
                </a:path>
              </a:pathLst>
            </a:custGeom>
            <a:blipFill>
              <a:blip r:embed="rId7"/>
              <a:stretch>
                <a:fillRect l="-49" t="0" r="-35" b="0"/>
              </a:stretch>
            </a:blipFill>
          </p:spPr>
        </p:sp>
        <p:sp>
          <p:nvSpPr>
            <p:cNvPr name="TextBox 12" id="12"/>
            <p:cNvSpPr txBox="true"/>
            <p:nvPr/>
          </p:nvSpPr>
          <p:spPr>
            <a:xfrm rot="0">
              <a:off x="1045226" y="936055"/>
              <a:ext cx="3994501" cy="1168126"/>
            </a:xfrm>
            <a:prstGeom prst="rect">
              <a:avLst/>
            </a:prstGeom>
          </p:spPr>
          <p:txBody>
            <a:bodyPr anchor="t" rtlCol="false" tIns="0" lIns="0" bIns="0" rIns="0">
              <a:spAutoFit/>
            </a:bodyPr>
            <a:lstStyle/>
            <a:p>
              <a:pPr algn="l">
                <a:lnSpc>
                  <a:spcPts val="3432"/>
                </a:lnSpc>
              </a:pPr>
              <a:r>
                <a:rPr lang="en-US" sz="2600">
                  <a:solidFill>
                    <a:srgbClr val="FFFFFF"/>
                  </a:solidFill>
                  <a:latin typeface="Poppins"/>
                  <a:ea typeface="Poppins"/>
                  <a:cs typeface="Poppins"/>
                  <a:sym typeface="Poppins"/>
                </a:rPr>
                <a:t>Année de publication</a:t>
              </a:r>
            </a:p>
          </p:txBody>
        </p:sp>
        <p:sp>
          <p:nvSpPr>
            <p:cNvPr name="Freeform 13" id="13"/>
            <p:cNvSpPr/>
            <p:nvPr/>
          </p:nvSpPr>
          <p:spPr>
            <a:xfrm flipH="false" flipV="false" rot="5400000">
              <a:off x="42260" y="2504575"/>
              <a:ext cx="532260" cy="532712"/>
            </a:xfrm>
            <a:custGeom>
              <a:avLst/>
              <a:gdLst/>
              <a:ahLst/>
              <a:cxnLst/>
              <a:rect r="r" b="b" t="t" l="l"/>
              <a:pathLst>
                <a:path h="532712" w="532260">
                  <a:moveTo>
                    <a:pt x="0" y="0"/>
                  </a:moveTo>
                  <a:lnTo>
                    <a:pt x="532260" y="0"/>
                  </a:lnTo>
                  <a:lnTo>
                    <a:pt x="532260" y="532713"/>
                  </a:lnTo>
                  <a:lnTo>
                    <a:pt x="0" y="532713"/>
                  </a:lnTo>
                  <a:lnTo>
                    <a:pt x="0" y="0"/>
                  </a:lnTo>
                  <a:close/>
                </a:path>
              </a:pathLst>
            </a:custGeom>
            <a:blipFill>
              <a:blip r:embed="rId7"/>
              <a:stretch>
                <a:fillRect l="-49" t="0" r="-35" b="0"/>
              </a:stretch>
            </a:blipFill>
          </p:spPr>
        </p:sp>
        <p:sp>
          <p:nvSpPr>
            <p:cNvPr name="TextBox 14" id="14"/>
            <p:cNvSpPr txBox="true"/>
            <p:nvPr/>
          </p:nvSpPr>
          <p:spPr>
            <a:xfrm rot="0">
              <a:off x="1037816" y="2437556"/>
              <a:ext cx="3994501" cy="1137793"/>
            </a:xfrm>
            <a:prstGeom prst="rect">
              <a:avLst/>
            </a:prstGeom>
          </p:spPr>
          <p:txBody>
            <a:bodyPr anchor="t" rtlCol="false" tIns="0" lIns="0" bIns="0" rIns="0">
              <a:spAutoFit/>
            </a:bodyPr>
            <a:lstStyle/>
            <a:p>
              <a:pPr algn="l">
                <a:lnSpc>
                  <a:spcPts val="3432"/>
                </a:lnSpc>
              </a:pPr>
              <a:r>
                <a:rPr lang="en-US" sz="2600">
                  <a:solidFill>
                    <a:srgbClr val="FFFFFF"/>
                  </a:solidFill>
                  <a:latin typeface="Poppins"/>
                  <a:ea typeface="Poppins"/>
                  <a:cs typeface="Poppins"/>
                  <a:sym typeface="Poppins"/>
                </a:rPr>
                <a:t>Lieu de publication</a:t>
              </a:r>
            </a:p>
          </p:txBody>
        </p:sp>
        <p:sp>
          <p:nvSpPr>
            <p:cNvPr name="Freeform 15" id="15"/>
            <p:cNvSpPr/>
            <p:nvPr/>
          </p:nvSpPr>
          <p:spPr>
            <a:xfrm flipH="false" flipV="false" rot="5400000">
              <a:off x="4627575" y="1277935"/>
              <a:ext cx="532259" cy="532712"/>
            </a:xfrm>
            <a:custGeom>
              <a:avLst/>
              <a:gdLst/>
              <a:ahLst/>
              <a:cxnLst/>
              <a:rect r="r" b="b" t="t" l="l"/>
              <a:pathLst>
                <a:path h="532712" w="532259">
                  <a:moveTo>
                    <a:pt x="0" y="0"/>
                  </a:moveTo>
                  <a:lnTo>
                    <a:pt x="532259" y="0"/>
                  </a:lnTo>
                  <a:lnTo>
                    <a:pt x="532259" y="532712"/>
                  </a:lnTo>
                  <a:lnTo>
                    <a:pt x="0" y="532712"/>
                  </a:lnTo>
                  <a:lnTo>
                    <a:pt x="0" y="0"/>
                  </a:lnTo>
                  <a:close/>
                </a:path>
              </a:pathLst>
            </a:custGeom>
            <a:blipFill>
              <a:blip r:embed="rId7"/>
              <a:stretch>
                <a:fillRect l="-49" t="0" r="-36" b="0"/>
              </a:stretch>
            </a:blipFill>
          </p:spPr>
        </p:sp>
        <p:sp>
          <p:nvSpPr>
            <p:cNvPr name="TextBox 16" id="16"/>
            <p:cNvSpPr txBox="true"/>
            <p:nvPr/>
          </p:nvSpPr>
          <p:spPr>
            <a:xfrm rot="0">
              <a:off x="5515063" y="1229816"/>
              <a:ext cx="3550497" cy="566293"/>
            </a:xfrm>
            <a:prstGeom prst="rect">
              <a:avLst/>
            </a:prstGeom>
          </p:spPr>
          <p:txBody>
            <a:bodyPr anchor="t" rtlCol="false" tIns="0" lIns="0" bIns="0" rIns="0">
              <a:spAutoFit/>
            </a:bodyPr>
            <a:lstStyle/>
            <a:p>
              <a:pPr algn="l">
                <a:lnSpc>
                  <a:spcPts val="3432"/>
                </a:lnSpc>
              </a:pPr>
              <a:r>
                <a:rPr lang="en-US" sz="2600">
                  <a:solidFill>
                    <a:srgbClr val="FFFFFF"/>
                  </a:solidFill>
                  <a:latin typeface="Poppins"/>
                  <a:ea typeface="Poppins"/>
                  <a:cs typeface="Poppins"/>
                  <a:sym typeface="Poppins"/>
                </a:rPr>
                <a:t>But/objectif·s</a:t>
              </a:r>
            </a:p>
          </p:txBody>
        </p:sp>
        <p:sp>
          <p:nvSpPr>
            <p:cNvPr name="Freeform 17" id="17"/>
            <p:cNvSpPr/>
            <p:nvPr/>
          </p:nvSpPr>
          <p:spPr>
            <a:xfrm flipH="false" flipV="false" rot="5400000">
              <a:off x="4627574" y="19394"/>
              <a:ext cx="532260" cy="532712"/>
            </a:xfrm>
            <a:custGeom>
              <a:avLst/>
              <a:gdLst/>
              <a:ahLst/>
              <a:cxnLst/>
              <a:rect r="r" b="b" t="t" l="l"/>
              <a:pathLst>
                <a:path h="532712" w="532260">
                  <a:moveTo>
                    <a:pt x="0" y="0"/>
                  </a:moveTo>
                  <a:lnTo>
                    <a:pt x="532260" y="0"/>
                  </a:lnTo>
                  <a:lnTo>
                    <a:pt x="532260" y="532712"/>
                  </a:lnTo>
                  <a:lnTo>
                    <a:pt x="0" y="532712"/>
                  </a:lnTo>
                  <a:lnTo>
                    <a:pt x="0" y="0"/>
                  </a:lnTo>
                  <a:close/>
                </a:path>
              </a:pathLst>
            </a:custGeom>
            <a:blipFill>
              <a:blip r:embed="rId7"/>
              <a:stretch>
                <a:fillRect l="-49" t="0" r="-35" b="0"/>
              </a:stretch>
            </a:blipFill>
          </p:spPr>
        </p:sp>
        <p:sp>
          <p:nvSpPr>
            <p:cNvPr name="TextBox 18" id="18"/>
            <p:cNvSpPr txBox="true"/>
            <p:nvPr/>
          </p:nvSpPr>
          <p:spPr>
            <a:xfrm rot="0">
              <a:off x="5623130" y="-47625"/>
              <a:ext cx="3122577" cy="566293"/>
            </a:xfrm>
            <a:prstGeom prst="rect">
              <a:avLst/>
            </a:prstGeom>
          </p:spPr>
          <p:txBody>
            <a:bodyPr anchor="t" rtlCol="false" tIns="0" lIns="0" bIns="0" rIns="0">
              <a:spAutoFit/>
            </a:bodyPr>
            <a:lstStyle/>
            <a:p>
              <a:pPr algn="l">
                <a:lnSpc>
                  <a:spcPts val="3432"/>
                </a:lnSpc>
              </a:pPr>
              <a:r>
                <a:rPr lang="en-US" sz="2600">
                  <a:solidFill>
                    <a:srgbClr val="FFFFFF"/>
                  </a:solidFill>
                  <a:latin typeface="Poppins"/>
                  <a:ea typeface="Poppins"/>
                  <a:cs typeface="Poppins"/>
                  <a:sym typeface="Poppins"/>
                </a:rPr>
                <a:t>Méthodologie</a:t>
              </a:r>
            </a:p>
          </p:txBody>
        </p:sp>
        <p:sp>
          <p:nvSpPr>
            <p:cNvPr name="TextBox 19" id="19"/>
            <p:cNvSpPr txBox="true"/>
            <p:nvPr/>
          </p:nvSpPr>
          <p:spPr>
            <a:xfrm rot="0">
              <a:off x="10621019" y="2323256"/>
              <a:ext cx="3726216" cy="1137793"/>
            </a:xfrm>
            <a:prstGeom prst="rect">
              <a:avLst/>
            </a:prstGeom>
          </p:spPr>
          <p:txBody>
            <a:bodyPr anchor="t" rtlCol="false" tIns="0" lIns="0" bIns="0" rIns="0">
              <a:spAutoFit/>
            </a:bodyPr>
            <a:lstStyle/>
            <a:p>
              <a:pPr algn="l">
                <a:lnSpc>
                  <a:spcPts val="3432"/>
                </a:lnSpc>
              </a:pPr>
              <a:r>
                <a:rPr lang="en-US" sz="2600">
                  <a:solidFill>
                    <a:srgbClr val="FFFFFF"/>
                  </a:solidFill>
                  <a:latin typeface="Poppins"/>
                  <a:ea typeface="Poppins"/>
                  <a:cs typeface="Poppins"/>
                  <a:sym typeface="Poppins"/>
                </a:rPr>
                <a:t>Types d'interventions</a:t>
              </a:r>
            </a:p>
          </p:txBody>
        </p:sp>
        <p:sp>
          <p:nvSpPr>
            <p:cNvPr name="Freeform 20" id="20"/>
            <p:cNvSpPr/>
            <p:nvPr/>
          </p:nvSpPr>
          <p:spPr>
            <a:xfrm flipH="false" flipV="false" rot="5400000">
              <a:off x="4627574" y="3863993"/>
              <a:ext cx="532260" cy="532712"/>
            </a:xfrm>
            <a:custGeom>
              <a:avLst/>
              <a:gdLst/>
              <a:ahLst/>
              <a:cxnLst/>
              <a:rect r="r" b="b" t="t" l="l"/>
              <a:pathLst>
                <a:path h="532712" w="532260">
                  <a:moveTo>
                    <a:pt x="0" y="0"/>
                  </a:moveTo>
                  <a:lnTo>
                    <a:pt x="532260" y="0"/>
                  </a:lnTo>
                  <a:lnTo>
                    <a:pt x="532260" y="532711"/>
                  </a:lnTo>
                  <a:lnTo>
                    <a:pt x="0" y="532711"/>
                  </a:lnTo>
                  <a:lnTo>
                    <a:pt x="0" y="0"/>
                  </a:lnTo>
                  <a:close/>
                </a:path>
              </a:pathLst>
            </a:custGeom>
            <a:blipFill>
              <a:blip r:embed="rId7"/>
              <a:stretch>
                <a:fillRect l="-49" t="0" r="-35" b="0"/>
              </a:stretch>
            </a:blipFill>
          </p:spPr>
        </p:sp>
        <p:sp>
          <p:nvSpPr>
            <p:cNvPr name="TextBox 21" id="21"/>
            <p:cNvSpPr txBox="true"/>
            <p:nvPr/>
          </p:nvSpPr>
          <p:spPr>
            <a:xfrm rot="0">
              <a:off x="5623137" y="3794424"/>
              <a:ext cx="2720149" cy="566293"/>
            </a:xfrm>
            <a:prstGeom prst="rect">
              <a:avLst/>
            </a:prstGeom>
          </p:spPr>
          <p:txBody>
            <a:bodyPr anchor="t" rtlCol="false" tIns="0" lIns="0" bIns="0" rIns="0">
              <a:spAutoFit/>
            </a:bodyPr>
            <a:lstStyle/>
            <a:p>
              <a:pPr algn="l">
                <a:lnSpc>
                  <a:spcPts val="3432"/>
                </a:lnSpc>
              </a:pPr>
              <a:r>
                <a:rPr lang="en-US" sz="2600">
                  <a:solidFill>
                    <a:srgbClr val="FFFFFF"/>
                  </a:solidFill>
                  <a:latin typeface="Poppins"/>
                  <a:ea typeface="Poppins"/>
                  <a:cs typeface="Poppins"/>
                  <a:sym typeface="Poppins"/>
                </a:rPr>
                <a:t>Résultats</a:t>
              </a:r>
            </a:p>
          </p:txBody>
        </p:sp>
        <p:sp>
          <p:nvSpPr>
            <p:cNvPr name="TextBox 22" id="22"/>
            <p:cNvSpPr txBox="true"/>
            <p:nvPr/>
          </p:nvSpPr>
          <p:spPr>
            <a:xfrm rot="0">
              <a:off x="10621019" y="-47625"/>
              <a:ext cx="3994499" cy="1709293"/>
            </a:xfrm>
            <a:prstGeom prst="rect">
              <a:avLst/>
            </a:prstGeom>
          </p:spPr>
          <p:txBody>
            <a:bodyPr anchor="t" rtlCol="false" tIns="0" lIns="0" bIns="0" rIns="0">
              <a:spAutoFit/>
            </a:bodyPr>
            <a:lstStyle/>
            <a:p>
              <a:pPr algn="l">
                <a:lnSpc>
                  <a:spcPts val="3432"/>
                </a:lnSpc>
              </a:pPr>
              <a:r>
                <a:rPr lang="en-US" sz="2600">
                  <a:solidFill>
                    <a:srgbClr val="FFFFFF"/>
                  </a:solidFill>
                  <a:latin typeface="Poppins"/>
                  <a:ea typeface="Poppins"/>
                  <a:cs typeface="Poppins"/>
                  <a:sym typeface="Poppins"/>
                </a:rPr>
                <a:t>Points clés liés aux questions de recherche</a:t>
              </a:r>
            </a:p>
          </p:txBody>
        </p:sp>
        <p:sp>
          <p:nvSpPr>
            <p:cNvPr name="Freeform 23" id="23"/>
            <p:cNvSpPr/>
            <p:nvPr/>
          </p:nvSpPr>
          <p:spPr>
            <a:xfrm flipH="false" flipV="false" rot="5400000">
              <a:off x="4627574" y="2553941"/>
              <a:ext cx="532260" cy="532712"/>
            </a:xfrm>
            <a:custGeom>
              <a:avLst/>
              <a:gdLst/>
              <a:ahLst/>
              <a:cxnLst/>
              <a:rect r="r" b="b" t="t" l="l"/>
              <a:pathLst>
                <a:path h="532712" w="532260">
                  <a:moveTo>
                    <a:pt x="0" y="0"/>
                  </a:moveTo>
                  <a:lnTo>
                    <a:pt x="532260" y="0"/>
                  </a:lnTo>
                  <a:lnTo>
                    <a:pt x="532260" y="532712"/>
                  </a:lnTo>
                  <a:lnTo>
                    <a:pt x="0" y="532712"/>
                  </a:lnTo>
                  <a:lnTo>
                    <a:pt x="0" y="0"/>
                  </a:lnTo>
                  <a:close/>
                </a:path>
              </a:pathLst>
            </a:custGeom>
            <a:blipFill>
              <a:blip r:embed="rId7"/>
              <a:stretch>
                <a:fillRect l="-49" t="0" r="-35" b="0"/>
              </a:stretch>
            </a:blipFill>
          </p:spPr>
        </p:sp>
        <p:sp>
          <p:nvSpPr>
            <p:cNvPr name="TextBox 24" id="24"/>
            <p:cNvSpPr txBox="true"/>
            <p:nvPr/>
          </p:nvSpPr>
          <p:spPr>
            <a:xfrm rot="0">
              <a:off x="5629464" y="2323256"/>
              <a:ext cx="3223184" cy="1137793"/>
            </a:xfrm>
            <a:prstGeom prst="rect">
              <a:avLst/>
            </a:prstGeom>
          </p:spPr>
          <p:txBody>
            <a:bodyPr anchor="t" rtlCol="false" tIns="0" lIns="0" bIns="0" rIns="0">
              <a:spAutoFit/>
            </a:bodyPr>
            <a:lstStyle/>
            <a:p>
              <a:pPr algn="l">
                <a:lnSpc>
                  <a:spcPts val="3432"/>
                </a:lnSpc>
              </a:pPr>
              <a:r>
                <a:rPr lang="en-US" sz="2600">
                  <a:solidFill>
                    <a:srgbClr val="FFFFFF"/>
                  </a:solidFill>
                  <a:latin typeface="Poppins"/>
                  <a:ea typeface="Poppins"/>
                  <a:cs typeface="Poppins"/>
                  <a:sym typeface="Poppins"/>
                </a:rPr>
                <a:t>Population et  l'échantillon</a:t>
              </a:r>
            </a:p>
          </p:txBody>
        </p:sp>
        <p:sp>
          <p:nvSpPr>
            <p:cNvPr name="Freeform 25" id="25"/>
            <p:cNvSpPr/>
            <p:nvPr/>
          </p:nvSpPr>
          <p:spPr>
            <a:xfrm flipH="false" flipV="false" rot="0">
              <a:off x="0" y="0"/>
              <a:ext cx="551780" cy="551780"/>
            </a:xfrm>
            <a:custGeom>
              <a:avLst/>
              <a:gdLst/>
              <a:ahLst/>
              <a:cxnLst/>
              <a:rect r="r" b="b" t="t" l="l"/>
              <a:pathLst>
                <a:path h="551780" w="551780">
                  <a:moveTo>
                    <a:pt x="0" y="0"/>
                  </a:moveTo>
                  <a:lnTo>
                    <a:pt x="551780" y="0"/>
                  </a:lnTo>
                  <a:lnTo>
                    <a:pt x="551780" y="551780"/>
                  </a:lnTo>
                  <a:lnTo>
                    <a:pt x="0" y="5517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6" id="26"/>
            <p:cNvSpPr/>
            <p:nvPr/>
          </p:nvSpPr>
          <p:spPr>
            <a:xfrm flipH="false" flipV="false" rot="0">
              <a:off x="0" y="1001551"/>
              <a:ext cx="551780" cy="551780"/>
            </a:xfrm>
            <a:custGeom>
              <a:avLst/>
              <a:gdLst/>
              <a:ahLst/>
              <a:cxnLst/>
              <a:rect r="r" b="b" t="t" l="l"/>
              <a:pathLst>
                <a:path h="551780" w="551780">
                  <a:moveTo>
                    <a:pt x="0" y="0"/>
                  </a:moveTo>
                  <a:lnTo>
                    <a:pt x="551780" y="0"/>
                  </a:lnTo>
                  <a:lnTo>
                    <a:pt x="551780" y="551780"/>
                  </a:lnTo>
                  <a:lnTo>
                    <a:pt x="0" y="5517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7" id="27"/>
            <p:cNvSpPr/>
            <p:nvPr/>
          </p:nvSpPr>
          <p:spPr>
            <a:xfrm flipH="false" flipV="false" rot="0">
              <a:off x="49444" y="2478485"/>
              <a:ext cx="551780" cy="551780"/>
            </a:xfrm>
            <a:custGeom>
              <a:avLst/>
              <a:gdLst/>
              <a:ahLst/>
              <a:cxnLst/>
              <a:rect r="r" b="b" t="t" l="l"/>
              <a:pathLst>
                <a:path h="551780" w="551780">
                  <a:moveTo>
                    <a:pt x="0" y="0"/>
                  </a:moveTo>
                  <a:lnTo>
                    <a:pt x="551780" y="0"/>
                  </a:lnTo>
                  <a:lnTo>
                    <a:pt x="551780" y="551780"/>
                  </a:lnTo>
                  <a:lnTo>
                    <a:pt x="0" y="5517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8" id="28"/>
            <p:cNvSpPr/>
            <p:nvPr/>
          </p:nvSpPr>
          <p:spPr>
            <a:xfrm flipH="false" flipV="false" rot="0">
              <a:off x="4612137" y="25450"/>
              <a:ext cx="551780" cy="551780"/>
            </a:xfrm>
            <a:custGeom>
              <a:avLst/>
              <a:gdLst/>
              <a:ahLst/>
              <a:cxnLst/>
              <a:rect r="r" b="b" t="t" l="l"/>
              <a:pathLst>
                <a:path h="551780" w="551780">
                  <a:moveTo>
                    <a:pt x="0" y="0"/>
                  </a:moveTo>
                  <a:lnTo>
                    <a:pt x="551780" y="0"/>
                  </a:lnTo>
                  <a:lnTo>
                    <a:pt x="551780" y="551780"/>
                  </a:lnTo>
                  <a:lnTo>
                    <a:pt x="0" y="5517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9" id="29"/>
            <p:cNvSpPr/>
            <p:nvPr/>
          </p:nvSpPr>
          <p:spPr>
            <a:xfrm flipH="false" flipV="false" rot="0">
              <a:off x="4612137" y="1258640"/>
              <a:ext cx="551780" cy="551780"/>
            </a:xfrm>
            <a:custGeom>
              <a:avLst/>
              <a:gdLst/>
              <a:ahLst/>
              <a:cxnLst/>
              <a:rect r="r" b="b" t="t" l="l"/>
              <a:pathLst>
                <a:path h="551780" w="551780">
                  <a:moveTo>
                    <a:pt x="0" y="0"/>
                  </a:moveTo>
                  <a:lnTo>
                    <a:pt x="551780" y="0"/>
                  </a:lnTo>
                  <a:lnTo>
                    <a:pt x="551780" y="551780"/>
                  </a:lnTo>
                  <a:lnTo>
                    <a:pt x="0" y="5517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0" id="30"/>
            <p:cNvSpPr/>
            <p:nvPr/>
          </p:nvSpPr>
          <p:spPr>
            <a:xfrm flipH="false" flipV="false" rot="0">
              <a:off x="4612137" y="2535981"/>
              <a:ext cx="551780" cy="551780"/>
            </a:xfrm>
            <a:custGeom>
              <a:avLst/>
              <a:gdLst/>
              <a:ahLst/>
              <a:cxnLst/>
              <a:rect r="r" b="b" t="t" l="l"/>
              <a:pathLst>
                <a:path h="551780" w="551780">
                  <a:moveTo>
                    <a:pt x="0" y="0"/>
                  </a:moveTo>
                  <a:lnTo>
                    <a:pt x="551780" y="0"/>
                  </a:lnTo>
                  <a:lnTo>
                    <a:pt x="551780" y="551780"/>
                  </a:lnTo>
                  <a:lnTo>
                    <a:pt x="0" y="5517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1" id="31"/>
            <p:cNvSpPr/>
            <p:nvPr/>
          </p:nvSpPr>
          <p:spPr>
            <a:xfrm flipH="false" flipV="false" rot="0">
              <a:off x="4612137" y="3842049"/>
              <a:ext cx="551780" cy="551780"/>
            </a:xfrm>
            <a:custGeom>
              <a:avLst/>
              <a:gdLst/>
              <a:ahLst/>
              <a:cxnLst/>
              <a:rect r="r" b="b" t="t" l="l"/>
              <a:pathLst>
                <a:path h="551780" w="551780">
                  <a:moveTo>
                    <a:pt x="0" y="0"/>
                  </a:moveTo>
                  <a:lnTo>
                    <a:pt x="551780" y="0"/>
                  </a:lnTo>
                  <a:lnTo>
                    <a:pt x="551780" y="551780"/>
                  </a:lnTo>
                  <a:lnTo>
                    <a:pt x="0" y="5517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2" id="32"/>
            <p:cNvSpPr/>
            <p:nvPr/>
          </p:nvSpPr>
          <p:spPr>
            <a:xfrm flipH="false" flipV="false" rot="0">
              <a:off x="9632837" y="2370881"/>
              <a:ext cx="551780" cy="551780"/>
            </a:xfrm>
            <a:custGeom>
              <a:avLst/>
              <a:gdLst/>
              <a:ahLst/>
              <a:cxnLst/>
              <a:rect r="r" b="b" t="t" l="l"/>
              <a:pathLst>
                <a:path h="551780" w="551780">
                  <a:moveTo>
                    <a:pt x="0" y="0"/>
                  </a:moveTo>
                  <a:lnTo>
                    <a:pt x="551780" y="0"/>
                  </a:lnTo>
                  <a:lnTo>
                    <a:pt x="551780" y="551780"/>
                  </a:lnTo>
                  <a:lnTo>
                    <a:pt x="0" y="5517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3" id="33"/>
            <p:cNvSpPr/>
            <p:nvPr/>
          </p:nvSpPr>
          <p:spPr>
            <a:xfrm flipH="false" flipV="false" rot="0">
              <a:off x="9632837" y="25450"/>
              <a:ext cx="551780" cy="551780"/>
            </a:xfrm>
            <a:custGeom>
              <a:avLst/>
              <a:gdLst/>
              <a:ahLst/>
              <a:cxnLst/>
              <a:rect r="r" b="b" t="t" l="l"/>
              <a:pathLst>
                <a:path h="551780" w="551780">
                  <a:moveTo>
                    <a:pt x="0" y="0"/>
                  </a:moveTo>
                  <a:lnTo>
                    <a:pt x="551780" y="0"/>
                  </a:lnTo>
                  <a:lnTo>
                    <a:pt x="551780" y="551780"/>
                  </a:lnTo>
                  <a:lnTo>
                    <a:pt x="0" y="5517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
        <p:nvSpPr>
          <p:cNvPr name="TextBox 34" id="34"/>
          <p:cNvSpPr txBox="true"/>
          <p:nvPr/>
        </p:nvSpPr>
        <p:spPr>
          <a:xfrm rot="0">
            <a:off x="5759276" y="2828244"/>
            <a:ext cx="4374336" cy="5238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Lecture des sources</a:t>
            </a:r>
          </a:p>
        </p:txBody>
      </p:sp>
      <p:sp>
        <p:nvSpPr>
          <p:cNvPr name="TextBox 35" id="35"/>
          <p:cNvSpPr txBox="true"/>
          <p:nvPr/>
        </p:nvSpPr>
        <p:spPr>
          <a:xfrm rot="0">
            <a:off x="5759276" y="3520877"/>
            <a:ext cx="9273083" cy="5238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Sélection des informations pertinentes</a:t>
            </a:r>
          </a:p>
        </p:txBody>
      </p:sp>
      <p:sp>
        <p:nvSpPr>
          <p:cNvPr name="TextBox 36" id="36"/>
          <p:cNvSpPr txBox="true"/>
          <p:nvPr/>
        </p:nvSpPr>
        <p:spPr>
          <a:xfrm rot="0">
            <a:off x="4507459" y="4619625"/>
            <a:ext cx="9273083" cy="5238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Exemple d’informations à extraire : </a:t>
            </a:r>
          </a:p>
        </p:txBody>
      </p:sp>
    </p:spTree>
  </p:cSld>
  <p:clrMapOvr>
    <a:masterClrMapping/>
  </p:clrMapOvr>
</p:sld>
</file>

<file path=ppt/slides/slide10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A6EBF"/>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Extraction des données</a:t>
            </a:r>
          </a:p>
        </p:txBody>
      </p:sp>
      <p:sp>
        <p:nvSpPr>
          <p:cNvPr name="Freeform 5" id="5"/>
          <p:cNvSpPr/>
          <p:nvPr/>
        </p:nvSpPr>
        <p:spPr>
          <a:xfrm flipH="false" flipV="false" rot="0">
            <a:off x="12755611" y="1100591"/>
            <a:ext cx="1786308" cy="1816025"/>
          </a:xfrm>
          <a:custGeom>
            <a:avLst/>
            <a:gdLst/>
            <a:ahLst/>
            <a:cxnLst/>
            <a:rect r="r" b="b" t="t" l="l"/>
            <a:pathLst>
              <a:path h="1816025" w="1786308">
                <a:moveTo>
                  <a:pt x="0" y="0"/>
                </a:moveTo>
                <a:lnTo>
                  <a:pt x="1786308" y="0"/>
                </a:lnTo>
                <a:lnTo>
                  <a:pt x="1786308" y="1816025"/>
                </a:lnTo>
                <a:lnTo>
                  <a:pt x="0" y="18160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208024" y="3550634"/>
            <a:ext cx="17871952" cy="3185731"/>
          </a:xfrm>
          <a:custGeom>
            <a:avLst/>
            <a:gdLst/>
            <a:ahLst/>
            <a:cxnLst/>
            <a:rect r="r" b="b" t="t" l="l"/>
            <a:pathLst>
              <a:path h="3185731" w="17871952">
                <a:moveTo>
                  <a:pt x="0" y="0"/>
                </a:moveTo>
                <a:lnTo>
                  <a:pt x="17871952" y="0"/>
                </a:lnTo>
                <a:lnTo>
                  <a:pt x="17871952" y="3185732"/>
                </a:lnTo>
                <a:lnTo>
                  <a:pt x="0" y="3185732"/>
                </a:lnTo>
                <a:lnTo>
                  <a:pt x="0" y="0"/>
                </a:lnTo>
                <a:close/>
              </a:path>
            </a:pathLst>
          </a:custGeom>
          <a:blipFill>
            <a:blip r:embed="rId5"/>
            <a:stretch>
              <a:fillRect l="-640" t="0" r="-640" b="-1562"/>
            </a:stretch>
          </a:blipFill>
        </p:spPr>
      </p:sp>
    </p:spTree>
  </p:cSld>
  <p:clrMapOvr>
    <a:masterClrMapping/>
  </p:clrMapOvr>
</p:sld>
</file>

<file path=ppt/slides/slide10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A6EBF"/>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Extraction des données</a:t>
            </a:r>
          </a:p>
        </p:txBody>
      </p:sp>
      <p:sp>
        <p:nvSpPr>
          <p:cNvPr name="Freeform 5" id="5"/>
          <p:cNvSpPr/>
          <p:nvPr/>
        </p:nvSpPr>
        <p:spPr>
          <a:xfrm flipH="false" flipV="false" rot="0">
            <a:off x="12755611" y="1100591"/>
            <a:ext cx="1786308" cy="1816025"/>
          </a:xfrm>
          <a:custGeom>
            <a:avLst/>
            <a:gdLst/>
            <a:ahLst/>
            <a:cxnLst/>
            <a:rect r="r" b="b" t="t" l="l"/>
            <a:pathLst>
              <a:path h="1816025" w="1786308">
                <a:moveTo>
                  <a:pt x="0" y="0"/>
                </a:moveTo>
                <a:lnTo>
                  <a:pt x="1786308" y="0"/>
                </a:lnTo>
                <a:lnTo>
                  <a:pt x="1786308" y="1816025"/>
                </a:lnTo>
                <a:lnTo>
                  <a:pt x="0" y="18160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3139377" y="7326916"/>
            <a:ext cx="12379542" cy="1171575"/>
          </a:xfrm>
          <a:prstGeom prst="rect">
            <a:avLst/>
          </a:prstGeom>
        </p:spPr>
        <p:txBody>
          <a:bodyPr anchor="t" rtlCol="false" tIns="0" lIns="0" bIns="0" rIns="0">
            <a:spAutoFit/>
          </a:bodyPr>
          <a:lstStyle/>
          <a:p>
            <a:pPr algn="l">
              <a:lnSpc>
                <a:spcPts val="4440"/>
              </a:lnSpc>
            </a:pPr>
            <a:r>
              <a:rPr lang="en-US" sz="3700">
                <a:solidFill>
                  <a:srgbClr val="FFFFFF"/>
                </a:solidFill>
                <a:latin typeface="Poppins Bold"/>
                <a:ea typeface="Poppins Bold"/>
                <a:cs typeface="Poppins Bold"/>
                <a:sym typeface="Poppins Bold"/>
              </a:rPr>
              <a:t>Conseil : </a:t>
            </a:r>
            <a:r>
              <a:rPr lang="en-US" sz="3700">
                <a:solidFill>
                  <a:srgbClr val="FFFFFF"/>
                </a:solidFill>
                <a:latin typeface="Poppins"/>
                <a:ea typeface="Poppins"/>
                <a:cs typeface="Poppins"/>
                <a:sym typeface="Poppins"/>
              </a:rPr>
              <a:t>Utiliser un outil (p. ex., Covidence) pour vous aider dans le processus d’extraction</a:t>
            </a:r>
          </a:p>
        </p:txBody>
      </p:sp>
      <p:sp>
        <p:nvSpPr>
          <p:cNvPr name="Freeform 7" id="7"/>
          <p:cNvSpPr/>
          <p:nvPr/>
        </p:nvSpPr>
        <p:spPr>
          <a:xfrm flipH="false" flipV="false" rot="0">
            <a:off x="208024" y="3550634"/>
            <a:ext cx="17871952" cy="3185731"/>
          </a:xfrm>
          <a:custGeom>
            <a:avLst/>
            <a:gdLst/>
            <a:ahLst/>
            <a:cxnLst/>
            <a:rect r="r" b="b" t="t" l="l"/>
            <a:pathLst>
              <a:path h="3185731" w="17871952">
                <a:moveTo>
                  <a:pt x="0" y="0"/>
                </a:moveTo>
                <a:lnTo>
                  <a:pt x="17871952" y="0"/>
                </a:lnTo>
                <a:lnTo>
                  <a:pt x="17871952" y="3185732"/>
                </a:lnTo>
                <a:lnTo>
                  <a:pt x="0" y="3185732"/>
                </a:lnTo>
                <a:lnTo>
                  <a:pt x="0" y="0"/>
                </a:lnTo>
                <a:close/>
              </a:path>
            </a:pathLst>
          </a:custGeom>
          <a:blipFill>
            <a:blip r:embed="rId5"/>
            <a:stretch>
              <a:fillRect l="-640" t="0" r="-640" b="-1562"/>
            </a:stretch>
          </a:blipFill>
        </p:spPr>
      </p:sp>
    </p:spTree>
  </p:cSld>
  <p:clrMapOvr>
    <a:masterClrMapping/>
  </p:clrMapOvr>
</p:sld>
</file>

<file path=ppt/slides/slide10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A6EBF"/>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Extraction des données</a:t>
            </a:r>
          </a:p>
        </p:txBody>
      </p:sp>
      <p:sp>
        <p:nvSpPr>
          <p:cNvPr name="Freeform 5" id="5"/>
          <p:cNvSpPr/>
          <p:nvPr/>
        </p:nvSpPr>
        <p:spPr>
          <a:xfrm flipH="false" flipV="false" rot="0">
            <a:off x="12755611" y="1100591"/>
            <a:ext cx="1786308" cy="1816025"/>
          </a:xfrm>
          <a:custGeom>
            <a:avLst/>
            <a:gdLst/>
            <a:ahLst/>
            <a:cxnLst/>
            <a:rect r="r" b="b" t="t" l="l"/>
            <a:pathLst>
              <a:path h="1816025" w="1786308">
                <a:moveTo>
                  <a:pt x="0" y="0"/>
                </a:moveTo>
                <a:lnTo>
                  <a:pt x="1786308" y="0"/>
                </a:lnTo>
                <a:lnTo>
                  <a:pt x="1786308" y="1816025"/>
                </a:lnTo>
                <a:lnTo>
                  <a:pt x="0" y="18160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12830303" y="8228026"/>
            <a:ext cx="4825189" cy="2060548"/>
            <a:chOff x="0" y="0"/>
            <a:chExt cx="6433585" cy="2747398"/>
          </a:xfrm>
        </p:grpSpPr>
        <p:sp>
          <p:nvSpPr>
            <p:cNvPr name="Freeform 7" id="7"/>
            <p:cNvSpPr/>
            <p:nvPr/>
          </p:nvSpPr>
          <p:spPr>
            <a:xfrm flipH="false" flipV="false" rot="0">
              <a:off x="775470" y="219062"/>
              <a:ext cx="4084747" cy="2116642"/>
            </a:xfrm>
            <a:custGeom>
              <a:avLst/>
              <a:gdLst/>
              <a:ahLst/>
              <a:cxnLst/>
              <a:rect r="r" b="b" t="t" l="l"/>
              <a:pathLst>
                <a:path h="2116642" w="4084747">
                  <a:moveTo>
                    <a:pt x="0" y="0"/>
                  </a:moveTo>
                  <a:lnTo>
                    <a:pt x="4084747" y="0"/>
                  </a:lnTo>
                  <a:lnTo>
                    <a:pt x="4084747" y="2116642"/>
                  </a:lnTo>
                  <a:lnTo>
                    <a:pt x="0" y="211664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2348838" y="219062"/>
              <a:ext cx="4084747" cy="2116642"/>
            </a:xfrm>
            <a:custGeom>
              <a:avLst/>
              <a:gdLst/>
              <a:ahLst/>
              <a:cxnLst/>
              <a:rect r="r" b="b" t="t" l="l"/>
              <a:pathLst>
                <a:path h="2116642" w="4084747">
                  <a:moveTo>
                    <a:pt x="0" y="0"/>
                  </a:moveTo>
                  <a:lnTo>
                    <a:pt x="4084747" y="0"/>
                  </a:lnTo>
                  <a:lnTo>
                    <a:pt x="4084747" y="2116642"/>
                  </a:lnTo>
                  <a:lnTo>
                    <a:pt x="0" y="211664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353553" y="848500"/>
              <a:ext cx="4767979" cy="1002772"/>
            </a:xfrm>
            <a:prstGeom prst="rect">
              <a:avLst/>
            </a:prstGeom>
          </p:spPr>
          <p:txBody>
            <a:bodyPr anchor="t" rtlCol="false" tIns="0" lIns="0" bIns="0" rIns="0">
              <a:spAutoFit/>
            </a:bodyPr>
            <a:lstStyle/>
            <a:p>
              <a:pPr algn="ctr">
                <a:lnSpc>
                  <a:spcPts val="2871"/>
                </a:lnSpc>
              </a:pPr>
              <a:r>
                <a:rPr lang="en-US" sz="2393">
                  <a:solidFill>
                    <a:srgbClr val="000000"/>
                  </a:solidFill>
                  <a:latin typeface="Arial Bold"/>
                  <a:ea typeface="Arial Bold"/>
                  <a:cs typeface="Arial Bold"/>
                  <a:sym typeface="Arial Bold"/>
                </a:rPr>
                <a:t>Consultez la section</a:t>
              </a:r>
            </a:p>
            <a:p>
              <a:pPr algn="ctr">
                <a:lnSpc>
                  <a:spcPts val="2871"/>
                </a:lnSpc>
              </a:pPr>
              <a:r>
                <a:rPr lang="en-US" sz="2393">
                  <a:solidFill>
                    <a:srgbClr val="000000"/>
                  </a:solidFill>
                  <a:latin typeface="Arial Bold"/>
                  <a:ea typeface="Arial Bold"/>
                  <a:cs typeface="Arial Bold"/>
                  <a:sym typeface="Arial Bold"/>
                </a:rPr>
                <a:t>« Ressources »</a:t>
              </a:r>
            </a:p>
          </p:txBody>
        </p:sp>
        <p:sp>
          <p:nvSpPr>
            <p:cNvPr name="Freeform 10" id="10"/>
            <p:cNvSpPr/>
            <p:nvPr/>
          </p:nvSpPr>
          <p:spPr>
            <a:xfrm flipH="false" flipV="false" rot="0">
              <a:off x="0" y="0"/>
              <a:ext cx="1318751" cy="2747398"/>
            </a:xfrm>
            <a:custGeom>
              <a:avLst/>
              <a:gdLst/>
              <a:ahLst/>
              <a:cxnLst/>
              <a:rect r="r" b="b" t="t" l="l"/>
              <a:pathLst>
                <a:path h="2747398" w="1318751">
                  <a:moveTo>
                    <a:pt x="0" y="0"/>
                  </a:moveTo>
                  <a:lnTo>
                    <a:pt x="1318751" y="0"/>
                  </a:lnTo>
                  <a:lnTo>
                    <a:pt x="1318751" y="2747398"/>
                  </a:lnTo>
                  <a:lnTo>
                    <a:pt x="0" y="2747398"/>
                  </a:lnTo>
                  <a:lnTo>
                    <a:pt x="0" y="0"/>
                  </a:lnTo>
                  <a:close/>
                </a:path>
              </a:pathLst>
            </a:custGeom>
            <a:blipFill>
              <a:blip r:embed="rId7"/>
              <a:stretch>
                <a:fillRect l="0" t="0" r="0" b="0"/>
              </a:stretch>
            </a:blipFill>
          </p:spPr>
        </p:sp>
      </p:grpSp>
      <p:sp>
        <p:nvSpPr>
          <p:cNvPr name="TextBox 11" id="11"/>
          <p:cNvSpPr txBox="true"/>
          <p:nvPr/>
        </p:nvSpPr>
        <p:spPr>
          <a:xfrm rot="0">
            <a:off x="3139377" y="7326916"/>
            <a:ext cx="12379542" cy="1171575"/>
          </a:xfrm>
          <a:prstGeom prst="rect">
            <a:avLst/>
          </a:prstGeom>
        </p:spPr>
        <p:txBody>
          <a:bodyPr anchor="t" rtlCol="false" tIns="0" lIns="0" bIns="0" rIns="0">
            <a:spAutoFit/>
          </a:bodyPr>
          <a:lstStyle/>
          <a:p>
            <a:pPr algn="l">
              <a:lnSpc>
                <a:spcPts val="4440"/>
              </a:lnSpc>
            </a:pPr>
            <a:r>
              <a:rPr lang="en-US" sz="3700">
                <a:solidFill>
                  <a:srgbClr val="FFFFFF"/>
                </a:solidFill>
                <a:latin typeface="Poppins Bold"/>
                <a:ea typeface="Poppins Bold"/>
                <a:cs typeface="Poppins Bold"/>
                <a:sym typeface="Poppins Bold"/>
              </a:rPr>
              <a:t>Conseil : </a:t>
            </a:r>
            <a:r>
              <a:rPr lang="en-US" sz="3700">
                <a:solidFill>
                  <a:srgbClr val="FFFFFF"/>
                </a:solidFill>
                <a:latin typeface="Poppins"/>
                <a:ea typeface="Poppins"/>
                <a:cs typeface="Poppins"/>
                <a:sym typeface="Poppins"/>
              </a:rPr>
              <a:t>Utiliser un outil (p. ex., Covidence) pour vous aider dans le processus d’extraction</a:t>
            </a:r>
          </a:p>
        </p:txBody>
      </p:sp>
      <p:sp>
        <p:nvSpPr>
          <p:cNvPr name="Freeform 12" id="12"/>
          <p:cNvSpPr/>
          <p:nvPr/>
        </p:nvSpPr>
        <p:spPr>
          <a:xfrm flipH="false" flipV="false" rot="0">
            <a:off x="208024" y="3550634"/>
            <a:ext cx="17871952" cy="3185731"/>
          </a:xfrm>
          <a:custGeom>
            <a:avLst/>
            <a:gdLst/>
            <a:ahLst/>
            <a:cxnLst/>
            <a:rect r="r" b="b" t="t" l="l"/>
            <a:pathLst>
              <a:path h="3185731" w="17871952">
                <a:moveTo>
                  <a:pt x="0" y="0"/>
                </a:moveTo>
                <a:lnTo>
                  <a:pt x="17871952" y="0"/>
                </a:lnTo>
                <a:lnTo>
                  <a:pt x="17871952" y="3185732"/>
                </a:lnTo>
                <a:lnTo>
                  <a:pt x="0" y="3185732"/>
                </a:lnTo>
                <a:lnTo>
                  <a:pt x="0" y="0"/>
                </a:lnTo>
                <a:close/>
              </a:path>
            </a:pathLst>
          </a:custGeom>
          <a:blipFill>
            <a:blip r:embed="rId8"/>
            <a:stretch>
              <a:fillRect l="-640" t="0" r="-640" b="-1562"/>
            </a:stretch>
          </a:blipFill>
        </p:spPr>
      </p:sp>
    </p:spTree>
  </p:cSld>
  <p:clrMapOvr>
    <a:masterClrMapping/>
  </p:clrMapOvr>
</p:sld>
</file>

<file path=ppt/slides/slide10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Méthodes d’analyses</a:t>
            </a:r>
          </a:p>
        </p:txBody>
      </p:sp>
      <p:sp>
        <p:nvSpPr>
          <p:cNvPr name="Freeform 5" id="5"/>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4041397" y="2759475"/>
            <a:ext cx="1559179" cy="1620704"/>
          </a:xfrm>
          <a:custGeom>
            <a:avLst/>
            <a:gdLst/>
            <a:ahLst/>
            <a:cxnLst/>
            <a:rect r="r" b="b" t="t" l="l"/>
            <a:pathLst>
              <a:path h="1620704" w="1559179">
                <a:moveTo>
                  <a:pt x="0" y="0"/>
                </a:moveTo>
                <a:lnTo>
                  <a:pt x="1559180" y="0"/>
                </a:lnTo>
                <a:lnTo>
                  <a:pt x="1559180" y="1620704"/>
                </a:lnTo>
                <a:lnTo>
                  <a:pt x="0" y="16207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5765610" y="3045952"/>
            <a:ext cx="9711499" cy="1019175"/>
          </a:xfrm>
          <a:prstGeom prst="rect">
            <a:avLst/>
          </a:prstGeom>
        </p:spPr>
        <p:txBody>
          <a:bodyPr anchor="t" rtlCol="false" tIns="0" lIns="0" bIns="0" rIns="0">
            <a:spAutoFit/>
          </a:bodyPr>
          <a:lstStyle/>
          <a:p>
            <a:pPr algn="l">
              <a:lnSpc>
                <a:spcPts val="3960"/>
              </a:lnSpc>
            </a:pPr>
            <a:r>
              <a:rPr lang="en-US" sz="3300">
                <a:solidFill>
                  <a:srgbClr val="FFFFFF"/>
                </a:solidFill>
                <a:latin typeface="Poppins"/>
                <a:ea typeface="Poppins"/>
                <a:cs typeface="Poppins"/>
                <a:sym typeface="Poppins"/>
              </a:rPr>
              <a:t>Analyse des résultats des sources incluent dans votre revue </a:t>
            </a:r>
          </a:p>
        </p:txBody>
      </p:sp>
    </p:spTree>
  </p:cSld>
  <p:clrMapOvr>
    <a:masterClrMapping/>
  </p:clrMapOvr>
</p:sld>
</file>

<file path=ppt/slides/slide10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4" id="4"/>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041397" y="2759475"/>
            <a:ext cx="1559179" cy="1620704"/>
          </a:xfrm>
          <a:custGeom>
            <a:avLst/>
            <a:gdLst/>
            <a:ahLst/>
            <a:cxnLst/>
            <a:rect r="r" b="b" t="t" l="l"/>
            <a:pathLst>
              <a:path h="1620704" w="1559179">
                <a:moveTo>
                  <a:pt x="0" y="0"/>
                </a:moveTo>
                <a:lnTo>
                  <a:pt x="1559180" y="0"/>
                </a:lnTo>
                <a:lnTo>
                  <a:pt x="1559180" y="1620704"/>
                </a:lnTo>
                <a:lnTo>
                  <a:pt x="0" y="16207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5765610" y="3045952"/>
            <a:ext cx="9711499" cy="1019175"/>
          </a:xfrm>
          <a:prstGeom prst="rect">
            <a:avLst/>
          </a:prstGeom>
        </p:spPr>
        <p:txBody>
          <a:bodyPr anchor="t" rtlCol="false" tIns="0" lIns="0" bIns="0" rIns="0">
            <a:spAutoFit/>
          </a:bodyPr>
          <a:lstStyle/>
          <a:p>
            <a:pPr algn="l">
              <a:lnSpc>
                <a:spcPts val="3960"/>
              </a:lnSpc>
            </a:pPr>
            <a:r>
              <a:rPr lang="en-US" sz="3300">
                <a:solidFill>
                  <a:srgbClr val="FFFFFF"/>
                </a:solidFill>
                <a:latin typeface="Poppins"/>
                <a:ea typeface="Poppins"/>
                <a:cs typeface="Poppins"/>
                <a:sym typeface="Poppins"/>
              </a:rPr>
              <a:t>Analyse des résultats des sources incluent dans votre revue </a:t>
            </a:r>
          </a:p>
        </p:txBody>
      </p:sp>
      <p:sp>
        <p:nvSpPr>
          <p:cNvPr name="TextBox 7" id="7"/>
          <p:cNvSpPr txBox="true"/>
          <p:nvPr/>
        </p:nvSpPr>
        <p:spPr>
          <a:xfrm rot="0">
            <a:off x="5785927" y="5114925"/>
            <a:ext cx="10949251" cy="523875"/>
          </a:xfrm>
          <a:prstGeom prst="rect">
            <a:avLst/>
          </a:prstGeom>
        </p:spPr>
        <p:txBody>
          <a:bodyPr anchor="t" rtlCol="false" tIns="0" lIns="0" bIns="0" rIns="0">
            <a:spAutoFit/>
          </a:bodyPr>
          <a:lstStyle/>
          <a:p>
            <a:pPr algn="l">
              <a:lnSpc>
                <a:spcPts val="3960"/>
              </a:lnSpc>
            </a:pPr>
            <a:r>
              <a:rPr lang="en-US" sz="3300">
                <a:solidFill>
                  <a:srgbClr val="FFFFFF"/>
                </a:solidFill>
                <a:latin typeface="Poppins"/>
                <a:ea typeface="Poppins"/>
                <a:cs typeface="Poppins"/>
                <a:sym typeface="Poppins"/>
              </a:rPr>
              <a:t>Analyse descriptive de certaines informations</a:t>
            </a:r>
          </a:p>
        </p:txBody>
      </p:sp>
      <p:sp>
        <p:nvSpPr>
          <p:cNvPr name="Freeform 8" id="8"/>
          <p:cNvSpPr/>
          <p:nvPr/>
        </p:nvSpPr>
        <p:spPr>
          <a:xfrm flipH="false" flipV="false" rot="0">
            <a:off x="3977688" y="5143500"/>
            <a:ext cx="1686598" cy="1562100"/>
          </a:xfrm>
          <a:custGeom>
            <a:avLst/>
            <a:gdLst/>
            <a:ahLst/>
            <a:cxnLst/>
            <a:rect r="r" b="b" t="t" l="l"/>
            <a:pathLst>
              <a:path h="1562100" w="1686598">
                <a:moveTo>
                  <a:pt x="0" y="0"/>
                </a:moveTo>
                <a:lnTo>
                  <a:pt x="1686598" y="0"/>
                </a:lnTo>
                <a:lnTo>
                  <a:pt x="1686598" y="1562100"/>
                </a:lnTo>
                <a:lnTo>
                  <a:pt x="0" y="15621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Méthodes d’analyses</a:t>
            </a:r>
          </a:p>
        </p:txBody>
      </p:sp>
    </p:spTree>
  </p:cSld>
  <p:clrMapOvr>
    <a:masterClrMapping/>
  </p:clrMapOvr>
</p:sld>
</file>

<file path=ppt/slides/slide10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4" id="4"/>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041397" y="2759475"/>
            <a:ext cx="1559179" cy="1620704"/>
          </a:xfrm>
          <a:custGeom>
            <a:avLst/>
            <a:gdLst/>
            <a:ahLst/>
            <a:cxnLst/>
            <a:rect r="r" b="b" t="t" l="l"/>
            <a:pathLst>
              <a:path h="1620704" w="1559179">
                <a:moveTo>
                  <a:pt x="0" y="0"/>
                </a:moveTo>
                <a:lnTo>
                  <a:pt x="1559180" y="0"/>
                </a:lnTo>
                <a:lnTo>
                  <a:pt x="1559180" y="1620704"/>
                </a:lnTo>
                <a:lnTo>
                  <a:pt x="0" y="16207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5765610" y="3045952"/>
            <a:ext cx="9711499" cy="1019175"/>
          </a:xfrm>
          <a:prstGeom prst="rect">
            <a:avLst/>
          </a:prstGeom>
        </p:spPr>
        <p:txBody>
          <a:bodyPr anchor="t" rtlCol="false" tIns="0" lIns="0" bIns="0" rIns="0">
            <a:spAutoFit/>
          </a:bodyPr>
          <a:lstStyle/>
          <a:p>
            <a:pPr algn="l">
              <a:lnSpc>
                <a:spcPts val="3960"/>
              </a:lnSpc>
            </a:pPr>
            <a:r>
              <a:rPr lang="en-US" sz="3300">
                <a:solidFill>
                  <a:srgbClr val="FFFFFF"/>
                </a:solidFill>
                <a:latin typeface="Poppins"/>
                <a:ea typeface="Poppins"/>
                <a:cs typeface="Poppins"/>
                <a:sym typeface="Poppins"/>
              </a:rPr>
              <a:t>Analyse des résultats des sources incluent dans votre revue </a:t>
            </a:r>
          </a:p>
        </p:txBody>
      </p:sp>
      <p:sp>
        <p:nvSpPr>
          <p:cNvPr name="TextBox 7" id="7"/>
          <p:cNvSpPr txBox="true"/>
          <p:nvPr/>
        </p:nvSpPr>
        <p:spPr>
          <a:xfrm rot="0">
            <a:off x="5785927" y="5114925"/>
            <a:ext cx="10949251" cy="1019175"/>
          </a:xfrm>
          <a:prstGeom prst="rect">
            <a:avLst/>
          </a:prstGeom>
        </p:spPr>
        <p:txBody>
          <a:bodyPr anchor="t" rtlCol="false" tIns="0" lIns="0" bIns="0" rIns="0">
            <a:spAutoFit/>
          </a:bodyPr>
          <a:lstStyle/>
          <a:p>
            <a:pPr algn="l">
              <a:lnSpc>
                <a:spcPts val="3960"/>
              </a:lnSpc>
            </a:pPr>
            <a:r>
              <a:rPr lang="en-US" sz="3300">
                <a:solidFill>
                  <a:srgbClr val="FFFFFF"/>
                </a:solidFill>
                <a:latin typeface="Poppins"/>
                <a:ea typeface="Poppins"/>
                <a:cs typeface="Poppins"/>
                <a:sym typeface="Poppins"/>
              </a:rPr>
              <a:t>Analyse descriptive de certaines informations</a:t>
            </a:r>
          </a:p>
          <a:p>
            <a:pPr algn="l" marL="712473" indent="-356237" lvl="1">
              <a:lnSpc>
                <a:spcPts val="3960"/>
              </a:lnSpc>
              <a:buFont typeface="Arial"/>
              <a:buChar char="•"/>
            </a:pPr>
            <a:r>
              <a:rPr lang="en-US" sz="3300">
                <a:solidFill>
                  <a:srgbClr val="FFFFFF"/>
                </a:solidFill>
                <a:latin typeface="Poppins"/>
                <a:ea typeface="Poppins"/>
                <a:cs typeface="Poppins"/>
                <a:sym typeface="Poppins"/>
              </a:rPr>
              <a:t>Fréquence d’apparition de concepts</a:t>
            </a:r>
          </a:p>
        </p:txBody>
      </p:sp>
      <p:sp>
        <p:nvSpPr>
          <p:cNvPr name="Freeform 8" id="8"/>
          <p:cNvSpPr/>
          <p:nvPr/>
        </p:nvSpPr>
        <p:spPr>
          <a:xfrm flipH="false" flipV="false" rot="0">
            <a:off x="3977688" y="5143500"/>
            <a:ext cx="1686598" cy="1562100"/>
          </a:xfrm>
          <a:custGeom>
            <a:avLst/>
            <a:gdLst/>
            <a:ahLst/>
            <a:cxnLst/>
            <a:rect r="r" b="b" t="t" l="l"/>
            <a:pathLst>
              <a:path h="1562100" w="1686598">
                <a:moveTo>
                  <a:pt x="0" y="0"/>
                </a:moveTo>
                <a:lnTo>
                  <a:pt x="1686598" y="0"/>
                </a:lnTo>
                <a:lnTo>
                  <a:pt x="1686598" y="1562100"/>
                </a:lnTo>
                <a:lnTo>
                  <a:pt x="0" y="15621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Méthodes d’analyses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Qu'est-ce que le protocole d'un examen de la portée ?</a:t>
            </a:r>
          </a:p>
        </p:txBody>
      </p:sp>
      <p:grpSp>
        <p:nvGrpSpPr>
          <p:cNvPr name="Group 5" id="5"/>
          <p:cNvGrpSpPr/>
          <p:nvPr/>
        </p:nvGrpSpPr>
        <p:grpSpPr>
          <a:xfrm rot="0">
            <a:off x="4085602" y="2883194"/>
            <a:ext cx="10116796" cy="6437961"/>
            <a:chOff x="0" y="0"/>
            <a:chExt cx="13489062" cy="8583948"/>
          </a:xfrm>
        </p:grpSpPr>
        <p:sp>
          <p:nvSpPr>
            <p:cNvPr name="Freeform 6" id="6"/>
            <p:cNvSpPr/>
            <p:nvPr/>
          </p:nvSpPr>
          <p:spPr>
            <a:xfrm flipH="false" flipV="false" rot="0">
              <a:off x="0" y="0"/>
              <a:ext cx="13489062" cy="8583948"/>
            </a:xfrm>
            <a:custGeom>
              <a:avLst/>
              <a:gdLst/>
              <a:ahLst/>
              <a:cxnLst/>
              <a:rect r="r" b="b" t="t" l="l"/>
              <a:pathLst>
                <a:path h="8583948" w="13489062">
                  <a:moveTo>
                    <a:pt x="0" y="0"/>
                  </a:moveTo>
                  <a:lnTo>
                    <a:pt x="13489062" y="0"/>
                  </a:lnTo>
                  <a:lnTo>
                    <a:pt x="13489062" y="8583948"/>
                  </a:lnTo>
                  <a:lnTo>
                    <a:pt x="0" y="85839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072762" y="580272"/>
              <a:ext cx="3912900" cy="989075"/>
            </a:xfrm>
            <a:prstGeom prst="rect">
              <a:avLst/>
            </a:prstGeom>
          </p:spPr>
          <p:txBody>
            <a:bodyPr anchor="t" rtlCol="false" tIns="0" lIns="0" bIns="0" rIns="0">
              <a:spAutoFit/>
            </a:bodyPr>
            <a:lstStyle/>
            <a:p>
              <a:pPr algn="ctr">
                <a:lnSpc>
                  <a:spcPts val="6231"/>
                </a:lnSpc>
              </a:pPr>
              <a:r>
                <a:rPr lang="en-US" sz="4451">
                  <a:solidFill>
                    <a:srgbClr val="000000"/>
                  </a:solidFill>
                  <a:latin typeface="Canva Sans Bold"/>
                  <a:ea typeface="Canva Sans Bold"/>
                  <a:cs typeface="Canva Sans Bold"/>
                  <a:sym typeface="Canva Sans Bold"/>
                </a:rPr>
                <a:t>Protocole</a:t>
              </a:r>
            </a:p>
          </p:txBody>
        </p:sp>
      </p:grpSp>
      <p:sp>
        <p:nvSpPr>
          <p:cNvPr name="Freeform 8" id="8"/>
          <p:cNvSpPr/>
          <p:nvPr/>
        </p:nvSpPr>
        <p:spPr>
          <a:xfrm flipH="false" flipV="false" rot="0">
            <a:off x="636957" y="4321328"/>
            <a:ext cx="2684645" cy="1644345"/>
          </a:xfrm>
          <a:custGeom>
            <a:avLst/>
            <a:gdLst/>
            <a:ahLst/>
            <a:cxnLst/>
            <a:rect r="r" b="b" t="t" l="l"/>
            <a:pathLst>
              <a:path h="1644345" w="2684645">
                <a:moveTo>
                  <a:pt x="0" y="0"/>
                </a:moveTo>
                <a:lnTo>
                  <a:pt x="2684645" y="0"/>
                </a:lnTo>
                <a:lnTo>
                  <a:pt x="2684645" y="1644344"/>
                </a:lnTo>
                <a:lnTo>
                  <a:pt x="0" y="164434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1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4" id="4"/>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041397" y="2759475"/>
            <a:ext cx="1559179" cy="1620704"/>
          </a:xfrm>
          <a:custGeom>
            <a:avLst/>
            <a:gdLst/>
            <a:ahLst/>
            <a:cxnLst/>
            <a:rect r="r" b="b" t="t" l="l"/>
            <a:pathLst>
              <a:path h="1620704" w="1559179">
                <a:moveTo>
                  <a:pt x="0" y="0"/>
                </a:moveTo>
                <a:lnTo>
                  <a:pt x="1559180" y="0"/>
                </a:lnTo>
                <a:lnTo>
                  <a:pt x="1559180" y="1620704"/>
                </a:lnTo>
                <a:lnTo>
                  <a:pt x="0" y="16207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5765610" y="3045952"/>
            <a:ext cx="9711499" cy="1019175"/>
          </a:xfrm>
          <a:prstGeom prst="rect">
            <a:avLst/>
          </a:prstGeom>
        </p:spPr>
        <p:txBody>
          <a:bodyPr anchor="t" rtlCol="false" tIns="0" lIns="0" bIns="0" rIns="0">
            <a:spAutoFit/>
          </a:bodyPr>
          <a:lstStyle/>
          <a:p>
            <a:pPr algn="l">
              <a:lnSpc>
                <a:spcPts val="3960"/>
              </a:lnSpc>
            </a:pPr>
            <a:r>
              <a:rPr lang="en-US" sz="3300">
                <a:solidFill>
                  <a:srgbClr val="FFFFFF"/>
                </a:solidFill>
                <a:latin typeface="Poppins"/>
                <a:ea typeface="Poppins"/>
                <a:cs typeface="Poppins"/>
                <a:sym typeface="Poppins"/>
              </a:rPr>
              <a:t>Analyse des résultats des sources incluent dans votre revue </a:t>
            </a:r>
          </a:p>
        </p:txBody>
      </p:sp>
      <p:sp>
        <p:nvSpPr>
          <p:cNvPr name="TextBox 7" id="7"/>
          <p:cNvSpPr txBox="true"/>
          <p:nvPr/>
        </p:nvSpPr>
        <p:spPr>
          <a:xfrm rot="0">
            <a:off x="5785927" y="5114925"/>
            <a:ext cx="10949251" cy="1514475"/>
          </a:xfrm>
          <a:prstGeom prst="rect">
            <a:avLst/>
          </a:prstGeom>
        </p:spPr>
        <p:txBody>
          <a:bodyPr anchor="t" rtlCol="false" tIns="0" lIns="0" bIns="0" rIns="0">
            <a:spAutoFit/>
          </a:bodyPr>
          <a:lstStyle/>
          <a:p>
            <a:pPr algn="l">
              <a:lnSpc>
                <a:spcPts val="3960"/>
              </a:lnSpc>
            </a:pPr>
            <a:r>
              <a:rPr lang="en-US" sz="3300">
                <a:solidFill>
                  <a:srgbClr val="FFFFFF"/>
                </a:solidFill>
                <a:latin typeface="Poppins"/>
                <a:ea typeface="Poppins"/>
                <a:cs typeface="Poppins"/>
                <a:sym typeface="Poppins"/>
              </a:rPr>
              <a:t>Analyse descriptive de certaines informations</a:t>
            </a:r>
          </a:p>
          <a:p>
            <a:pPr algn="l" marL="712473" indent="-356237" lvl="1">
              <a:lnSpc>
                <a:spcPts val="3960"/>
              </a:lnSpc>
              <a:buFont typeface="Arial"/>
              <a:buChar char="•"/>
            </a:pPr>
            <a:r>
              <a:rPr lang="en-US" sz="3300">
                <a:solidFill>
                  <a:srgbClr val="FFFFFF"/>
                </a:solidFill>
                <a:latin typeface="Poppins"/>
                <a:ea typeface="Poppins"/>
                <a:cs typeface="Poppins"/>
                <a:sym typeface="Poppins"/>
              </a:rPr>
              <a:t>Fréquence d’apparition de concepts</a:t>
            </a:r>
          </a:p>
          <a:p>
            <a:pPr algn="l" marL="712473" indent="-356237" lvl="1">
              <a:lnSpc>
                <a:spcPts val="3960"/>
              </a:lnSpc>
              <a:buFont typeface="Arial"/>
              <a:buChar char="•"/>
            </a:pPr>
            <a:r>
              <a:rPr lang="en-US" sz="3300">
                <a:solidFill>
                  <a:srgbClr val="FFFFFF"/>
                </a:solidFill>
                <a:latin typeface="Poppins"/>
                <a:ea typeface="Poppins"/>
                <a:cs typeface="Poppins"/>
                <a:sym typeface="Poppins"/>
              </a:rPr>
              <a:t>Caractéristiques des populations</a:t>
            </a:r>
          </a:p>
        </p:txBody>
      </p:sp>
      <p:sp>
        <p:nvSpPr>
          <p:cNvPr name="Freeform 8" id="8"/>
          <p:cNvSpPr/>
          <p:nvPr/>
        </p:nvSpPr>
        <p:spPr>
          <a:xfrm flipH="false" flipV="false" rot="0">
            <a:off x="3977688" y="5143500"/>
            <a:ext cx="1686598" cy="1562100"/>
          </a:xfrm>
          <a:custGeom>
            <a:avLst/>
            <a:gdLst/>
            <a:ahLst/>
            <a:cxnLst/>
            <a:rect r="r" b="b" t="t" l="l"/>
            <a:pathLst>
              <a:path h="1562100" w="1686598">
                <a:moveTo>
                  <a:pt x="0" y="0"/>
                </a:moveTo>
                <a:lnTo>
                  <a:pt x="1686598" y="0"/>
                </a:lnTo>
                <a:lnTo>
                  <a:pt x="1686598" y="1562100"/>
                </a:lnTo>
                <a:lnTo>
                  <a:pt x="0" y="15621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Méthodes d’analyses</a:t>
            </a:r>
          </a:p>
        </p:txBody>
      </p:sp>
    </p:spTree>
  </p:cSld>
  <p:clrMapOvr>
    <a:masterClrMapping/>
  </p:clrMapOvr>
</p:sld>
</file>

<file path=ppt/slides/slide11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4" id="4"/>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041397" y="2759475"/>
            <a:ext cx="1559179" cy="1620704"/>
          </a:xfrm>
          <a:custGeom>
            <a:avLst/>
            <a:gdLst/>
            <a:ahLst/>
            <a:cxnLst/>
            <a:rect r="r" b="b" t="t" l="l"/>
            <a:pathLst>
              <a:path h="1620704" w="1559179">
                <a:moveTo>
                  <a:pt x="0" y="0"/>
                </a:moveTo>
                <a:lnTo>
                  <a:pt x="1559180" y="0"/>
                </a:lnTo>
                <a:lnTo>
                  <a:pt x="1559180" y="1620704"/>
                </a:lnTo>
                <a:lnTo>
                  <a:pt x="0" y="16207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5765610" y="3045952"/>
            <a:ext cx="9711499" cy="1019175"/>
          </a:xfrm>
          <a:prstGeom prst="rect">
            <a:avLst/>
          </a:prstGeom>
        </p:spPr>
        <p:txBody>
          <a:bodyPr anchor="t" rtlCol="false" tIns="0" lIns="0" bIns="0" rIns="0">
            <a:spAutoFit/>
          </a:bodyPr>
          <a:lstStyle/>
          <a:p>
            <a:pPr algn="l">
              <a:lnSpc>
                <a:spcPts val="3960"/>
              </a:lnSpc>
            </a:pPr>
            <a:r>
              <a:rPr lang="en-US" sz="3300">
                <a:solidFill>
                  <a:srgbClr val="FFFFFF"/>
                </a:solidFill>
                <a:latin typeface="Poppins"/>
                <a:ea typeface="Poppins"/>
                <a:cs typeface="Poppins"/>
                <a:sym typeface="Poppins"/>
              </a:rPr>
              <a:t>Analyse des résultats des sources incluent dans votre revue </a:t>
            </a:r>
          </a:p>
        </p:txBody>
      </p:sp>
      <p:sp>
        <p:nvSpPr>
          <p:cNvPr name="TextBox 7" id="7"/>
          <p:cNvSpPr txBox="true"/>
          <p:nvPr/>
        </p:nvSpPr>
        <p:spPr>
          <a:xfrm rot="0">
            <a:off x="5785927" y="5114925"/>
            <a:ext cx="10949251" cy="2009775"/>
          </a:xfrm>
          <a:prstGeom prst="rect">
            <a:avLst/>
          </a:prstGeom>
        </p:spPr>
        <p:txBody>
          <a:bodyPr anchor="t" rtlCol="false" tIns="0" lIns="0" bIns="0" rIns="0">
            <a:spAutoFit/>
          </a:bodyPr>
          <a:lstStyle/>
          <a:p>
            <a:pPr algn="l">
              <a:lnSpc>
                <a:spcPts val="3960"/>
              </a:lnSpc>
            </a:pPr>
            <a:r>
              <a:rPr lang="en-US" sz="3300">
                <a:solidFill>
                  <a:srgbClr val="FFFFFF"/>
                </a:solidFill>
                <a:latin typeface="Poppins"/>
                <a:ea typeface="Poppins"/>
                <a:cs typeface="Poppins"/>
                <a:sym typeface="Poppins"/>
              </a:rPr>
              <a:t>Analyse descriptive de certaines informations</a:t>
            </a:r>
          </a:p>
          <a:p>
            <a:pPr algn="l" marL="712473" indent="-356237" lvl="1">
              <a:lnSpc>
                <a:spcPts val="3960"/>
              </a:lnSpc>
              <a:buFont typeface="Arial"/>
              <a:buChar char="•"/>
            </a:pPr>
            <a:r>
              <a:rPr lang="en-US" sz="3300">
                <a:solidFill>
                  <a:srgbClr val="FFFFFF"/>
                </a:solidFill>
                <a:latin typeface="Poppins"/>
                <a:ea typeface="Poppins"/>
                <a:cs typeface="Poppins"/>
                <a:sym typeface="Poppins"/>
              </a:rPr>
              <a:t>Fréquence d’apparition de concepts</a:t>
            </a:r>
          </a:p>
          <a:p>
            <a:pPr algn="l" marL="712473" indent="-356237" lvl="1">
              <a:lnSpc>
                <a:spcPts val="3960"/>
              </a:lnSpc>
              <a:buFont typeface="Arial"/>
              <a:buChar char="•"/>
            </a:pPr>
            <a:r>
              <a:rPr lang="en-US" sz="3300">
                <a:solidFill>
                  <a:srgbClr val="FFFFFF"/>
                </a:solidFill>
                <a:latin typeface="Poppins"/>
                <a:ea typeface="Poppins"/>
                <a:cs typeface="Poppins"/>
                <a:sym typeface="Poppins"/>
              </a:rPr>
              <a:t>Caractéristiques des populations</a:t>
            </a:r>
          </a:p>
          <a:p>
            <a:pPr algn="l" marL="712473" indent="-356237" lvl="1">
              <a:lnSpc>
                <a:spcPts val="3960"/>
              </a:lnSpc>
              <a:buFont typeface="Arial"/>
              <a:buChar char="•"/>
            </a:pPr>
            <a:r>
              <a:rPr lang="en-US" sz="3300">
                <a:solidFill>
                  <a:srgbClr val="FFFFFF"/>
                </a:solidFill>
                <a:latin typeface="Poppins"/>
                <a:ea typeface="Poppins"/>
                <a:cs typeface="Poppins"/>
                <a:sym typeface="Poppins"/>
              </a:rPr>
              <a:t>Mesures utilisées </a:t>
            </a:r>
          </a:p>
        </p:txBody>
      </p:sp>
      <p:sp>
        <p:nvSpPr>
          <p:cNvPr name="Freeform 8" id="8"/>
          <p:cNvSpPr/>
          <p:nvPr/>
        </p:nvSpPr>
        <p:spPr>
          <a:xfrm flipH="false" flipV="false" rot="0">
            <a:off x="3977688" y="5143500"/>
            <a:ext cx="1686598" cy="1562100"/>
          </a:xfrm>
          <a:custGeom>
            <a:avLst/>
            <a:gdLst/>
            <a:ahLst/>
            <a:cxnLst/>
            <a:rect r="r" b="b" t="t" l="l"/>
            <a:pathLst>
              <a:path h="1562100" w="1686598">
                <a:moveTo>
                  <a:pt x="0" y="0"/>
                </a:moveTo>
                <a:lnTo>
                  <a:pt x="1686598" y="0"/>
                </a:lnTo>
                <a:lnTo>
                  <a:pt x="1686598" y="1562100"/>
                </a:lnTo>
                <a:lnTo>
                  <a:pt x="0" y="15621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Méthodes d’analyses</a:t>
            </a:r>
          </a:p>
        </p:txBody>
      </p:sp>
    </p:spTree>
  </p:cSld>
  <p:clrMapOvr>
    <a:masterClrMapping/>
  </p:clrMapOvr>
</p:sld>
</file>

<file path=ppt/slides/slide11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4" id="4"/>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041397" y="2759475"/>
            <a:ext cx="1559179" cy="1620704"/>
          </a:xfrm>
          <a:custGeom>
            <a:avLst/>
            <a:gdLst/>
            <a:ahLst/>
            <a:cxnLst/>
            <a:rect r="r" b="b" t="t" l="l"/>
            <a:pathLst>
              <a:path h="1620704" w="1559179">
                <a:moveTo>
                  <a:pt x="0" y="0"/>
                </a:moveTo>
                <a:lnTo>
                  <a:pt x="1559180" y="0"/>
                </a:lnTo>
                <a:lnTo>
                  <a:pt x="1559180" y="1620704"/>
                </a:lnTo>
                <a:lnTo>
                  <a:pt x="0" y="16207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3977688" y="5143500"/>
            <a:ext cx="1686598" cy="1562100"/>
          </a:xfrm>
          <a:custGeom>
            <a:avLst/>
            <a:gdLst/>
            <a:ahLst/>
            <a:cxnLst/>
            <a:rect r="r" b="b" t="t" l="l"/>
            <a:pathLst>
              <a:path h="1562100" w="1686598">
                <a:moveTo>
                  <a:pt x="0" y="0"/>
                </a:moveTo>
                <a:lnTo>
                  <a:pt x="1686598" y="0"/>
                </a:lnTo>
                <a:lnTo>
                  <a:pt x="1686598" y="1562100"/>
                </a:lnTo>
                <a:lnTo>
                  <a:pt x="0" y="15621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5765610" y="3045952"/>
            <a:ext cx="9711499" cy="1019175"/>
          </a:xfrm>
          <a:prstGeom prst="rect">
            <a:avLst/>
          </a:prstGeom>
        </p:spPr>
        <p:txBody>
          <a:bodyPr anchor="t" rtlCol="false" tIns="0" lIns="0" bIns="0" rIns="0">
            <a:spAutoFit/>
          </a:bodyPr>
          <a:lstStyle/>
          <a:p>
            <a:pPr algn="l">
              <a:lnSpc>
                <a:spcPts val="3960"/>
              </a:lnSpc>
            </a:pPr>
            <a:r>
              <a:rPr lang="en-US" sz="3300">
                <a:solidFill>
                  <a:srgbClr val="FFFFFF"/>
                </a:solidFill>
                <a:latin typeface="Poppins"/>
                <a:ea typeface="Poppins"/>
                <a:cs typeface="Poppins"/>
                <a:sym typeface="Poppins"/>
              </a:rPr>
              <a:t>Analyse des résultats des sources incluent dans votre revue </a:t>
            </a:r>
          </a:p>
        </p:txBody>
      </p:sp>
      <p:sp>
        <p:nvSpPr>
          <p:cNvPr name="TextBox 8" id="8"/>
          <p:cNvSpPr txBox="true"/>
          <p:nvPr/>
        </p:nvSpPr>
        <p:spPr>
          <a:xfrm rot="0">
            <a:off x="5785927" y="5114925"/>
            <a:ext cx="10949251" cy="3000375"/>
          </a:xfrm>
          <a:prstGeom prst="rect">
            <a:avLst/>
          </a:prstGeom>
        </p:spPr>
        <p:txBody>
          <a:bodyPr anchor="t" rtlCol="false" tIns="0" lIns="0" bIns="0" rIns="0">
            <a:spAutoFit/>
          </a:bodyPr>
          <a:lstStyle/>
          <a:p>
            <a:pPr algn="l">
              <a:lnSpc>
                <a:spcPts val="3960"/>
              </a:lnSpc>
            </a:pPr>
            <a:r>
              <a:rPr lang="en-US" sz="3300">
                <a:solidFill>
                  <a:srgbClr val="FFFFFF"/>
                </a:solidFill>
                <a:latin typeface="Poppins"/>
                <a:ea typeface="Poppins"/>
                <a:cs typeface="Poppins"/>
                <a:sym typeface="Poppins"/>
              </a:rPr>
              <a:t>Analyse descriptive de certaines informations</a:t>
            </a:r>
          </a:p>
          <a:p>
            <a:pPr algn="l" marL="712473" indent="-356237" lvl="1">
              <a:lnSpc>
                <a:spcPts val="3960"/>
              </a:lnSpc>
              <a:buFont typeface="Arial"/>
              <a:buChar char="•"/>
            </a:pPr>
            <a:r>
              <a:rPr lang="en-US" sz="3300">
                <a:solidFill>
                  <a:srgbClr val="FFFFFF"/>
                </a:solidFill>
                <a:latin typeface="Poppins"/>
                <a:ea typeface="Poppins"/>
                <a:cs typeface="Poppins"/>
                <a:sym typeface="Poppins"/>
              </a:rPr>
              <a:t>Fréquence d’apparition de concepts</a:t>
            </a:r>
          </a:p>
          <a:p>
            <a:pPr algn="l" marL="712473" indent="-356237" lvl="1">
              <a:lnSpc>
                <a:spcPts val="3960"/>
              </a:lnSpc>
              <a:buFont typeface="Arial"/>
              <a:buChar char="•"/>
            </a:pPr>
            <a:r>
              <a:rPr lang="en-US" sz="3300">
                <a:solidFill>
                  <a:srgbClr val="FFFFFF"/>
                </a:solidFill>
                <a:latin typeface="Poppins"/>
                <a:ea typeface="Poppins"/>
                <a:cs typeface="Poppins"/>
                <a:sym typeface="Poppins"/>
              </a:rPr>
              <a:t>Caractéristiques des populations</a:t>
            </a:r>
          </a:p>
          <a:p>
            <a:pPr algn="l" marL="712473" indent="-356237" lvl="1">
              <a:lnSpc>
                <a:spcPts val="3960"/>
              </a:lnSpc>
              <a:buFont typeface="Arial"/>
              <a:buChar char="•"/>
            </a:pPr>
            <a:r>
              <a:rPr lang="en-US" sz="3300">
                <a:solidFill>
                  <a:srgbClr val="FFFFFF"/>
                </a:solidFill>
                <a:latin typeface="Poppins"/>
                <a:ea typeface="Poppins"/>
                <a:cs typeface="Poppins"/>
                <a:sym typeface="Poppins"/>
              </a:rPr>
              <a:t>Mesures utilisées </a:t>
            </a:r>
          </a:p>
          <a:p>
            <a:pPr algn="l" marL="712473" indent="-356237" lvl="1">
              <a:lnSpc>
                <a:spcPts val="3960"/>
              </a:lnSpc>
              <a:buFont typeface="Arial"/>
              <a:buChar char="•"/>
            </a:pPr>
            <a:r>
              <a:rPr lang="en-US" sz="3300">
                <a:solidFill>
                  <a:srgbClr val="FFFFFF"/>
                </a:solidFill>
                <a:latin typeface="Poppins"/>
                <a:ea typeface="Poppins"/>
                <a:cs typeface="Poppins"/>
                <a:sym typeface="Poppins"/>
              </a:rPr>
              <a:t>Types d’inteventions</a:t>
            </a:r>
          </a:p>
          <a:p>
            <a:pPr algn="l" marL="712473" indent="-356237" lvl="1">
              <a:lnSpc>
                <a:spcPts val="3960"/>
              </a:lnSpc>
              <a:buFont typeface="Arial"/>
              <a:buChar char="•"/>
            </a:pPr>
            <a:r>
              <a:rPr lang="en-US" sz="3300">
                <a:solidFill>
                  <a:srgbClr val="FFFFFF"/>
                </a:solidFill>
                <a:latin typeface="Poppins"/>
                <a:ea typeface="Poppins"/>
                <a:cs typeface="Poppins"/>
                <a:sym typeface="Poppins"/>
              </a:rPr>
              <a:t>Etc.</a:t>
            </a:r>
          </a:p>
        </p:txBody>
      </p:sp>
      <p:sp>
        <p:nvSpPr>
          <p:cNvPr name="TextBox 9" id="9"/>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Méthodes d’analyses</a:t>
            </a:r>
          </a:p>
        </p:txBody>
      </p:sp>
    </p:spTree>
  </p:cSld>
  <p:clrMapOvr>
    <a:masterClrMapping/>
  </p:clrMapOvr>
</p:sld>
</file>

<file path=ppt/slides/slide11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4" id="4"/>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3867437" y="3130830"/>
            <a:ext cx="10873189" cy="10191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FFFFF"/>
                </a:solidFill>
                <a:latin typeface="Poppins"/>
                <a:ea typeface="Poppins"/>
                <a:cs typeface="Poppins"/>
                <a:sym typeface="Poppins"/>
              </a:rPr>
              <a:t>Différents types d’analyses descriptives possibles !</a:t>
            </a:r>
          </a:p>
        </p:txBody>
      </p:sp>
      <p:sp>
        <p:nvSpPr>
          <p:cNvPr name="TextBox 6" id="6"/>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Méthodes d’analyses</a:t>
            </a:r>
          </a:p>
        </p:txBody>
      </p:sp>
    </p:spTree>
  </p:cSld>
  <p:clrMapOvr>
    <a:masterClrMapping/>
  </p:clrMapOvr>
</p:sld>
</file>

<file path=ppt/slides/slide11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4" id="4"/>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4580415" y="4435755"/>
            <a:ext cx="10655312" cy="990600"/>
            <a:chOff x="0" y="0"/>
            <a:chExt cx="14207083" cy="1320800"/>
          </a:xfrm>
        </p:grpSpPr>
        <p:sp>
          <p:nvSpPr>
            <p:cNvPr name="Freeform 6" id="6"/>
            <p:cNvSpPr/>
            <p:nvPr/>
          </p:nvSpPr>
          <p:spPr>
            <a:xfrm flipH="false" flipV="false" rot="0">
              <a:off x="0" y="161361"/>
              <a:ext cx="907129" cy="413878"/>
            </a:xfrm>
            <a:custGeom>
              <a:avLst/>
              <a:gdLst/>
              <a:ahLst/>
              <a:cxnLst/>
              <a:rect r="r" b="b" t="t" l="l"/>
              <a:pathLst>
                <a:path h="413878" w="907129">
                  <a:moveTo>
                    <a:pt x="0" y="0"/>
                  </a:moveTo>
                  <a:lnTo>
                    <a:pt x="907129" y="0"/>
                  </a:lnTo>
                  <a:lnTo>
                    <a:pt x="907129" y="413878"/>
                  </a:lnTo>
                  <a:lnTo>
                    <a:pt x="0" y="4138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258417" y="-28575"/>
              <a:ext cx="12948665" cy="1349375"/>
            </a:xfrm>
            <a:prstGeom prst="rect">
              <a:avLst/>
            </a:prstGeom>
          </p:spPr>
          <p:txBody>
            <a:bodyPr anchor="t" rtlCol="false" tIns="0" lIns="0" bIns="0" rIns="0">
              <a:spAutoFit/>
            </a:bodyPr>
            <a:lstStyle/>
            <a:p>
              <a:pPr algn="l">
                <a:lnSpc>
                  <a:spcPts val="3960"/>
                </a:lnSpc>
                <a:spcBef>
                  <a:spcPct val="0"/>
                </a:spcBef>
              </a:pPr>
              <a:r>
                <a:rPr lang="en-US" sz="3300">
                  <a:solidFill>
                    <a:srgbClr val="FFFFFF"/>
                  </a:solidFill>
                  <a:latin typeface="Poppins"/>
                  <a:ea typeface="Poppins"/>
                  <a:cs typeface="Poppins"/>
                  <a:sym typeface="Poppins"/>
                </a:rPr>
                <a:t>Statistiques descriptives  (p. ex., n. sources, méthodologie, etc.)</a:t>
              </a:r>
            </a:p>
          </p:txBody>
        </p:sp>
      </p:grpSp>
      <p:sp>
        <p:nvSpPr>
          <p:cNvPr name="TextBox 8" id="8"/>
          <p:cNvSpPr txBox="true"/>
          <p:nvPr/>
        </p:nvSpPr>
        <p:spPr>
          <a:xfrm rot="0">
            <a:off x="3867437" y="3130830"/>
            <a:ext cx="10873189" cy="10191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FFFFF"/>
                </a:solidFill>
                <a:latin typeface="Poppins"/>
                <a:ea typeface="Poppins"/>
                <a:cs typeface="Poppins"/>
                <a:sym typeface="Poppins"/>
              </a:rPr>
              <a:t>Différents types d’analyses descriptives possibles !</a:t>
            </a:r>
          </a:p>
        </p:txBody>
      </p:sp>
      <p:sp>
        <p:nvSpPr>
          <p:cNvPr name="TextBox 9" id="9"/>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Méthodes d’analyses</a:t>
            </a:r>
          </a:p>
        </p:txBody>
      </p:sp>
    </p:spTree>
  </p:cSld>
  <p:clrMapOvr>
    <a:masterClrMapping/>
  </p:clrMapOvr>
</p:sld>
</file>

<file path=ppt/slides/slide11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4" id="4"/>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4580415" y="4435755"/>
            <a:ext cx="10655312" cy="2266950"/>
            <a:chOff x="0" y="0"/>
            <a:chExt cx="14207083" cy="3022600"/>
          </a:xfrm>
        </p:grpSpPr>
        <p:sp>
          <p:nvSpPr>
            <p:cNvPr name="TextBox 6" id="6"/>
            <p:cNvSpPr txBox="true"/>
            <p:nvPr/>
          </p:nvSpPr>
          <p:spPr>
            <a:xfrm rot="0">
              <a:off x="1258417" y="1673225"/>
              <a:ext cx="12948665" cy="1349375"/>
            </a:xfrm>
            <a:prstGeom prst="rect">
              <a:avLst/>
            </a:prstGeom>
          </p:spPr>
          <p:txBody>
            <a:bodyPr anchor="t" rtlCol="false" tIns="0" lIns="0" bIns="0" rIns="0">
              <a:spAutoFit/>
            </a:bodyPr>
            <a:lstStyle/>
            <a:p>
              <a:pPr algn="l">
                <a:lnSpc>
                  <a:spcPts val="3960"/>
                </a:lnSpc>
                <a:spcBef>
                  <a:spcPct val="0"/>
                </a:spcBef>
              </a:pPr>
              <a:r>
                <a:rPr lang="en-US" sz="3300">
                  <a:solidFill>
                    <a:srgbClr val="FFFFFF"/>
                  </a:solidFill>
                  <a:latin typeface="Poppins"/>
                  <a:ea typeface="Poppins"/>
                  <a:cs typeface="Poppins"/>
                  <a:sym typeface="Poppins"/>
                </a:rPr>
                <a:t>Analyses descriptives qualitatives (p. ex., codage et catégorisation des concepts)</a:t>
              </a:r>
            </a:p>
          </p:txBody>
        </p:sp>
        <p:sp>
          <p:nvSpPr>
            <p:cNvPr name="Freeform 7" id="7"/>
            <p:cNvSpPr/>
            <p:nvPr/>
          </p:nvSpPr>
          <p:spPr>
            <a:xfrm flipH="false" flipV="false" rot="0">
              <a:off x="0" y="1781739"/>
              <a:ext cx="907129" cy="413878"/>
            </a:xfrm>
            <a:custGeom>
              <a:avLst/>
              <a:gdLst/>
              <a:ahLst/>
              <a:cxnLst/>
              <a:rect r="r" b="b" t="t" l="l"/>
              <a:pathLst>
                <a:path h="413878" w="907129">
                  <a:moveTo>
                    <a:pt x="0" y="0"/>
                  </a:moveTo>
                  <a:lnTo>
                    <a:pt x="907129" y="0"/>
                  </a:lnTo>
                  <a:lnTo>
                    <a:pt x="907129" y="413878"/>
                  </a:lnTo>
                  <a:lnTo>
                    <a:pt x="0" y="4138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0" y="161361"/>
              <a:ext cx="907129" cy="413878"/>
            </a:xfrm>
            <a:custGeom>
              <a:avLst/>
              <a:gdLst/>
              <a:ahLst/>
              <a:cxnLst/>
              <a:rect r="r" b="b" t="t" l="l"/>
              <a:pathLst>
                <a:path h="413878" w="907129">
                  <a:moveTo>
                    <a:pt x="0" y="0"/>
                  </a:moveTo>
                  <a:lnTo>
                    <a:pt x="907129" y="0"/>
                  </a:lnTo>
                  <a:lnTo>
                    <a:pt x="907129" y="413878"/>
                  </a:lnTo>
                  <a:lnTo>
                    <a:pt x="0" y="4138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258417" y="-28575"/>
              <a:ext cx="12948665" cy="1349375"/>
            </a:xfrm>
            <a:prstGeom prst="rect">
              <a:avLst/>
            </a:prstGeom>
          </p:spPr>
          <p:txBody>
            <a:bodyPr anchor="t" rtlCol="false" tIns="0" lIns="0" bIns="0" rIns="0">
              <a:spAutoFit/>
            </a:bodyPr>
            <a:lstStyle/>
            <a:p>
              <a:pPr algn="l">
                <a:lnSpc>
                  <a:spcPts val="3960"/>
                </a:lnSpc>
                <a:spcBef>
                  <a:spcPct val="0"/>
                </a:spcBef>
              </a:pPr>
              <a:r>
                <a:rPr lang="en-US" sz="3300">
                  <a:solidFill>
                    <a:srgbClr val="FFFFFF"/>
                  </a:solidFill>
                  <a:latin typeface="Poppins"/>
                  <a:ea typeface="Poppins"/>
                  <a:cs typeface="Poppins"/>
                  <a:sym typeface="Poppins"/>
                </a:rPr>
                <a:t>Statistiques descriptives  (p. ex., n. sources, méthodologie, etc.)</a:t>
              </a:r>
            </a:p>
          </p:txBody>
        </p:sp>
      </p:grpSp>
      <p:sp>
        <p:nvSpPr>
          <p:cNvPr name="TextBox 10" id="10"/>
          <p:cNvSpPr txBox="true"/>
          <p:nvPr/>
        </p:nvSpPr>
        <p:spPr>
          <a:xfrm rot="0">
            <a:off x="3867437" y="3130830"/>
            <a:ext cx="10873189" cy="10191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FFFFF"/>
                </a:solidFill>
                <a:latin typeface="Poppins"/>
                <a:ea typeface="Poppins"/>
                <a:cs typeface="Poppins"/>
                <a:sym typeface="Poppins"/>
              </a:rPr>
              <a:t>Différents types d’analyses descriptives possibles !</a:t>
            </a:r>
          </a:p>
        </p:txBody>
      </p:sp>
      <p:sp>
        <p:nvSpPr>
          <p:cNvPr name="TextBox 11" id="11"/>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Méthodes d’analyses</a:t>
            </a:r>
          </a:p>
        </p:txBody>
      </p:sp>
    </p:spTree>
  </p:cSld>
  <p:clrMapOvr>
    <a:masterClrMapping/>
  </p:clrMapOvr>
</p:sld>
</file>

<file path=ppt/slides/slide11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1"/>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Présentation des résultats</a:t>
            </a:r>
          </a:p>
        </p:txBody>
      </p:sp>
      <p:sp>
        <p:nvSpPr>
          <p:cNvPr name="Freeform 5" id="5"/>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4830420" y="2669272"/>
            <a:ext cx="9711499" cy="10191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FFFFF"/>
                </a:solidFill>
                <a:latin typeface="Poppins"/>
                <a:ea typeface="Poppins"/>
                <a:cs typeface="Poppins"/>
                <a:sym typeface="Poppins"/>
              </a:rPr>
              <a:t>Concordance avec les objectifs et questions de recherche </a:t>
            </a:r>
          </a:p>
        </p:txBody>
      </p:sp>
    </p:spTree>
  </p:cSld>
  <p:clrMapOvr>
    <a:masterClrMapping/>
  </p:clrMapOvr>
</p:sld>
</file>

<file path=ppt/slides/slide11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1"/>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Présentation des résultats</a:t>
            </a:r>
          </a:p>
        </p:txBody>
      </p:sp>
      <p:sp>
        <p:nvSpPr>
          <p:cNvPr name="Freeform 5" id="5"/>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true" flipV="false" rot="0">
            <a:off x="7603522" y="6172200"/>
            <a:ext cx="3080957" cy="4114800"/>
          </a:xfrm>
          <a:custGeom>
            <a:avLst/>
            <a:gdLst/>
            <a:ahLst/>
            <a:cxnLst/>
            <a:rect r="r" b="b" t="t" l="l"/>
            <a:pathLst>
              <a:path h="4114800" w="3080957">
                <a:moveTo>
                  <a:pt x="3080956" y="0"/>
                </a:moveTo>
                <a:lnTo>
                  <a:pt x="0" y="0"/>
                </a:lnTo>
                <a:lnTo>
                  <a:pt x="0" y="4114800"/>
                </a:lnTo>
                <a:lnTo>
                  <a:pt x="3080956" y="4114800"/>
                </a:lnTo>
                <a:lnTo>
                  <a:pt x="3080956"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4830420" y="2669272"/>
            <a:ext cx="9711499" cy="10191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FFFFF"/>
                </a:solidFill>
                <a:latin typeface="Poppins"/>
                <a:ea typeface="Poppins"/>
                <a:cs typeface="Poppins"/>
                <a:sym typeface="Poppins"/>
              </a:rPr>
              <a:t>Concordance avec les objectifs et questions de recherche </a:t>
            </a:r>
          </a:p>
        </p:txBody>
      </p:sp>
      <p:grpSp>
        <p:nvGrpSpPr>
          <p:cNvPr name="Group 8" id="8"/>
          <p:cNvGrpSpPr/>
          <p:nvPr/>
        </p:nvGrpSpPr>
        <p:grpSpPr>
          <a:xfrm rot="-407842">
            <a:off x="4213389" y="4343400"/>
            <a:ext cx="5737538" cy="685800"/>
            <a:chOff x="0" y="0"/>
            <a:chExt cx="7650051" cy="914400"/>
          </a:xfrm>
        </p:grpSpPr>
        <p:sp>
          <p:nvSpPr>
            <p:cNvPr name="Freeform 9" id="9"/>
            <p:cNvSpPr/>
            <p:nvPr/>
          </p:nvSpPr>
          <p:spPr>
            <a:xfrm flipH="false" flipV="false" rot="0">
              <a:off x="0" y="0"/>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73251" y="0"/>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822708" y="123825"/>
              <a:ext cx="6474333" cy="638175"/>
            </a:xfrm>
            <a:prstGeom prst="rect">
              <a:avLst/>
            </a:prstGeom>
          </p:spPr>
          <p:txBody>
            <a:bodyPr anchor="t" rtlCol="false" tIns="0" lIns="0" bIns="0" rIns="0">
              <a:spAutoFit/>
            </a:bodyPr>
            <a:lstStyle/>
            <a:p>
              <a:pPr algn="l">
                <a:lnSpc>
                  <a:spcPts val="3600"/>
                </a:lnSpc>
              </a:pPr>
              <a:r>
                <a:rPr lang="en-US" sz="3000">
                  <a:solidFill>
                    <a:srgbClr val="000000"/>
                  </a:solidFill>
                  <a:latin typeface="Poppins"/>
                  <a:ea typeface="Poppins"/>
                  <a:cs typeface="Poppins"/>
                  <a:sym typeface="Poppins"/>
                </a:rPr>
                <a:t>Informations à extraire ?</a:t>
              </a:r>
            </a:p>
          </p:txBody>
        </p:sp>
      </p:grpSp>
    </p:spTree>
  </p:cSld>
  <p:clrMapOvr>
    <a:masterClrMapping/>
  </p:clrMapOvr>
</p:sld>
</file>

<file path=ppt/slides/slide11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1"/>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Présentation des résultats</a:t>
            </a:r>
          </a:p>
        </p:txBody>
      </p:sp>
      <p:sp>
        <p:nvSpPr>
          <p:cNvPr name="Freeform 5" id="5"/>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7603522" y="6172200"/>
            <a:ext cx="3080957" cy="4114800"/>
          </a:xfrm>
          <a:custGeom>
            <a:avLst/>
            <a:gdLst/>
            <a:ahLst/>
            <a:cxnLst/>
            <a:rect r="r" b="b" t="t" l="l"/>
            <a:pathLst>
              <a:path h="4114800" w="3080957">
                <a:moveTo>
                  <a:pt x="0" y="0"/>
                </a:moveTo>
                <a:lnTo>
                  <a:pt x="3080956" y="0"/>
                </a:lnTo>
                <a:lnTo>
                  <a:pt x="308095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4830420" y="2669272"/>
            <a:ext cx="9711499" cy="10191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FFFFF"/>
                </a:solidFill>
                <a:latin typeface="Poppins"/>
                <a:ea typeface="Poppins"/>
                <a:cs typeface="Poppins"/>
                <a:sym typeface="Poppins"/>
              </a:rPr>
              <a:t>Concordance avec les objectifs et questions de recherche </a:t>
            </a:r>
          </a:p>
        </p:txBody>
      </p:sp>
      <p:grpSp>
        <p:nvGrpSpPr>
          <p:cNvPr name="Group 8" id="8"/>
          <p:cNvGrpSpPr/>
          <p:nvPr/>
        </p:nvGrpSpPr>
        <p:grpSpPr>
          <a:xfrm rot="-407842">
            <a:off x="4213389" y="4343400"/>
            <a:ext cx="5737538" cy="685800"/>
            <a:chOff x="0" y="0"/>
            <a:chExt cx="7650051" cy="914400"/>
          </a:xfrm>
        </p:grpSpPr>
        <p:sp>
          <p:nvSpPr>
            <p:cNvPr name="Freeform 9" id="9"/>
            <p:cNvSpPr/>
            <p:nvPr/>
          </p:nvSpPr>
          <p:spPr>
            <a:xfrm flipH="false" flipV="false" rot="0">
              <a:off x="0" y="0"/>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73251" y="0"/>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822708" y="123825"/>
              <a:ext cx="6474333" cy="638175"/>
            </a:xfrm>
            <a:prstGeom prst="rect">
              <a:avLst/>
            </a:prstGeom>
          </p:spPr>
          <p:txBody>
            <a:bodyPr anchor="t" rtlCol="false" tIns="0" lIns="0" bIns="0" rIns="0">
              <a:spAutoFit/>
            </a:bodyPr>
            <a:lstStyle/>
            <a:p>
              <a:pPr algn="l">
                <a:lnSpc>
                  <a:spcPts val="3600"/>
                </a:lnSpc>
              </a:pPr>
              <a:r>
                <a:rPr lang="en-US" sz="3000">
                  <a:solidFill>
                    <a:srgbClr val="000000"/>
                  </a:solidFill>
                  <a:latin typeface="Poppins"/>
                  <a:ea typeface="Poppins"/>
                  <a:cs typeface="Poppins"/>
                  <a:sym typeface="Poppins"/>
                </a:rPr>
                <a:t>Informations à extraire ?</a:t>
              </a:r>
            </a:p>
          </p:txBody>
        </p:sp>
      </p:grpSp>
      <p:grpSp>
        <p:nvGrpSpPr>
          <p:cNvPr name="Group 12" id="12"/>
          <p:cNvGrpSpPr/>
          <p:nvPr/>
        </p:nvGrpSpPr>
        <p:grpSpPr>
          <a:xfrm rot="411438">
            <a:off x="9706589" y="5413806"/>
            <a:ext cx="5737538" cy="685800"/>
            <a:chOff x="0" y="0"/>
            <a:chExt cx="7650051" cy="914400"/>
          </a:xfrm>
        </p:grpSpPr>
        <p:sp>
          <p:nvSpPr>
            <p:cNvPr name="Freeform 13" id="13"/>
            <p:cNvSpPr/>
            <p:nvPr/>
          </p:nvSpPr>
          <p:spPr>
            <a:xfrm flipH="false" flipV="false" rot="0">
              <a:off x="0" y="0"/>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2773251" y="0"/>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822708" y="123825"/>
              <a:ext cx="6474333" cy="638175"/>
            </a:xfrm>
            <a:prstGeom prst="rect">
              <a:avLst/>
            </a:prstGeom>
          </p:spPr>
          <p:txBody>
            <a:bodyPr anchor="t" rtlCol="false" tIns="0" lIns="0" bIns="0" rIns="0">
              <a:spAutoFit/>
            </a:bodyPr>
            <a:lstStyle/>
            <a:p>
              <a:pPr algn="l">
                <a:lnSpc>
                  <a:spcPts val="3600"/>
                </a:lnSpc>
              </a:pPr>
              <a:r>
                <a:rPr lang="en-US" sz="3000">
                  <a:solidFill>
                    <a:srgbClr val="000000"/>
                  </a:solidFill>
                  <a:latin typeface="Poppins"/>
                  <a:ea typeface="Poppins"/>
                  <a:cs typeface="Poppins"/>
                  <a:sym typeface="Poppins"/>
                </a:rPr>
                <a:t>Nature des informations?</a:t>
              </a:r>
            </a:p>
          </p:txBody>
        </p:sp>
      </p:grpSp>
      <p:sp>
        <p:nvSpPr>
          <p:cNvPr name="TextBox 16" id="16"/>
          <p:cNvSpPr txBox="true"/>
          <p:nvPr/>
        </p:nvSpPr>
        <p:spPr>
          <a:xfrm rot="-189795">
            <a:off x="12070459" y="6710908"/>
            <a:ext cx="3018155" cy="485775"/>
          </a:xfrm>
          <a:prstGeom prst="rect">
            <a:avLst/>
          </a:prstGeom>
        </p:spPr>
        <p:txBody>
          <a:bodyPr anchor="t" rtlCol="false" tIns="0" lIns="0" bIns="0" rIns="0">
            <a:spAutoFit/>
          </a:bodyPr>
          <a:lstStyle/>
          <a:p>
            <a:pPr algn="l">
              <a:lnSpc>
                <a:spcPts val="3600"/>
              </a:lnSpc>
            </a:pPr>
            <a:r>
              <a:rPr lang="en-US" sz="3000">
                <a:solidFill>
                  <a:srgbClr val="FFFFFF"/>
                </a:solidFill>
                <a:latin typeface="Poppins"/>
                <a:ea typeface="Poppins"/>
                <a:cs typeface="Poppins"/>
                <a:sym typeface="Poppins"/>
              </a:rPr>
              <a:t>Pourcentage ?</a:t>
            </a:r>
          </a:p>
        </p:txBody>
      </p:sp>
      <p:sp>
        <p:nvSpPr>
          <p:cNvPr name="TextBox 17" id="17"/>
          <p:cNvSpPr txBox="true"/>
          <p:nvPr/>
        </p:nvSpPr>
        <p:spPr>
          <a:xfrm rot="411438">
            <a:off x="10541009" y="6334979"/>
            <a:ext cx="3018155" cy="485775"/>
          </a:xfrm>
          <a:prstGeom prst="rect">
            <a:avLst/>
          </a:prstGeom>
        </p:spPr>
        <p:txBody>
          <a:bodyPr anchor="t" rtlCol="false" tIns="0" lIns="0" bIns="0" rIns="0">
            <a:spAutoFit/>
          </a:bodyPr>
          <a:lstStyle/>
          <a:p>
            <a:pPr algn="l">
              <a:lnSpc>
                <a:spcPts val="3600"/>
              </a:lnSpc>
            </a:pPr>
            <a:r>
              <a:rPr lang="en-US" sz="3000">
                <a:solidFill>
                  <a:srgbClr val="FFFFFF"/>
                </a:solidFill>
                <a:latin typeface="Poppins"/>
                <a:ea typeface="Poppins"/>
                <a:cs typeface="Poppins"/>
                <a:sym typeface="Poppins"/>
              </a:rPr>
              <a:t>Nombre ?</a:t>
            </a:r>
          </a:p>
        </p:txBody>
      </p:sp>
      <p:sp>
        <p:nvSpPr>
          <p:cNvPr name="TextBox 18" id="18"/>
          <p:cNvSpPr txBox="true"/>
          <p:nvPr/>
        </p:nvSpPr>
        <p:spPr>
          <a:xfrm rot="411438">
            <a:off x="10854870" y="7362481"/>
            <a:ext cx="3018155" cy="485775"/>
          </a:xfrm>
          <a:prstGeom prst="rect">
            <a:avLst/>
          </a:prstGeom>
        </p:spPr>
        <p:txBody>
          <a:bodyPr anchor="t" rtlCol="false" tIns="0" lIns="0" bIns="0" rIns="0">
            <a:spAutoFit/>
          </a:bodyPr>
          <a:lstStyle/>
          <a:p>
            <a:pPr algn="l">
              <a:lnSpc>
                <a:spcPts val="3600"/>
              </a:lnSpc>
            </a:pPr>
            <a:r>
              <a:rPr lang="en-US" sz="3000">
                <a:solidFill>
                  <a:srgbClr val="FFFFFF"/>
                </a:solidFill>
                <a:latin typeface="Poppins"/>
                <a:ea typeface="Poppins"/>
                <a:cs typeface="Poppins"/>
                <a:sym typeface="Poppins"/>
              </a:rPr>
              <a:t>Distribution ?</a:t>
            </a:r>
          </a:p>
        </p:txBody>
      </p:sp>
      <p:sp>
        <p:nvSpPr>
          <p:cNvPr name="TextBox 19" id="19"/>
          <p:cNvSpPr txBox="true"/>
          <p:nvPr/>
        </p:nvSpPr>
        <p:spPr>
          <a:xfrm rot="-627263">
            <a:off x="12062612" y="7823152"/>
            <a:ext cx="3018155" cy="485775"/>
          </a:xfrm>
          <a:prstGeom prst="rect">
            <a:avLst/>
          </a:prstGeom>
        </p:spPr>
        <p:txBody>
          <a:bodyPr anchor="t" rtlCol="false" tIns="0" lIns="0" bIns="0" rIns="0">
            <a:spAutoFit/>
          </a:bodyPr>
          <a:lstStyle/>
          <a:p>
            <a:pPr algn="l">
              <a:lnSpc>
                <a:spcPts val="3600"/>
              </a:lnSpc>
            </a:pPr>
            <a:r>
              <a:rPr lang="en-US" sz="3000">
                <a:solidFill>
                  <a:srgbClr val="FFFFFF"/>
                </a:solidFill>
                <a:latin typeface="Poppins"/>
                <a:ea typeface="Poppins"/>
                <a:cs typeface="Poppins"/>
                <a:sym typeface="Poppins"/>
              </a:rPr>
              <a:t>Concepts clés ?</a:t>
            </a:r>
          </a:p>
        </p:txBody>
      </p:sp>
    </p:spTree>
  </p:cSld>
  <p:clrMapOvr>
    <a:masterClrMapping/>
  </p:clrMapOvr>
</p:sld>
</file>

<file path=ppt/slides/slide11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1"/>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Présentation des résultats</a:t>
            </a:r>
          </a:p>
        </p:txBody>
      </p:sp>
      <p:sp>
        <p:nvSpPr>
          <p:cNvPr name="Freeform 5" id="5"/>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true" flipV="false" rot="0">
            <a:off x="7603522" y="6172200"/>
            <a:ext cx="3080957" cy="4114800"/>
          </a:xfrm>
          <a:custGeom>
            <a:avLst/>
            <a:gdLst/>
            <a:ahLst/>
            <a:cxnLst/>
            <a:rect r="r" b="b" t="t" l="l"/>
            <a:pathLst>
              <a:path h="4114800" w="3080957">
                <a:moveTo>
                  <a:pt x="3080956" y="0"/>
                </a:moveTo>
                <a:lnTo>
                  <a:pt x="0" y="0"/>
                </a:lnTo>
                <a:lnTo>
                  <a:pt x="0" y="4114800"/>
                </a:lnTo>
                <a:lnTo>
                  <a:pt x="3080956" y="4114800"/>
                </a:lnTo>
                <a:lnTo>
                  <a:pt x="3080956"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4830420" y="2669272"/>
            <a:ext cx="9711499" cy="10191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FFFFF"/>
                </a:solidFill>
                <a:latin typeface="Poppins"/>
                <a:ea typeface="Poppins"/>
                <a:cs typeface="Poppins"/>
                <a:sym typeface="Poppins"/>
              </a:rPr>
              <a:t>Concordance avec les objectifs et questions de recherche </a:t>
            </a:r>
          </a:p>
        </p:txBody>
      </p:sp>
      <p:grpSp>
        <p:nvGrpSpPr>
          <p:cNvPr name="Group 8" id="8"/>
          <p:cNvGrpSpPr/>
          <p:nvPr/>
        </p:nvGrpSpPr>
        <p:grpSpPr>
          <a:xfrm rot="-407842">
            <a:off x="4213389" y="4343400"/>
            <a:ext cx="5737538" cy="685800"/>
            <a:chOff x="0" y="0"/>
            <a:chExt cx="7650051" cy="914400"/>
          </a:xfrm>
        </p:grpSpPr>
        <p:sp>
          <p:nvSpPr>
            <p:cNvPr name="Freeform 9" id="9"/>
            <p:cNvSpPr/>
            <p:nvPr/>
          </p:nvSpPr>
          <p:spPr>
            <a:xfrm flipH="false" flipV="false" rot="0">
              <a:off x="0" y="0"/>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73251" y="0"/>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822708" y="123825"/>
              <a:ext cx="6474333" cy="638175"/>
            </a:xfrm>
            <a:prstGeom prst="rect">
              <a:avLst/>
            </a:prstGeom>
          </p:spPr>
          <p:txBody>
            <a:bodyPr anchor="t" rtlCol="false" tIns="0" lIns="0" bIns="0" rIns="0">
              <a:spAutoFit/>
            </a:bodyPr>
            <a:lstStyle/>
            <a:p>
              <a:pPr algn="l">
                <a:lnSpc>
                  <a:spcPts val="3600"/>
                </a:lnSpc>
              </a:pPr>
              <a:r>
                <a:rPr lang="en-US" sz="3000">
                  <a:solidFill>
                    <a:srgbClr val="000000"/>
                  </a:solidFill>
                  <a:latin typeface="Poppins"/>
                  <a:ea typeface="Poppins"/>
                  <a:cs typeface="Poppins"/>
                  <a:sym typeface="Poppins"/>
                </a:rPr>
                <a:t>Informations à extraire ?</a:t>
              </a:r>
            </a:p>
          </p:txBody>
        </p:sp>
      </p:grpSp>
      <p:grpSp>
        <p:nvGrpSpPr>
          <p:cNvPr name="Group 12" id="12"/>
          <p:cNvGrpSpPr/>
          <p:nvPr/>
        </p:nvGrpSpPr>
        <p:grpSpPr>
          <a:xfrm rot="411438">
            <a:off x="9706589" y="5413806"/>
            <a:ext cx="5737538" cy="685800"/>
            <a:chOff x="0" y="0"/>
            <a:chExt cx="7650051" cy="914400"/>
          </a:xfrm>
        </p:grpSpPr>
        <p:sp>
          <p:nvSpPr>
            <p:cNvPr name="Freeform 13" id="13"/>
            <p:cNvSpPr/>
            <p:nvPr/>
          </p:nvSpPr>
          <p:spPr>
            <a:xfrm flipH="false" flipV="false" rot="0">
              <a:off x="0" y="0"/>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2773251" y="0"/>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822708" y="123825"/>
              <a:ext cx="6474333" cy="638175"/>
            </a:xfrm>
            <a:prstGeom prst="rect">
              <a:avLst/>
            </a:prstGeom>
          </p:spPr>
          <p:txBody>
            <a:bodyPr anchor="t" rtlCol="false" tIns="0" lIns="0" bIns="0" rIns="0">
              <a:spAutoFit/>
            </a:bodyPr>
            <a:lstStyle/>
            <a:p>
              <a:pPr algn="l">
                <a:lnSpc>
                  <a:spcPts val="3600"/>
                </a:lnSpc>
              </a:pPr>
              <a:r>
                <a:rPr lang="en-US" sz="3000">
                  <a:solidFill>
                    <a:srgbClr val="000000"/>
                  </a:solidFill>
                  <a:latin typeface="Poppins"/>
                  <a:ea typeface="Poppins"/>
                  <a:cs typeface="Poppins"/>
                  <a:sym typeface="Poppins"/>
                </a:rPr>
                <a:t>Nature des informations?</a:t>
              </a:r>
            </a:p>
          </p:txBody>
        </p:sp>
      </p:grpSp>
      <p:grpSp>
        <p:nvGrpSpPr>
          <p:cNvPr name="Group 16" id="16"/>
          <p:cNvGrpSpPr/>
          <p:nvPr/>
        </p:nvGrpSpPr>
        <p:grpSpPr>
          <a:xfrm rot="0">
            <a:off x="3439859" y="6444172"/>
            <a:ext cx="3856190" cy="1670832"/>
            <a:chOff x="0" y="0"/>
            <a:chExt cx="5141587" cy="2227775"/>
          </a:xfrm>
        </p:grpSpPr>
        <p:sp>
          <p:nvSpPr>
            <p:cNvPr name="Freeform 17" id="17"/>
            <p:cNvSpPr/>
            <p:nvPr/>
          </p:nvSpPr>
          <p:spPr>
            <a:xfrm flipH="false" flipV="false" rot="-407842">
              <a:off x="36974" y="285392"/>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false" flipV="false" rot="-407842">
              <a:off x="227813" y="1027984"/>
              <a:ext cx="4876800" cy="914400"/>
            </a:xfrm>
            <a:custGeom>
              <a:avLst/>
              <a:gdLst/>
              <a:ahLst/>
              <a:cxnLst/>
              <a:rect r="r" b="b" t="t" l="l"/>
              <a:pathLst>
                <a:path h="914400" w="4876800">
                  <a:moveTo>
                    <a:pt x="0" y="0"/>
                  </a:moveTo>
                  <a:lnTo>
                    <a:pt x="4876800" y="0"/>
                  </a:lnTo>
                  <a:lnTo>
                    <a:pt x="48768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9" id="19"/>
            <p:cNvSpPr txBox="true"/>
            <p:nvPr/>
          </p:nvSpPr>
          <p:spPr>
            <a:xfrm rot="-407842">
              <a:off x="489968" y="475791"/>
              <a:ext cx="4191786" cy="1247775"/>
            </a:xfrm>
            <a:prstGeom prst="rect">
              <a:avLst/>
            </a:prstGeom>
          </p:spPr>
          <p:txBody>
            <a:bodyPr anchor="t" rtlCol="false" tIns="0" lIns="0" bIns="0" rIns="0">
              <a:spAutoFit/>
            </a:bodyPr>
            <a:lstStyle/>
            <a:p>
              <a:pPr algn="ctr">
                <a:lnSpc>
                  <a:spcPts val="3600"/>
                </a:lnSpc>
              </a:pPr>
              <a:r>
                <a:rPr lang="en-US" sz="3000">
                  <a:solidFill>
                    <a:srgbClr val="000000"/>
                  </a:solidFill>
                  <a:latin typeface="Poppins"/>
                  <a:ea typeface="Poppins"/>
                  <a:cs typeface="Poppins"/>
                  <a:sym typeface="Poppins"/>
                </a:rPr>
                <a:t>Compréhension résultats?</a:t>
              </a:r>
            </a:p>
          </p:txBody>
        </p:sp>
      </p:grpSp>
      <p:sp>
        <p:nvSpPr>
          <p:cNvPr name="TextBox 20" id="20"/>
          <p:cNvSpPr txBox="true"/>
          <p:nvPr/>
        </p:nvSpPr>
        <p:spPr>
          <a:xfrm rot="-189795">
            <a:off x="12070459" y="6710908"/>
            <a:ext cx="3018155" cy="485775"/>
          </a:xfrm>
          <a:prstGeom prst="rect">
            <a:avLst/>
          </a:prstGeom>
        </p:spPr>
        <p:txBody>
          <a:bodyPr anchor="t" rtlCol="false" tIns="0" lIns="0" bIns="0" rIns="0">
            <a:spAutoFit/>
          </a:bodyPr>
          <a:lstStyle/>
          <a:p>
            <a:pPr algn="l">
              <a:lnSpc>
                <a:spcPts val="3600"/>
              </a:lnSpc>
            </a:pPr>
            <a:r>
              <a:rPr lang="en-US" sz="3000">
                <a:solidFill>
                  <a:srgbClr val="FFFFFF"/>
                </a:solidFill>
                <a:latin typeface="Poppins"/>
                <a:ea typeface="Poppins"/>
                <a:cs typeface="Poppins"/>
                <a:sym typeface="Poppins"/>
              </a:rPr>
              <a:t>Pourcentage ?</a:t>
            </a:r>
          </a:p>
        </p:txBody>
      </p:sp>
      <p:sp>
        <p:nvSpPr>
          <p:cNvPr name="TextBox 21" id="21"/>
          <p:cNvSpPr txBox="true"/>
          <p:nvPr/>
        </p:nvSpPr>
        <p:spPr>
          <a:xfrm rot="411438">
            <a:off x="10541009" y="6334979"/>
            <a:ext cx="3018155" cy="485775"/>
          </a:xfrm>
          <a:prstGeom prst="rect">
            <a:avLst/>
          </a:prstGeom>
        </p:spPr>
        <p:txBody>
          <a:bodyPr anchor="t" rtlCol="false" tIns="0" lIns="0" bIns="0" rIns="0">
            <a:spAutoFit/>
          </a:bodyPr>
          <a:lstStyle/>
          <a:p>
            <a:pPr algn="l">
              <a:lnSpc>
                <a:spcPts val="3600"/>
              </a:lnSpc>
            </a:pPr>
            <a:r>
              <a:rPr lang="en-US" sz="3000">
                <a:solidFill>
                  <a:srgbClr val="FFFFFF"/>
                </a:solidFill>
                <a:latin typeface="Poppins"/>
                <a:ea typeface="Poppins"/>
                <a:cs typeface="Poppins"/>
                <a:sym typeface="Poppins"/>
              </a:rPr>
              <a:t>Nombre ?</a:t>
            </a:r>
          </a:p>
        </p:txBody>
      </p:sp>
      <p:sp>
        <p:nvSpPr>
          <p:cNvPr name="TextBox 22" id="22"/>
          <p:cNvSpPr txBox="true"/>
          <p:nvPr/>
        </p:nvSpPr>
        <p:spPr>
          <a:xfrm rot="411438">
            <a:off x="10854870" y="7362481"/>
            <a:ext cx="3018155" cy="485775"/>
          </a:xfrm>
          <a:prstGeom prst="rect">
            <a:avLst/>
          </a:prstGeom>
        </p:spPr>
        <p:txBody>
          <a:bodyPr anchor="t" rtlCol="false" tIns="0" lIns="0" bIns="0" rIns="0">
            <a:spAutoFit/>
          </a:bodyPr>
          <a:lstStyle/>
          <a:p>
            <a:pPr algn="l">
              <a:lnSpc>
                <a:spcPts val="3600"/>
              </a:lnSpc>
            </a:pPr>
            <a:r>
              <a:rPr lang="en-US" sz="3000">
                <a:solidFill>
                  <a:srgbClr val="FFFFFF"/>
                </a:solidFill>
                <a:latin typeface="Poppins"/>
                <a:ea typeface="Poppins"/>
                <a:cs typeface="Poppins"/>
                <a:sym typeface="Poppins"/>
              </a:rPr>
              <a:t>Distribution ?</a:t>
            </a:r>
          </a:p>
        </p:txBody>
      </p:sp>
      <p:sp>
        <p:nvSpPr>
          <p:cNvPr name="TextBox 23" id="23"/>
          <p:cNvSpPr txBox="true"/>
          <p:nvPr/>
        </p:nvSpPr>
        <p:spPr>
          <a:xfrm rot="-627263">
            <a:off x="12062612" y="7823152"/>
            <a:ext cx="3018155" cy="485775"/>
          </a:xfrm>
          <a:prstGeom prst="rect">
            <a:avLst/>
          </a:prstGeom>
        </p:spPr>
        <p:txBody>
          <a:bodyPr anchor="t" rtlCol="false" tIns="0" lIns="0" bIns="0" rIns="0">
            <a:spAutoFit/>
          </a:bodyPr>
          <a:lstStyle/>
          <a:p>
            <a:pPr algn="l">
              <a:lnSpc>
                <a:spcPts val="3600"/>
              </a:lnSpc>
            </a:pPr>
            <a:r>
              <a:rPr lang="en-US" sz="3000">
                <a:solidFill>
                  <a:srgbClr val="FFFFFF"/>
                </a:solidFill>
                <a:latin typeface="Poppins"/>
                <a:ea typeface="Poppins"/>
                <a:cs typeface="Poppins"/>
                <a:sym typeface="Poppins"/>
              </a:rPr>
              <a:t>Concepts clés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Qu'est-ce que le protocole d'un examen de la portée ?</a:t>
            </a:r>
          </a:p>
        </p:txBody>
      </p:sp>
      <p:grpSp>
        <p:nvGrpSpPr>
          <p:cNvPr name="Group 5" id="5"/>
          <p:cNvGrpSpPr/>
          <p:nvPr/>
        </p:nvGrpSpPr>
        <p:grpSpPr>
          <a:xfrm rot="0">
            <a:off x="4085602" y="2883194"/>
            <a:ext cx="10116796" cy="6437961"/>
            <a:chOff x="0" y="0"/>
            <a:chExt cx="13489062" cy="8583948"/>
          </a:xfrm>
        </p:grpSpPr>
        <p:sp>
          <p:nvSpPr>
            <p:cNvPr name="Freeform 6" id="6"/>
            <p:cNvSpPr/>
            <p:nvPr/>
          </p:nvSpPr>
          <p:spPr>
            <a:xfrm flipH="false" flipV="false" rot="0">
              <a:off x="0" y="0"/>
              <a:ext cx="13489062" cy="8583948"/>
            </a:xfrm>
            <a:custGeom>
              <a:avLst/>
              <a:gdLst/>
              <a:ahLst/>
              <a:cxnLst/>
              <a:rect r="r" b="b" t="t" l="l"/>
              <a:pathLst>
                <a:path h="8583948" w="13489062">
                  <a:moveTo>
                    <a:pt x="0" y="0"/>
                  </a:moveTo>
                  <a:lnTo>
                    <a:pt x="13489062" y="0"/>
                  </a:lnTo>
                  <a:lnTo>
                    <a:pt x="13489062" y="8583948"/>
                  </a:lnTo>
                  <a:lnTo>
                    <a:pt x="0" y="85839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072762" y="580272"/>
              <a:ext cx="3912900" cy="989075"/>
            </a:xfrm>
            <a:prstGeom prst="rect">
              <a:avLst/>
            </a:prstGeom>
          </p:spPr>
          <p:txBody>
            <a:bodyPr anchor="t" rtlCol="false" tIns="0" lIns="0" bIns="0" rIns="0">
              <a:spAutoFit/>
            </a:bodyPr>
            <a:lstStyle/>
            <a:p>
              <a:pPr algn="ctr">
                <a:lnSpc>
                  <a:spcPts val="6231"/>
                </a:lnSpc>
              </a:pPr>
              <a:r>
                <a:rPr lang="en-US" sz="4451">
                  <a:solidFill>
                    <a:srgbClr val="000000"/>
                  </a:solidFill>
                  <a:latin typeface="Canva Sans Bold"/>
                  <a:ea typeface="Canva Sans Bold"/>
                  <a:cs typeface="Canva Sans Bold"/>
                  <a:sym typeface="Canva Sans Bold"/>
                </a:rPr>
                <a:t>Protocole</a:t>
              </a:r>
            </a:p>
          </p:txBody>
        </p:sp>
      </p:grpSp>
      <p:sp>
        <p:nvSpPr>
          <p:cNvPr name="Freeform 8" id="8"/>
          <p:cNvSpPr/>
          <p:nvPr/>
        </p:nvSpPr>
        <p:spPr>
          <a:xfrm flipH="false" flipV="false" rot="0">
            <a:off x="5832041" y="4927569"/>
            <a:ext cx="2684645" cy="1644345"/>
          </a:xfrm>
          <a:custGeom>
            <a:avLst/>
            <a:gdLst/>
            <a:ahLst/>
            <a:cxnLst/>
            <a:rect r="r" b="b" t="t" l="l"/>
            <a:pathLst>
              <a:path h="1644345" w="2684645">
                <a:moveTo>
                  <a:pt x="0" y="0"/>
                </a:moveTo>
                <a:lnTo>
                  <a:pt x="2684644" y="0"/>
                </a:lnTo>
                <a:lnTo>
                  <a:pt x="2684644" y="1644345"/>
                </a:lnTo>
                <a:lnTo>
                  <a:pt x="0" y="16443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5862365" y="2883194"/>
            <a:ext cx="1717677" cy="2339627"/>
          </a:xfrm>
          <a:custGeom>
            <a:avLst/>
            <a:gdLst/>
            <a:ahLst/>
            <a:cxnLst/>
            <a:rect r="r" b="b" t="t" l="l"/>
            <a:pathLst>
              <a:path h="2339627" w="1717677">
                <a:moveTo>
                  <a:pt x="0" y="0"/>
                </a:moveTo>
                <a:lnTo>
                  <a:pt x="1717677" y="0"/>
                </a:lnTo>
                <a:lnTo>
                  <a:pt x="1717677" y="2339627"/>
                </a:lnTo>
                <a:lnTo>
                  <a:pt x="0" y="233962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12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1"/>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Présentation des résultats</a:t>
            </a:r>
          </a:p>
        </p:txBody>
      </p:sp>
      <p:sp>
        <p:nvSpPr>
          <p:cNvPr name="Freeform 5" id="5"/>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4830420" y="2669272"/>
            <a:ext cx="9711499" cy="10191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FFFFF"/>
                </a:solidFill>
                <a:latin typeface="Poppins"/>
                <a:ea typeface="Poppins"/>
                <a:cs typeface="Poppins"/>
                <a:sym typeface="Poppins"/>
              </a:rPr>
              <a:t>Concordance avec les objectifs et questions de recherche </a:t>
            </a:r>
          </a:p>
        </p:txBody>
      </p:sp>
      <p:sp>
        <p:nvSpPr>
          <p:cNvPr name="TextBox 7" id="7"/>
          <p:cNvSpPr txBox="true"/>
          <p:nvPr/>
        </p:nvSpPr>
        <p:spPr>
          <a:xfrm rot="0">
            <a:off x="4288251" y="5114925"/>
            <a:ext cx="5008141" cy="523875"/>
          </a:xfrm>
          <a:prstGeom prst="rect">
            <a:avLst/>
          </a:prstGeom>
        </p:spPr>
        <p:txBody>
          <a:bodyPr anchor="t" rtlCol="false" tIns="0" lIns="0" bIns="0" rIns="0">
            <a:spAutoFit/>
          </a:bodyPr>
          <a:lstStyle/>
          <a:p>
            <a:pPr algn="l">
              <a:lnSpc>
                <a:spcPts val="3960"/>
              </a:lnSpc>
            </a:pPr>
            <a:r>
              <a:rPr lang="en-US" sz="3300">
                <a:solidFill>
                  <a:srgbClr val="FFFFFF"/>
                </a:solidFill>
                <a:latin typeface="Poppins Bold"/>
                <a:ea typeface="Poppins Bold"/>
                <a:cs typeface="Poppins Bold"/>
                <a:sym typeface="Poppins Bold"/>
              </a:rPr>
              <a:t>Données quantitatives</a:t>
            </a:r>
          </a:p>
        </p:txBody>
      </p:sp>
      <p:sp>
        <p:nvSpPr>
          <p:cNvPr name="TextBox 8" id="8"/>
          <p:cNvSpPr txBox="true"/>
          <p:nvPr/>
        </p:nvSpPr>
        <p:spPr>
          <a:xfrm rot="0">
            <a:off x="4288251" y="5865021"/>
            <a:ext cx="4855749" cy="1400175"/>
          </a:xfrm>
          <a:prstGeom prst="rect">
            <a:avLst/>
          </a:prstGeom>
        </p:spPr>
        <p:txBody>
          <a:bodyPr anchor="t" rtlCol="false" tIns="0" lIns="0" bIns="0" rIns="0">
            <a:spAutoFit/>
          </a:bodyPr>
          <a:lstStyle/>
          <a:p>
            <a:pPr algn="l" marL="647705" indent="-323852" lvl="1">
              <a:lnSpc>
                <a:spcPts val="3600"/>
              </a:lnSpc>
              <a:buFont typeface="Arial"/>
              <a:buChar char="•"/>
            </a:pPr>
            <a:r>
              <a:rPr lang="en-US" sz="3000">
                <a:solidFill>
                  <a:srgbClr val="FFFFFF"/>
                </a:solidFill>
                <a:latin typeface="Poppins"/>
                <a:ea typeface="Poppins"/>
                <a:cs typeface="Poppins"/>
                <a:sym typeface="Poppins"/>
              </a:rPr>
              <a:t>Tableaux</a:t>
            </a:r>
          </a:p>
          <a:p>
            <a:pPr algn="l" marL="647705" indent="-323852" lvl="1">
              <a:lnSpc>
                <a:spcPts val="3600"/>
              </a:lnSpc>
              <a:buFont typeface="Arial"/>
              <a:buChar char="•"/>
            </a:pPr>
            <a:r>
              <a:rPr lang="en-US" sz="3000">
                <a:solidFill>
                  <a:srgbClr val="FFFFFF"/>
                </a:solidFill>
                <a:latin typeface="Poppins"/>
                <a:ea typeface="Poppins"/>
                <a:cs typeface="Poppins"/>
                <a:sym typeface="Poppins"/>
              </a:rPr>
              <a:t>Graphiques</a:t>
            </a:r>
          </a:p>
          <a:p>
            <a:pPr algn="l" marL="647705" indent="-323852" lvl="1">
              <a:lnSpc>
                <a:spcPts val="3600"/>
              </a:lnSpc>
              <a:buFont typeface="Arial"/>
              <a:buChar char="•"/>
            </a:pPr>
            <a:r>
              <a:rPr lang="en-US" sz="3000">
                <a:solidFill>
                  <a:srgbClr val="FFFFFF"/>
                </a:solidFill>
                <a:latin typeface="Poppins"/>
                <a:ea typeface="Poppins"/>
                <a:cs typeface="Poppins"/>
                <a:sym typeface="Poppins"/>
              </a:rPr>
              <a:t>Etc.</a:t>
            </a:r>
          </a:p>
        </p:txBody>
      </p:sp>
    </p:spTree>
  </p:cSld>
  <p:clrMapOvr>
    <a:masterClrMapping/>
  </p:clrMapOvr>
</p:sld>
</file>

<file path=ppt/slides/slide12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1"/>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Présentation des résultats</a:t>
            </a:r>
          </a:p>
        </p:txBody>
      </p:sp>
      <p:sp>
        <p:nvSpPr>
          <p:cNvPr name="Freeform 5" id="5"/>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4830420" y="2669272"/>
            <a:ext cx="9711499" cy="10191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FFFFF"/>
                </a:solidFill>
                <a:latin typeface="Poppins"/>
                <a:ea typeface="Poppins"/>
                <a:cs typeface="Poppins"/>
                <a:sym typeface="Poppins"/>
              </a:rPr>
              <a:t>Concordance avec les objectifs et questions de recherche </a:t>
            </a:r>
          </a:p>
        </p:txBody>
      </p:sp>
      <p:grpSp>
        <p:nvGrpSpPr>
          <p:cNvPr name="Group 7" id="7"/>
          <p:cNvGrpSpPr/>
          <p:nvPr/>
        </p:nvGrpSpPr>
        <p:grpSpPr>
          <a:xfrm rot="0">
            <a:off x="4288251" y="5143500"/>
            <a:ext cx="11197033" cy="2651726"/>
            <a:chOff x="0" y="0"/>
            <a:chExt cx="14929378" cy="3535634"/>
          </a:xfrm>
        </p:grpSpPr>
        <p:sp>
          <p:nvSpPr>
            <p:cNvPr name="TextBox 8" id="8"/>
            <p:cNvSpPr txBox="true"/>
            <p:nvPr/>
          </p:nvSpPr>
          <p:spPr>
            <a:xfrm rot="0">
              <a:off x="0" y="-28575"/>
              <a:ext cx="6677521" cy="688975"/>
            </a:xfrm>
            <a:prstGeom prst="rect">
              <a:avLst/>
            </a:prstGeom>
          </p:spPr>
          <p:txBody>
            <a:bodyPr anchor="t" rtlCol="false" tIns="0" lIns="0" bIns="0" rIns="0">
              <a:spAutoFit/>
            </a:bodyPr>
            <a:lstStyle/>
            <a:p>
              <a:pPr algn="l">
                <a:lnSpc>
                  <a:spcPts val="3960"/>
                </a:lnSpc>
              </a:pPr>
              <a:r>
                <a:rPr lang="en-US" sz="3300">
                  <a:solidFill>
                    <a:srgbClr val="FFFFFF"/>
                  </a:solidFill>
                  <a:latin typeface="Poppins Bold"/>
                  <a:ea typeface="Poppins Bold"/>
                  <a:cs typeface="Poppins Bold"/>
                  <a:sym typeface="Poppins Bold"/>
                </a:rPr>
                <a:t>Données quantitatives</a:t>
              </a:r>
            </a:p>
          </p:txBody>
        </p:sp>
        <p:sp>
          <p:nvSpPr>
            <p:cNvPr name="TextBox 9" id="9"/>
            <p:cNvSpPr txBox="true"/>
            <p:nvPr/>
          </p:nvSpPr>
          <p:spPr>
            <a:xfrm rot="0">
              <a:off x="8251857" y="-28575"/>
              <a:ext cx="6677521" cy="688975"/>
            </a:xfrm>
            <a:prstGeom prst="rect">
              <a:avLst/>
            </a:prstGeom>
          </p:spPr>
          <p:txBody>
            <a:bodyPr anchor="t" rtlCol="false" tIns="0" lIns="0" bIns="0" rIns="0">
              <a:spAutoFit/>
            </a:bodyPr>
            <a:lstStyle/>
            <a:p>
              <a:pPr algn="l">
                <a:lnSpc>
                  <a:spcPts val="3960"/>
                </a:lnSpc>
              </a:pPr>
              <a:r>
                <a:rPr lang="en-US" sz="3300">
                  <a:solidFill>
                    <a:srgbClr val="FFFFFF"/>
                  </a:solidFill>
                  <a:latin typeface="Poppins Bold"/>
                  <a:ea typeface="Poppins Bold"/>
                  <a:cs typeface="Poppins Bold"/>
                  <a:sym typeface="Poppins Bold"/>
                </a:rPr>
                <a:t>Données qualitatives</a:t>
              </a:r>
            </a:p>
          </p:txBody>
        </p:sp>
        <p:sp>
          <p:nvSpPr>
            <p:cNvPr name="TextBox 10" id="10"/>
            <p:cNvSpPr txBox="true"/>
            <p:nvPr/>
          </p:nvSpPr>
          <p:spPr>
            <a:xfrm rot="0">
              <a:off x="0" y="971553"/>
              <a:ext cx="6474333" cy="1857375"/>
            </a:xfrm>
            <a:prstGeom prst="rect">
              <a:avLst/>
            </a:prstGeom>
          </p:spPr>
          <p:txBody>
            <a:bodyPr anchor="t" rtlCol="false" tIns="0" lIns="0" bIns="0" rIns="0">
              <a:spAutoFit/>
            </a:bodyPr>
            <a:lstStyle/>
            <a:p>
              <a:pPr algn="l" marL="647705" indent="-323852" lvl="1">
                <a:lnSpc>
                  <a:spcPts val="3600"/>
                </a:lnSpc>
                <a:buFont typeface="Arial"/>
                <a:buChar char="•"/>
              </a:pPr>
              <a:r>
                <a:rPr lang="en-US" sz="3000">
                  <a:solidFill>
                    <a:srgbClr val="FFFFFF"/>
                  </a:solidFill>
                  <a:latin typeface="Poppins"/>
                  <a:ea typeface="Poppins"/>
                  <a:cs typeface="Poppins"/>
                  <a:sym typeface="Poppins"/>
                </a:rPr>
                <a:t>Tableaux</a:t>
              </a:r>
            </a:p>
            <a:p>
              <a:pPr algn="l" marL="647705" indent="-323852" lvl="1">
                <a:lnSpc>
                  <a:spcPts val="3600"/>
                </a:lnSpc>
                <a:buFont typeface="Arial"/>
                <a:buChar char="•"/>
              </a:pPr>
              <a:r>
                <a:rPr lang="en-US" sz="3000">
                  <a:solidFill>
                    <a:srgbClr val="FFFFFF"/>
                  </a:solidFill>
                  <a:latin typeface="Poppins"/>
                  <a:ea typeface="Poppins"/>
                  <a:cs typeface="Poppins"/>
                  <a:sym typeface="Poppins"/>
                </a:rPr>
                <a:t>Graphiques</a:t>
              </a:r>
            </a:p>
            <a:p>
              <a:pPr algn="l" marL="647705" indent="-323852" lvl="1">
                <a:lnSpc>
                  <a:spcPts val="3600"/>
                </a:lnSpc>
                <a:buFont typeface="Arial"/>
                <a:buChar char="•"/>
              </a:pPr>
              <a:r>
                <a:rPr lang="en-US" sz="3000">
                  <a:solidFill>
                    <a:srgbClr val="FFFFFF"/>
                  </a:solidFill>
                  <a:latin typeface="Poppins"/>
                  <a:ea typeface="Poppins"/>
                  <a:cs typeface="Poppins"/>
                  <a:sym typeface="Poppins"/>
                </a:rPr>
                <a:t>Etc.</a:t>
              </a:r>
            </a:p>
          </p:txBody>
        </p:sp>
        <p:sp>
          <p:nvSpPr>
            <p:cNvPr name="TextBox 11" id="11"/>
            <p:cNvSpPr txBox="true"/>
            <p:nvPr/>
          </p:nvSpPr>
          <p:spPr>
            <a:xfrm rot="0">
              <a:off x="8353451" y="971553"/>
              <a:ext cx="6474333" cy="1857375"/>
            </a:xfrm>
            <a:prstGeom prst="rect">
              <a:avLst/>
            </a:prstGeom>
          </p:spPr>
          <p:txBody>
            <a:bodyPr anchor="t" rtlCol="false" tIns="0" lIns="0" bIns="0" rIns="0">
              <a:spAutoFit/>
            </a:bodyPr>
            <a:lstStyle/>
            <a:p>
              <a:pPr algn="l" marL="647705" indent="-323852" lvl="1">
                <a:lnSpc>
                  <a:spcPts val="3600"/>
                </a:lnSpc>
                <a:buFont typeface="Arial"/>
                <a:buChar char="•"/>
              </a:pPr>
              <a:r>
                <a:rPr lang="en-US" sz="3000">
                  <a:solidFill>
                    <a:srgbClr val="FFFFFF"/>
                  </a:solidFill>
                  <a:latin typeface="Poppins"/>
                  <a:ea typeface="Poppins"/>
                  <a:cs typeface="Poppins"/>
                  <a:sym typeface="Poppins"/>
                </a:rPr>
                <a:t>Tableaux</a:t>
              </a:r>
            </a:p>
            <a:p>
              <a:pPr algn="l" marL="647705" indent="-323852" lvl="1">
                <a:lnSpc>
                  <a:spcPts val="3600"/>
                </a:lnSpc>
                <a:buFont typeface="Arial"/>
                <a:buChar char="•"/>
              </a:pPr>
              <a:r>
                <a:rPr lang="en-US" sz="3000">
                  <a:solidFill>
                    <a:srgbClr val="FFFFFF"/>
                  </a:solidFill>
                  <a:latin typeface="Poppins"/>
                  <a:ea typeface="Poppins"/>
                  <a:cs typeface="Poppins"/>
                  <a:sym typeface="Poppins"/>
                </a:rPr>
                <a:t>Cartes conceptuelles</a:t>
              </a:r>
            </a:p>
            <a:p>
              <a:pPr algn="l" marL="647705" indent="-323852" lvl="1">
                <a:lnSpc>
                  <a:spcPts val="3600"/>
                </a:lnSpc>
                <a:buFont typeface="Arial"/>
                <a:buChar char="•"/>
              </a:pPr>
              <a:r>
                <a:rPr lang="en-US" sz="3000">
                  <a:solidFill>
                    <a:srgbClr val="FFFFFF"/>
                  </a:solidFill>
                  <a:latin typeface="Poppins"/>
                  <a:ea typeface="Poppins"/>
                  <a:cs typeface="Poppins"/>
                  <a:sym typeface="Poppins"/>
                </a:rPr>
                <a:t>Etc.</a:t>
              </a:r>
            </a:p>
          </p:txBody>
        </p:sp>
        <p:sp>
          <p:nvSpPr>
            <p:cNvPr name="AutoShape 12" id="12"/>
            <p:cNvSpPr/>
            <p:nvPr/>
          </p:nvSpPr>
          <p:spPr>
            <a:xfrm flipV="true">
              <a:off x="7336925" y="0"/>
              <a:ext cx="0" cy="3535634"/>
            </a:xfrm>
            <a:prstGeom prst="line">
              <a:avLst/>
            </a:prstGeom>
            <a:ln cap="flat" w="50800">
              <a:solidFill>
                <a:srgbClr val="FFFFFF"/>
              </a:solidFill>
              <a:prstDash val="solid"/>
              <a:headEnd type="oval" len="lg" w="lg"/>
              <a:tailEnd type="oval" len="lg" w="lg"/>
            </a:ln>
          </p:spPr>
        </p:sp>
      </p:grpSp>
    </p:spTree>
  </p:cSld>
  <p:clrMapOvr>
    <a:masterClrMapping/>
  </p:clrMapOvr>
</p:sld>
</file>

<file path=ppt/slides/slide12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1"/>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Présentation des résultats</a:t>
            </a:r>
          </a:p>
        </p:txBody>
      </p:sp>
      <p:sp>
        <p:nvSpPr>
          <p:cNvPr name="Freeform 5" id="5"/>
          <p:cNvSpPr/>
          <p:nvPr/>
        </p:nvSpPr>
        <p:spPr>
          <a:xfrm flipH="false" flipV="false" rot="0">
            <a:off x="12755611" y="1100591"/>
            <a:ext cx="1786308" cy="1773317"/>
          </a:xfrm>
          <a:custGeom>
            <a:avLst/>
            <a:gdLst/>
            <a:ahLst/>
            <a:cxnLst/>
            <a:rect r="r" b="b" t="t" l="l"/>
            <a:pathLst>
              <a:path h="1773317" w="1786308">
                <a:moveTo>
                  <a:pt x="0" y="0"/>
                </a:moveTo>
                <a:lnTo>
                  <a:pt x="1786308" y="0"/>
                </a:lnTo>
                <a:lnTo>
                  <a:pt x="1786308" y="1773317"/>
                </a:lnTo>
                <a:lnTo>
                  <a:pt x="0" y="17733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4830420" y="2669272"/>
            <a:ext cx="9711499" cy="10191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FFFFF"/>
                </a:solidFill>
                <a:latin typeface="Poppins"/>
                <a:ea typeface="Poppins"/>
                <a:cs typeface="Poppins"/>
                <a:sym typeface="Poppins"/>
              </a:rPr>
              <a:t>Concordance avec les objectifs et questions de recherche </a:t>
            </a:r>
          </a:p>
        </p:txBody>
      </p:sp>
      <p:sp>
        <p:nvSpPr>
          <p:cNvPr name="TextBox 7" id="7"/>
          <p:cNvSpPr txBox="true"/>
          <p:nvPr/>
        </p:nvSpPr>
        <p:spPr>
          <a:xfrm rot="0">
            <a:off x="4288251" y="5114925"/>
            <a:ext cx="5008141" cy="523875"/>
          </a:xfrm>
          <a:prstGeom prst="rect">
            <a:avLst/>
          </a:prstGeom>
        </p:spPr>
        <p:txBody>
          <a:bodyPr anchor="t" rtlCol="false" tIns="0" lIns="0" bIns="0" rIns="0">
            <a:spAutoFit/>
          </a:bodyPr>
          <a:lstStyle/>
          <a:p>
            <a:pPr algn="l">
              <a:lnSpc>
                <a:spcPts val="3960"/>
              </a:lnSpc>
            </a:pPr>
            <a:r>
              <a:rPr lang="en-US" sz="3300">
                <a:solidFill>
                  <a:srgbClr val="FFFFFF"/>
                </a:solidFill>
                <a:latin typeface="Poppins Bold"/>
                <a:ea typeface="Poppins Bold"/>
                <a:cs typeface="Poppins Bold"/>
                <a:sym typeface="Poppins Bold"/>
              </a:rPr>
              <a:t>Données quantitatives</a:t>
            </a:r>
          </a:p>
        </p:txBody>
      </p:sp>
      <p:sp>
        <p:nvSpPr>
          <p:cNvPr name="TextBox 8" id="8"/>
          <p:cNvSpPr txBox="true"/>
          <p:nvPr/>
        </p:nvSpPr>
        <p:spPr>
          <a:xfrm rot="0">
            <a:off x="10477143" y="5114925"/>
            <a:ext cx="5008141" cy="523875"/>
          </a:xfrm>
          <a:prstGeom prst="rect">
            <a:avLst/>
          </a:prstGeom>
        </p:spPr>
        <p:txBody>
          <a:bodyPr anchor="t" rtlCol="false" tIns="0" lIns="0" bIns="0" rIns="0">
            <a:spAutoFit/>
          </a:bodyPr>
          <a:lstStyle/>
          <a:p>
            <a:pPr algn="l">
              <a:lnSpc>
                <a:spcPts val="3960"/>
              </a:lnSpc>
            </a:pPr>
            <a:r>
              <a:rPr lang="en-US" sz="3300">
                <a:solidFill>
                  <a:srgbClr val="FFFFFF"/>
                </a:solidFill>
                <a:latin typeface="Poppins Bold"/>
                <a:ea typeface="Poppins Bold"/>
                <a:cs typeface="Poppins Bold"/>
                <a:sym typeface="Poppins Bold"/>
              </a:rPr>
              <a:t>Données qualitatives</a:t>
            </a:r>
          </a:p>
        </p:txBody>
      </p:sp>
      <p:sp>
        <p:nvSpPr>
          <p:cNvPr name="TextBox 9" id="9"/>
          <p:cNvSpPr txBox="true"/>
          <p:nvPr/>
        </p:nvSpPr>
        <p:spPr>
          <a:xfrm rot="0">
            <a:off x="4288251" y="5865021"/>
            <a:ext cx="4855749" cy="1400175"/>
          </a:xfrm>
          <a:prstGeom prst="rect">
            <a:avLst/>
          </a:prstGeom>
        </p:spPr>
        <p:txBody>
          <a:bodyPr anchor="t" rtlCol="false" tIns="0" lIns="0" bIns="0" rIns="0">
            <a:spAutoFit/>
          </a:bodyPr>
          <a:lstStyle/>
          <a:p>
            <a:pPr algn="l" marL="647705" indent="-323852" lvl="1">
              <a:lnSpc>
                <a:spcPts val="3600"/>
              </a:lnSpc>
              <a:buFont typeface="Arial"/>
              <a:buChar char="•"/>
            </a:pPr>
            <a:r>
              <a:rPr lang="en-US" sz="3000">
                <a:solidFill>
                  <a:srgbClr val="FFFFFF"/>
                </a:solidFill>
                <a:latin typeface="Poppins"/>
                <a:ea typeface="Poppins"/>
                <a:cs typeface="Poppins"/>
                <a:sym typeface="Poppins"/>
              </a:rPr>
              <a:t>Tableaux</a:t>
            </a:r>
          </a:p>
          <a:p>
            <a:pPr algn="l" marL="647705" indent="-323852" lvl="1">
              <a:lnSpc>
                <a:spcPts val="3600"/>
              </a:lnSpc>
              <a:buFont typeface="Arial"/>
              <a:buChar char="•"/>
            </a:pPr>
            <a:r>
              <a:rPr lang="en-US" sz="3000">
                <a:solidFill>
                  <a:srgbClr val="FFFFFF"/>
                </a:solidFill>
                <a:latin typeface="Poppins"/>
                <a:ea typeface="Poppins"/>
                <a:cs typeface="Poppins"/>
                <a:sym typeface="Poppins"/>
              </a:rPr>
              <a:t>Graphiques</a:t>
            </a:r>
          </a:p>
          <a:p>
            <a:pPr algn="l" marL="647705" indent="-323852" lvl="1">
              <a:lnSpc>
                <a:spcPts val="3600"/>
              </a:lnSpc>
              <a:buFont typeface="Arial"/>
              <a:buChar char="•"/>
            </a:pPr>
            <a:r>
              <a:rPr lang="en-US" sz="3000">
                <a:solidFill>
                  <a:srgbClr val="FFFFFF"/>
                </a:solidFill>
                <a:latin typeface="Poppins"/>
                <a:ea typeface="Poppins"/>
                <a:cs typeface="Poppins"/>
                <a:sym typeface="Poppins"/>
              </a:rPr>
              <a:t>Etc.</a:t>
            </a:r>
          </a:p>
        </p:txBody>
      </p:sp>
      <p:sp>
        <p:nvSpPr>
          <p:cNvPr name="TextBox 10" id="10"/>
          <p:cNvSpPr txBox="true"/>
          <p:nvPr/>
        </p:nvSpPr>
        <p:spPr>
          <a:xfrm rot="0">
            <a:off x="10553339" y="5865021"/>
            <a:ext cx="4855749" cy="1400175"/>
          </a:xfrm>
          <a:prstGeom prst="rect">
            <a:avLst/>
          </a:prstGeom>
        </p:spPr>
        <p:txBody>
          <a:bodyPr anchor="t" rtlCol="false" tIns="0" lIns="0" bIns="0" rIns="0">
            <a:spAutoFit/>
          </a:bodyPr>
          <a:lstStyle/>
          <a:p>
            <a:pPr algn="l" marL="647705" indent="-323852" lvl="1">
              <a:lnSpc>
                <a:spcPts val="3600"/>
              </a:lnSpc>
              <a:buFont typeface="Arial"/>
              <a:buChar char="•"/>
            </a:pPr>
            <a:r>
              <a:rPr lang="en-US" sz="3000">
                <a:solidFill>
                  <a:srgbClr val="FFFFFF"/>
                </a:solidFill>
                <a:latin typeface="Poppins"/>
                <a:ea typeface="Poppins"/>
                <a:cs typeface="Poppins"/>
                <a:sym typeface="Poppins"/>
              </a:rPr>
              <a:t>Tableaux</a:t>
            </a:r>
          </a:p>
          <a:p>
            <a:pPr algn="l" marL="647705" indent="-323852" lvl="1">
              <a:lnSpc>
                <a:spcPts val="3600"/>
              </a:lnSpc>
              <a:buFont typeface="Arial"/>
              <a:buChar char="•"/>
            </a:pPr>
            <a:r>
              <a:rPr lang="en-US" sz="3000">
                <a:solidFill>
                  <a:srgbClr val="FFFFFF"/>
                </a:solidFill>
                <a:latin typeface="Poppins"/>
                <a:ea typeface="Poppins"/>
                <a:cs typeface="Poppins"/>
                <a:sym typeface="Poppins"/>
              </a:rPr>
              <a:t>Cartes conceptuelles</a:t>
            </a:r>
          </a:p>
          <a:p>
            <a:pPr algn="l" marL="647705" indent="-323852" lvl="1">
              <a:lnSpc>
                <a:spcPts val="3600"/>
              </a:lnSpc>
              <a:buFont typeface="Arial"/>
              <a:buChar char="•"/>
            </a:pPr>
            <a:r>
              <a:rPr lang="en-US" sz="3000">
                <a:solidFill>
                  <a:srgbClr val="FFFFFF"/>
                </a:solidFill>
                <a:latin typeface="Poppins"/>
                <a:ea typeface="Poppins"/>
                <a:cs typeface="Poppins"/>
                <a:sym typeface="Poppins"/>
              </a:rPr>
              <a:t>Etc.</a:t>
            </a:r>
          </a:p>
        </p:txBody>
      </p:sp>
      <p:sp>
        <p:nvSpPr>
          <p:cNvPr name="AutoShape 11" id="11"/>
          <p:cNvSpPr/>
          <p:nvPr/>
        </p:nvSpPr>
        <p:spPr>
          <a:xfrm flipV="true">
            <a:off x="9800469" y="5143500"/>
            <a:ext cx="0" cy="2651726"/>
          </a:xfrm>
          <a:prstGeom prst="line">
            <a:avLst/>
          </a:prstGeom>
          <a:ln cap="flat" w="38100">
            <a:solidFill>
              <a:srgbClr val="FFFFFF"/>
            </a:solidFill>
            <a:prstDash val="solid"/>
            <a:headEnd type="oval" len="lg" w="lg"/>
            <a:tailEnd type="oval" len="lg" w="lg"/>
          </a:ln>
        </p:spPr>
      </p:sp>
      <p:sp>
        <p:nvSpPr>
          <p:cNvPr name="TextBox 12" id="12"/>
          <p:cNvSpPr txBox="true"/>
          <p:nvPr/>
        </p:nvSpPr>
        <p:spPr>
          <a:xfrm rot="0">
            <a:off x="3867437" y="8414925"/>
            <a:ext cx="10155644" cy="523875"/>
          </a:xfrm>
          <a:prstGeom prst="rect">
            <a:avLst/>
          </a:prstGeom>
        </p:spPr>
        <p:txBody>
          <a:bodyPr anchor="t" rtlCol="false" tIns="0" lIns="0" bIns="0" rIns="0">
            <a:spAutoFit/>
          </a:bodyPr>
          <a:lstStyle/>
          <a:p>
            <a:pPr algn="l">
              <a:lnSpc>
                <a:spcPts val="3960"/>
              </a:lnSpc>
            </a:pPr>
            <a:r>
              <a:rPr lang="en-US" sz="3300">
                <a:solidFill>
                  <a:srgbClr val="FFFFFF"/>
                </a:solidFill>
                <a:latin typeface="Poppins Bold"/>
                <a:ea typeface="Poppins Bold"/>
                <a:cs typeface="Poppins Bold"/>
                <a:sym typeface="Poppins Bold"/>
              </a:rPr>
              <a:t>IMPORTANT - Information claire pour le lecteur</a:t>
            </a:r>
          </a:p>
        </p:txBody>
      </p:sp>
    </p:spTree>
  </p:cSld>
  <p:clrMapOvr>
    <a:masterClrMapping/>
  </p:clrMapOvr>
</p:sld>
</file>

<file path=ppt/slides/slide12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0587881" y="10188585"/>
            <a:ext cx="11941885" cy="2651834"/>
            <a:chOff x="0" y="0"/>
            <a:chExt cx="15922513" cy="3535779"/>
          </a:xfrm>
        </p:grpSpPr>
        <p:sp>
          <p:nvSpPr>
            <p:cNvPr name="Freeform 3" id="3"/>
            <p:cNvSpPr/>
            <p:nvPr/>
          </p:nvSpPr>
          <p:spPr>
            <a:xfrm flipH="false" flipV="false" rot="0">
              <a:off x="12735758" y="0"/>
              <a:ext cx="1765608" cy="1579417"/>
            </a:xfrm>
            <a:custGeom>
              <a:avLst/>
              <a:gdLst/>
              <a:ahLst/>
              <a:cxnLst/>
              <a:rect r="r" b="b" t="t" l="l"/>
              <a:pathLst>
                <a:path h="1579417" w="1765608">
                  <a:moveTo>
                    <a:pt x="0" y="0"/>
                  </a:moveTo>
                  <a:lnTo>
                    <a:pt x="1765608" y="0"/>
                  </a:lnTo>
                  <a:lnTo>
                    <a:pt x="1765608" y="1579417"/>
                  </a:lnTo>
                  <a:lnTo>
                    <a:pt x="0" y="1579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0" y="256308"/>
              <a:ext cx="12414433" cy="1028700"/>
            </a:xfrm>
            <a:prstGeom prst="rect">
              <a:avLst/>
            </a:prstGeom>
          </p:spPr>
          <p:txBody>
            <a:bodyPr anchor="t" rtlCol="false" tIns="0" lIns="0" bIns="0" rIns="0">
              <a:spAutoFit/>
            </a:bodyPr>
            <a:lstStyle/>
            <a:p>
              <a:pPr algn="l">
                <a:lnSpc>
                  <a:spcPts val="5879"/>
                </a:lnSpc>
              </a:pPr>
              <a:r>
                <a:rPr lang="en-US" sz="4899">
                  <a:solidFill>
                    <a:srgbClr val="FEFEFE"/>
                  </a:solidFill>
                  <a:latin typeface="Poppins Bold"/>
                  <a:ea typeface="Poppins Bold"/>
                  <a:cs typeface="Poppins Bold"/>
                  <a:sym typeface="Poppins Bold"/>
                </a:rPr>
                <a:t>Enregistrement du protocole</a:t>
              </a:r>
            </a:p>
          </p:txBody>
        </p:sp>
        <p:sp>
          <p:nvSpPr>
            <p:cNvPr name="TextBox 5" id="5"/>
            <p:cNvSpPr txBox="true"/>
            <p:nvPr/>
          </p:nvSpPr>
          <p:spPr>
            <a:xfrm rot="0">
              <a:off x="856077" y="1922879"/>
              <a:ext cx="15066436" cy="1612900"/>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Bold"/>
                  <a:ea typeface="Poppins Bold"/>
                  <a:cs typeface="Poppins Bold"/>
                  <a:sym typeface="Poppins Bold"/>
                </a:rPr>
                <a:t>IMPORTANT</a:t>
              </a:r>
              <a:r>
                <a:rPr lang="en-US" sz="3900">
                  <a:solidFill>
                    <a:srgbClr val="FEFEFE"/>
                  </a:solidFill>
                  <a:latin typeface="Poppins"/>
                  <a:ea typeface="Poppins"/>
                  <a:cs typeface="Poppins"/>
                  <a:sym typeface="Poppins"/>
                </a:rPr>
                <a:t> de mentionner si le protocole est enregistré ou publié</a:t>
              </a:r>
            </a:p>
          </p:txBody>
        </p:sp>
      </p:grpSp>
      <p:grpSp>
        <p:nvGrpSpPr>
          <p:cNvPr name="Group 6" id="6"/>
          <p:cNvGrpSpPr/>
          <p:nvPr/>
        </p:nvGrpSpPr>
        <p:grpSpPr>
          <a:xfrm rot="0">
            <a:off x="1552822" y="727141"/>
            <a:ext cx="15182356" cy="8832717"/>
            <a:chOff x="0" y="0"/>
            <a:chExt cx="3096768" cy="1801623"/>
          </a:xfrm>
        </p:grpSpPr>
        <p:sp>
          <p:nvSpPr>
            <p:cNvPr name="Freeform 7" id="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4B7ED"/>
            </a:solidFill>
          </p:spPr>
        </p:sp>
      </p:grpSp>
      <p:grpSp>
        <p:nvGrpSpPr>
          <p:cNvPr name="Group 8" id="8"/>
          <p:cNvGrpSpPr/>
          <p:nvPr/>
        </p:nvGrpSpPr>
        <p:grpSpPr>
          <a:xfrm rot="0">
            <a:off x="3214486" y="1112659"/>
            <a:ext cx="10876025" cy="1184563"/>
            <a:chOff x="0" y="0"/>
            <a:chExt cx="14501366" cy="1579417"/>
          </a:xfrm>
        </p:grpSpPr>
        <p:sp>
          <p:nvSpPr>
            <p:cNvPr name="Freeform 9" id="9"/>
            <p:cNvSpPr/>
            <p:nvPr/>
          </p:nvSpPr>
          <p:spPr>
            <a:xfrm flipH="false" flipV="false" rot="0">
              <a:off x="12735758" y="0"/>
              <a:ext cx="1765608" cy="1579417"/>
            </a:xfrm>
            <a:custGeom>
              <a:avLst/>
              <a:gdLst/>
              <a:ahLst/>
              <a:cxnLst/>
              <a:rect r="r" b="b" t="t" l="l"/>
              <a:pathLst>
                <a:path h="1579417" w="1765608">
                  <a:moveTo>
                    <a:pt x="0" y="0"/>
                  </a:moveTo>
                  <a:lnTo>
                    <a:pt x="1765608" y="0"/>
                  </a:lnTo>
                  <a:lnTo>
                    <a:pt x="1765608" y="1579417"/>
                  </a:lnTo>
                  <a:lnTo>
                    <a:pt x="0" y="1579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0" y="256308"/>
              <a:ext cx="12414433" cy="1028700"/>
            </a:xfrm>
            <a:prstGeom prst="rect">
              <a:avLst/>
            </a:prstGeom>
          </p:spPr>
          <p:txBody>
            <a:bodyPr anchor="t" rtlCol="false" tIns="0" lIns="0" bIns="0" rIns="0">
              <a:spAutoFit/>
            </a:bodyPr>
            <a:lstStyle/>
            <a:p>
              <a:pPr algn="l">
                <a:lnSpc>
                  <a:spcPts val="5879"/>
                </a:lnSpc>
              </a:pPr>
              <a:r>
                <a:rPr lang="en-US" sz="4899">
                  <a:solidFill>
                    <a:srgbClr val="FEFEFE"/>
                  </a:solidFill>
                  <a:latin typeface="Poppins Bold"/>
                  <a:ea typeface="Poppins Bold"/>
                  <a:cs typeface="Poppins Bold"/>
                  <a:sym typeface="Poppins Bold"/>
                </a:rPr>
                <a:t>Enregistrement du protocole</a:t>
              </a:r>
            </a:p>
          </p:txBody>
        </p:sp>
      </p:grpSp>
      <p:sp>
        <p:nvSpPr>
          <p:cNvPr name="TextBox 11" id="11"/>
          <p:cNvSpPr txBox="true"/>
          <p:nvPr/>
        </p:nvSpPr>
        <p:spPr>
          <a:xfrm rot="0">
            <a:off x="3856544" y="3009239"/>
            <a:ext cx="11299827" cy="628650"/>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Bold"/>
                <a:ea typeface="Poppins Bold"/>
                <a:cs typeface="Poppins Bold"/>
                <a:sym typeface="Poppins Bold"/>
              </a:rPr>
              <a:t>IMPORTANT</a:t>
            </a:r>
            <a:r>
              <a:rPr lang="en-US" sz="3900">
                <a:solidFill>
                  <a:srgbClr val="FEFEFE"/>
                </a:solidFill>
                <a:latin typeface="Poppins"/>
                <a:ea typeface="Poppins"/>
                <a:cs typeface="Poppins"/>
                <a:sym typeface="Poppins"/>
              </a:rPr>
              <a:t> d’enregistrer le protocole</a:t>
            </a:r>
          </a:p>
        </p:txBody>
      </p:sp>
    </p:spTree>
  </p:cSld>
  <p:clrMapOvr>
    <a:masterClrMapping/>
  </p:clrMapOvr>
</p:sld>
</file>

<file path=ppt/slides/slide12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0587881" y="10188585"/>
            <a:ext cx="11941885" cy="2651834"/>
            <a:chOff x="0" y="0"/>
            <a:chExt cx="15922513" cy="3535779"/>
          </a:xfrm>
        </p:grpSpPr>
        <p:sp>
          <p:nvSpPr>
            <p:cNvPr name="Freeform 3" id="3"/>
            <p:cNvSpPr/>
            <p:nvPr/>
          </p:nvSpPr>
          <p:spPr>
            <a:xfrm flipH="false" flipV="false" rot="0">
              <a:off x="12735758" y="0"/>
              <a:ext cx="1765608" cy="1579417"/>
            </a:xfrm>
            <a:custGeom>
              <a:avLst/>
              <a:gdLst/>
              <a:ahLst/>
              <a:cxnLst/>
              <a:rect r="r" b="b" t="t" l="l"/>
              <a:pathLst>
                <a:path h="1579417" w="1765608">
                  <a:moveTo>
                    <a:pt x="0" y="0"/>
                  </a:moveTo>
                  <a:lnTo>
                    <a:pt x="1765608" y="0"/>
                  </a:lnTo>
                  <a:lnTo>
                    <a:pt x="1765608" y="1579417"/>
                  </a:lnTo>
                  <a:lnTo>
                    <a:pt x="0" y="1579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0" y="256308"/>
              <a:ext cx="12414433" cy="1028700"/>
            </a:xfrm>
            <a:prstGeom prst="rect">
              <a:avLst/>
            </a:prstGeom>
          </p:spPr>
          <p:txBody>
            <a:bodyPr anchor="t" rtlCol="false" tIns="0" lIns="0" bIns="0" rIns="0">
              <a:spAutoFit/>
            </a:bodyPr>
            <a:lstStyle/>
            <a:p>
              <a:pPr algn="l">
                <a:lnSpc>
                  <a:spcPts val="5879"/>
                </a:lnSpc>
              </a:pPr>
              <a:r>
                <a:rPr lang="en-US" sz="4899">
                  <a:solidFill>
                    <a:srgbClr val="FEFEFE"/>
                  </a:solidFill>
                  <a:latin typeface="Poppins Bold"/>
                  <a:ea typeface="Poppins Bold"/>
                  <a:cs typeface="Poppins Bold"/>
                  <a:sym typeface="Poppins Bold"/>
                </a:rPr>
                <a:t>Enregistrement du protocole</a:t>
              </a:r>
            </a:p>
          </p:txBody>
        </p:sp>
        <p:sp>
          <p:nvSpPr>
            <p:cNvPr name="TextBox 5" id="5"/>
            <p:cNvSpPr txBox="true"/>
            <p:nvPr/>
          </p:nvSpPr>
          <p:spPr>
            <a:xfrm rot="0">
              <a:off x="856077" y="1922879"/>
              <a:ext cx="15066436" cy="1612900"/>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Bold"/>
                  <a:ea typeface="Poppins Bold"/>
                  <a:cs typeface="Poppins Bold"/>
                  <a:sym typeface="Poppins Bold"/>
                </a:rPr>
                <a:t>IMPORTANT</a:t>
              </a:r>
              <a:r>
                <a:rPr lang="en-US" sz="3900">
                  <a:solidFill>
                    <a:srgbClr val="FEFEFE"/>
                  </a:solidFill>
                  <a:latin typeface="Poppins"/>
                  <a:ea typeface="Poppins"/>
                  <a:cs typeface="Poppins"/>
                  <a:sym typeface="Poppins"/>
                </a:rPr>
                <a:t> de mentionner si le protocole est enregistré ou publié</a:t>
              </a:r>
            </a:p>
          </p:txBody>
        </p:sp>
      </p:grpSp>
      <p:grpSp>
        <p:nvGrpSpPr>
          <p:cNvPr name="Group 6" id="6"/>
          <p:cNvGrpSpPr/>
          <p:nvPr/>
        </p:nvGrpSpPr>
        <p:grpSpPr>
          <a:xfrm rot="0">
            <a:off x="1552822" y="727141"/>
            <a:ext cx="15182356" cy="8832717"/>
            <a:chOff x="0" y="0"/>
            <a:chExt cx="3096768" cy="1801623"/>
          </a:xfrm>
        </p:grpSpPr>
        <p:sp>
          <p:nvSpPr>
            <p:cNvPr name="Freeform 7" id="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4B7ED"/>
            </a:solidFill>
          </p:spPr>
        </p:sp>
      </p:grpSp>
      <p:grpSp>
        <p:nvGrpSpPr>
          <p:cNvPr name="Group 8" id="8"/>
          <p:cNvGrpSpPr/>
          <p:nvPr/>
        </p:nvGrpSpPr>
        <p:grpSpPr>
          <a:xfrm rot="0">
            <a:off x="3214486" y="1112659"/>
            <a:ext cx="10876025" cy="1184563"/>
            <a:chOff x="0" y="0"/>
            <a:chExt cx="14501366" cy="1579417"/>
          </a:xfrm>
        </p:grpSpPr>
        <p:sp>
          <p:nvSpPr>
            <p:cNvPr name="Freeform 9" id="9"/>
            <p:cNvSpPr/>
            <p:nvPr/>
          </p:nvSpPr>
          <p:spPr>
            <a:xfrm flipH="false" flipV="false" rot="0">
              <a:off x="12735758" y="0"/>
              <a:ext cx="1765608" cy="1579417"/>
            </a:xfrm>
            <a:custGeom>
              <a:avLst/>
              <a:gdLst/>
              <a:ahLst/>
              <a:cxnLst/>
              <a:rect r="r" b="b" t="t" l="l"/>
              <a:pathLst>
                <a:path h="1579417" w="1765608">
                  <a:moveTo>
                    <a:pt x="0" y="0"/>
                  </a:moveTo>
                  <a:lnTo>
                    <a:pt x="1765608" y="0"/>
                  </a:lnTo>
                  <a:lnTo>
                    <a:pt x="1765608" y="1579417"/>
                  </a:lnTo>
                  <a:lnTo>
                    <a:pt x="0" y="1579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0" y="256308"/>
              <a:ext cx="12414433" cy="1028700"/>
            </a:xfrm>
            <a:prstGeom prst="rect">
              <a:avLst/>
            </a:prstGeom>
          </p:spPr>
          <p:txBody>
            <a:bodyPr anchor="t" rtlCol="false" tIns="0" lIns="0" bIns="0" rIns="0">
              <a:spAutoFit/>
            </a:bodyPr>
            <a:lstStyle/>
            <a:p>
              <a:pPr algn="l">
                <a:lnSpc>
                  <a:spcPts val="5879"/>
                </a:lnSpc>
              </a:pPr>
              <a:r>
                <a:rPr lang="en-US" sz="4899">
                  <a:solidFill>
                    <a:srgbClr val="FEFEFE"/>
                  </a:solidFill>
                  <a:latin typeface="Poppins Bold"/>
                  <a:ea typeface="Poppins Bold"/>
                  <a:cs typeface="Poppins Bold"/>
                  <a:sym typeface="Poppins Bold"/>
                </a:rPr>
                <a:t>Enregistrement du protocole</a:t>
              </a:r>
            </a:p>
          </p:txBody>
        </p:sp>
      </p:grpSp>
      <p:sp>
        <p:nvSpPr>
          <p:cNvPr name="TextBox 11" id="11"/>
          <p:cNvSpPr txBox="true"/>
          <p:nvPr/>
        </p:nvSpPr>
        <p:spPr>
          <a:xfrm rot="0">
            <a:off x="3856544" y="3009239"/>
            <a:ext cx="11299827" cy="1952625"/>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Bold"/>
                <a:ea typeface="Poppins Bold"/>
                <a:cs typeface="Poppins Bold"/>
                <a:sym typeface="Poppins Bold"/>
              </a:rPr>
              <a:t>IMPORTANT</a:t>
            </a:r>
            <a:r>
              <a:rPr lang="en-US" sz="3900">
                <a:solidFill>
                  <a:srgbClr val="FEFEFE"/>
                </a:solidFill>
                <a:latin typeface="Poppins"/>
                <a:ea typeface="Poppins"/>
                <a:cs typeface="Poppins"/>
                <a:sym typeface="Poppins"/>
              </a:rPr>
              <a:t> d’enregistrer le protocole</a:t>
            </a:r>
          </a:p>
          <a:p>
            <a:pPr algn="l">
              <a:lnSpc>
                <a:spcPts val="1199"/>
              </a:lnSpc>
            </a:pPr>
          </a:p>
          <a:p>
            <a:pPr algn="l" marL="1684020" indent="-561340" lvl="2">
              <a:lnSpc>
                <a:spcPts val="4680"/>
              </a:lnSpc>
              <a:buFont typeface="Arial"/>
              <a:buChar char="⚬"/>
            </a:pPr>
            <a:r>
              <a:rPr lang="en-US" sz="3900">
                <a:solidFill>
                  <a:srgbClr val="FEFEFE"/>
                </a:solidFill>
                <a:latin typeface="Poppins"/>
                <a:ea typeface="Poppins"/>
                <a:cs typeface="Poppins"/>
                <a:sym typeface="Poppins"/>
              </a:rPr>
              <a:t>Réduire la duplication des efforts et encourager la collaboration</a:t>
            </a:r>
          </a:p>
        </p:txBody>
      </p:sp>
    </p:spTree>
  </p:cSld>
  <p:clrMapOvr>
    <a:masterClrMapping/>
  </p:clrMapOvr>
</p:sld>
</file>

<file path=ppt/slides/slide12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0587881" y="10188585"/>
            <a:ext cx="11941885" cy="2651834"/>
            <a:chOff x="0" y="0"/>
            <a:chExt cx="15922513" cy="3535779"/>
          </a:xfrm>
        </p:grpSpPr>
        <p:sp>
          <p:nvSpPr>
            <p:cNvPr name="Freeform 3" id="3"/>
            <p:cNvSpPr/>
            <p:nvPr/>
          </p:nvSpPr>
          <p:spPr>
            <a:xfrm flipH="false" flipV="false" rot="0">
              <a:off x="12735758" y="0"/>
              <a:ext cx="1765608" cy="1579417"/>
            </a:xfrm>
            <a:custGeom>
              <a:avLst/>
              <a:gdLst/>
              <a:ahLst/>
              <a:cxnLst/>
              <a:rect r="r" b="b" t="t" l="l"/>
              <a:pathLst>
                <a:path h="1579417" w="1765608">
                  <a:moveTo>
                    <a:pt x="0" y="0"/>
                  </a:moveTo>
                  <a:lnTo>
                    <a:pt x="1765608" y="0"/>
                  </a:lnTo>
                  <a:lnTo>
                    <a:pt x="1765608" y="1579417"/>
                  </a:lnTo>
                  <a:lnTo>
                    <a:pt x="0" y="1579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0" y="256308"/>
              <a:ext cx="12414433" cy="1028700"/>
            </a:xfrm>
            <a:prstGeom prst="rect">
              <a:avLst/>
            </a:prstGeom>
          </p:spPr>
          <p:txBody>
            <a:bodyPr anchor="t" rtlCol="false" tIns="0" lIns="0" bIns="0" rIns="0">
              <a:spAutoFit/>
            </a:bodyPr>
            <a:lstStyle/>
            <a:p>
              <a:pPr algn="l">
                <a:lnSpc>
                  <a:spcPts val="5879"/>
                </a:lnSpc>
              </a:pPr>
              <a:r>
                <a:rPr lang="en-US" sz="4899">
                  <a:solidFill>
                    <a:srgbClr val="FEFEFE"/>
                  </a:solidFill>
                  <a:latin typeface="Poppins Bold"/>
                  <a:ea typeface="Poppins Bold"/>
                  <a:cs typeface="Poppins Bold"/>
                  <a:sym typeface="Poppins Bold"/>
                </a:rPr>
                <a:t>Enregistrement du protocole</a:t>
              </a:r>
            </a:p>
          </p:txBody>
        </p:sp>
        <p:sp>
          <p:nvSpPr>
            <p:cNvPr name="TextBox 5" id="5"/>
            <p:cNvSpPr txBox="true"/>
            <p:nvPr/>
          </p:nvSpPr>
          <p:spPr>
            <a:xfrm rot="0">
              <a:off x="856077" y="1922879"/>
              <a:ext cx="15066436" cy="1612900"/>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Bold"/>
                  <a:ea typeface="Poppins Bold"/>
                  <a:cs typeface="Poppins Bold"/>
                  <a:sym typeface="Poppins Bold"/>
                </a:rPr>
                <a:t>IMPORTANT</a:t>
              </a:r>
              <a:r>
                <a:rPr lang="en-US" sz="3900">
                  <a:solidFill>
                    <a:srgbClr val="FEFEFE"/>
                  </a:solidFill>
                  <a:latin typeface="Poppins"/>
                  <a:ea typeface="Poppins"/>
                  <a:cs typeface="Poppins"/>
                  <a:sym typeface="Poppins"/>
                </a:rPr>
                <a:t> de mentionner si le protocole est enregistré ou publié</a:t>
              </a:r>
            </a:p>
          </p:txBody>
        </p:sp>
      </p:grpSp>
      <p:grpSp>
        <p:nvGrpSpPr>
          <p:cNvPr name="Group 6" id="6"/>
          <p:cNvGrpSpPr/>
          <p:nvPr/>
        </p:nvGrpSpPr>
        <p:grpSpPr>
          <a:xfrm rot="0">
            <a:off x="1552822" y="727141"/>
            <a:ext cx="15182356" cy="8832717"/>
            <a:chOff x="0" y="0"/>
            <a:chExt cx="3096768" cy="1801623"/>
          </a:xfrm>
        </p:grpSpPr>
        <p:sp>
          <p:nvSpPr>
            <p:cNvPr name="Freeform 7" id="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4B7ED"/>
            </a:solidFill>
          </p:spPr>
        </p:sp>
      </p:grpSp>
      <p:grpSp>
        <p:nvGrpSpPr>
          <p:cNvPr name="Group 8" id="8"/>
          <p:cNvGrpSpPr/>
          <p:nvPr/>
        </p:nvGrpSpPr>
        <p:grpSpPr>
          <a:xfrm rot="0">
            <a:off x="3214486" y="1112659"/>
            <a:ext cx="10876025" cy="1184563"/>
            <a:chOff x="0" y="0"/>
            <a:chExt cx="14501366" cy="1579417"/>
          </a:xfrm>
        </p:grpSpPr>
        <p:sp>
          <p:nvSpPr>
            <p:cNvPr name="Freeform 9" id="9"/>
            <p:cNvSpPr/>
            <p:nvPr/>
          </p:nvSpPr>
          <p:spPr>
            <a:xfrm flipH="false" flipV="false" rot="0">
              <a:off x="12735758" y="0"/>
              <a:ext cx="1765608" cy="1579417"/>
            </a:xfrm>
            <a:custGeom>
              <a:avLst/>
              <a:gdLst/>
              <a:ahLst/>
              <a:cxnLst/>
              <a:rect r="r" b="b" t="t" l="l"/>
              <a:pathLst>
                <a:path h="1579417" w="1765608">
                  <a:moveTo>
                    <a:pt x="0" y="0"/>
                  </a:moveTo>
                  <a:lnTo>
                    <a:pt x="1765608" y="0"/>
                  </a:lnTo>
                  <a:lnTo>
                    <a:pt x="1765608" y="1579417"/>
                  </a:lnTo>
                  <a:lnTo>
                    <a:pt x="0" y="1579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0" y="256308"/>
              <a:ext cx="12414433" cy="1028700"/>
            </a:xfrm>
            <a:prstGeom prst="rect">
              <a:avLst/>
            </a:prstGeom>
          </p:spPr>
          <p:txBody>
            <a:bodyPr anchor="t" rtlCol="false" tIns="0" lIns="0" bIns="0" rIns="0">
              <a:spAutoFit/>
            </a:bodyPr>
            <a:lstStyle/>
            <a:p>
              <a:pPr algn="l">
                <a:lnSpc>
                  <a:spcPts val="5879"/>
                </a:lnSpc>
              </a:pPr>
              <a:r>
                <a:rPr lang="en-US" sz="4899">
                  <a:solidFill>
                    <a:srgbClr val="FEFEFE"/>
                  </a:solidFill>
                  <a:latin typeface="Poppins Bold"/>
                  <a:ea typeface="Poppins Bold"/>
                  <a:cs typeface="Poppins Bold"/>
                  <a:sym typeface="Poppins Bold"/>
                </a:rPr>
                <a:t>Enregistrement du protocole</a:t>
              </a:r>
            </a:p>
          </p:txBody>
        </p:sp>
      </p:grpSp>
      <p:sp>
        <p:nvSpPr>
          <p:cNvPr name="TextBox 11" id="11"/>
          <p:cNvSpPr txBox="true"/>
          <p:nvPr/>
        </p:nvSpPr>
        <p:spPr>
          <a:xfrm rot="0">
            <a:off x="3856544" y="3009239"/>
            <a:ext cx="11299827" cy="3276600"/>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Bold"/>
                <a:ea typeface="Poppins Bold"/>
                <a:cs typeface="Poppins Bold"/>
                <a:sym typeface="Poppins Bold"/>
              </a:rPr>
              <a:t>IMPORTANT</a:t>
            </a:r>
            <a:r>
              <a:rPr lang="en-US" sz="3900">
                <a:solidFill>
                  <a:srgbClr val="FEFEFE"/>
                </a:solidFill>
                <a:latin typeface="Poppins"/>
                <a:ea typeface="Poppins"/>
                <a:cs typeface="Poppins"/>
                <a:sym typeface="Poppins"/>
              </a:rPr>
              <a:t> d’enregistrer le protocole</a:t>
            </a:r>
          </a:p>
          <a:p>
            <a:pPr algn="l">
              <a:lnSpc>
                <a:spcPts val="1199"/>
              </a:lnSpc>
            </a:pPr>
          </a:p>
          <a:p>
            <a:pPr algn="l" marL="1684020" indent="-561340" lvl="2">
              <a:lnSpc>
                <a:spcPts val="4680"/>
              </a:lnSpc>
              <a:buFont typeface="Arial"/>
              <a:buChar char="⚬"/>
            </a:pPr>
            <a:r>
              <a:rPr lang="en-US" sz="3900">
                <a:solidFill>
                  <a:srgbClr val="FEFEFE"/>
                </a:solidFill>
                <a:latin typeface="Poppins"/>
                <a:ea typeface="Poppins"/>
                <a:cs typeface="Poppins"/>
                <a:sym typeface="Poppins"/>
              </a:rPr>
              <a:t>Réduire la duplication des efforts et encourager la collaboration</a:t>
            </a:r>
          </a:p>
          <a:p>
            <a:pPr algn="l">
              <a:lnSpc>
                <a:spcPts val="1199"/>
              </a:lnSpc>
            </a:pPr>
          </a:p>
          <a:p>
            <a:pPr algn="l" marL="1684020" indent="-561340" lvl="2">
              <a:lnSpc>
                <a:spcPts val="4680"/>
              </a:lnSpc>
              <a:buFont typeface="Arial"/>
              <a:buChar char="⚬"/>
            </a:pPr>
            <a:r>
              <a:rPr lang="en-US" sz="3900">
                <a:solidFill>
                  <a:srgbClr val="FEFEFE"/>
                </a:solidFill>
                <a:latin typeface="Poppins"/>
                <a:ea typeface="Poppins"/>
                <a:cs typeface="Poppins"/>
                <a:sym typeface="Poppins"/>
              </a:rPr>
              <a:t>Faciliter la mise en forme et la rédaction de l’article</a:t>
            </a:r>
          </a:p>
        </p:txBody>
      </p:sp>
    </p:spTree>
  </p:cSld>
  <p:clrMapOvr>
    <a:masterClrMapping/>
  </p:clrMapOvr>
</p:sld>
</file>

<file path=ppt/slides/slide12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0587881" y="10188585"/>
            <a:ext cx="11941885" cy="2651834"/>
            <a:chOff x="0" y="0"/>
            <a:chExt cx="15922513" cy="3535779"/>
          </a:xfrm>
        </p:grpSpPr>
        <p:sp>
          <p:nvSpPr>
            <p:cNvPr name="Freeform 3" id="3"/>
            <p:cNvSpPr/>
            <p:nvPr/>
          </p:nvSpPr>
          <p:spPr>
            <a:xfrm flipH="false" flipV="false" rot="0">
              <a:off x="12735758" y="0"/>
              <a:ext cx="1765608" cy="1579417"/>
            </a:xfrm>
            <a:custGeom>
              <a:avLst/>
              <a:gdLst/>
              <a:ahLst/>
              <a:cxnLst/>
              <a:rect r="r" b="b" t="t" l="l"/>
              <a:pathLst>
                <a:path h="1579417" w="1765608">
                  <a:moveTo>
                    <a:pt x="0" y="0"/>
                  </a:moveTo>
                  <a:lnTo>
                    <a:pt x="1765608" y="0"/>
                  </a:lnTo>
                  <a:lnTo>
                    <a:pt x="1765608" y="1579417"/>
                  </a:lnTo>
                  <a:lnTo>
                    <a:pt x="0" y="1579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0" y="256308"/>
              <a:ext cx="12414433" cy="1028700"/>
            </a:xfrm>
            <a:prstGeom prst="rect">
              <a:avLst/>
            </a:prstGeom>
          </p:spPr>
          <p:txBody>
            <a:bodyPr anchor="t" rtlCol="false" tIns="0" lIns="0" bIns="0" rIns="0">
              <a:spAutoFit/>
            </a:bodyPr>
            <a:lstStyle/>
            <a:p>
              <a:pPr algn="l">
                <a:lnSpc>
                  <a:spcPts val="5879"/>
                </a:lnSpc>
              </a:pPr>
              <a:r>
                <a:rPr lang="en-US" sz="4899">
                  <a:solidFill>
                    <a:srgbClr val="FEFEFE"/>
                  </a:solidFill>
                  <a:latin typeface="Poppins Bold"/>
                  <a:ea typeface="Poppins Bold"/>
                  <a:cs typeface="Poppins Bold"/>
                  <a:sym typeface="Poppins Bold"/>
                </a:rPr>
                <a:t>Enregistrement du protocole</a:t>
              </a:r>
            </a:p>
          </p:txBody>
        </p:sp>
        <p:sp>
          <p:nvSpPr>
            <p:cNvPr name="TextBox 5" id="5"/>
            <p:cNvSpPr txBox="true"/>
            <p:nvPr/>
          </p:nvSpPr>
          <p:spPr>
            <a:xfrm rot="0">
              <a:off x="856077" y="1922879"/>
              <a:ext cx="15066436" cy="1612900"/>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Bold"/>
                  <a:ea typeface="Poppins Bold"/>
                  <a:cs typeface="Poppins Bold"/>
                  <a:sym typeface="Poppins Bold"/>
                </a:rPr>
                <a:t>IMPORTANT</a:t>
              </a:r>
              <a:r>
                <a:rPr lang="en-US" sz="3900">
                  <a:solidFill>
                    <a:srgbClr val="FEFEFE"/>
                  </a:solidFill>
                  <a:latin typeface="Poppins"/>
                  <a:ea typeface="Poppins"/>
                  <a:cs typeface="Poppins"/>
                  <a:sym typeface="Poppins"/>
                </a:rPr>
                <a:t> de mentionner si le protocole est enregistré ou publié</a:t>
              </a:r>
            </a:p>
          </p:txBody>
        </p:sp>
      </p:grpSp>
      <p:grpSp>
        <p:nvGrpSpPr>
          <p:cNvPr name="Group 6" id="6"/>
          <p:cNvGrpSpPr/>
          <p:nvPr/>
        </p:nvGrpSpPr>
        <p:grpSpPr>
          <a:xfrm rot="0">
            <a:off x="1552822" y="727141"/>
            <a:ext cx="15182356" cy="8832717"/>
            <a:chOff x="0" y="0"/>
            <a:chExt cx="3096768" cy="1801623"/>
          </a:xfrm>
        </p:grpSpPr>
        <p:sp>
          <p:nvSpPr>
            <p:cNvPr name="Freeform 7" id="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4B7ED"/>
            </a:solidFill>
          </p:spPr>
        </p:sp>
      </p:grpSp>
      <p:grpSp>
        <p:nvGrpSpPr>
          <p:cNvPr name="Group 8" id="8"/>
          <p:cNvGrpSpPr/>
          <p:nvPr/>
        </p:nvGrpSpPr>
        <p:grpSpPr>
          <a:xfrm rot="0">
            <a:off x="3214486" y="1112659"/>
            <a:ext cx="10876025" cy="1184563"/>
            <a:chOff x="0" y="0"/>
            <a:chExt cx="14501366" cy="1579417"/>
          </a:xfrm>
        </p:grpSpPr>
        <p:sp>
          <p:nvSpPr>
            <p:cNvPr name="Freeform 9" id="9"/>
            <p:cNvSpPr/>
            <p:nvPr/>
          </p:nvSpPr>
          <p:spPr>
            <a:xfrm flipH="false" flipV="false" rot="0">
              <a:off x="12735758" y="0"/>
              <a:ext cx="1765608" cy="1579417"/>
            </a:xfrm>
            <a:custGeom>
              <a:avLst/>
              <a:gdLst/>
              <a:ahLst/>
              <a:cxnLst/>
              <a:rect r="r" b="b" t="t" l="l"/>
              <a:pathLst>
                <a:path h="1579417" w="1765608">
                  <a:moveTo>
                    <a:pt x="0" y="0"/>
                  </a:moveTo>
                  <a:lnTo>
                    <a:pt x="1765608" y="0"/>
                  </a:lnTo>
                  <a:lnTo>
                    <a:pt x="1765608" y="1579417"/>
                  </a:lnTo>
                  <a:lnTo>
                    <a:pt x="0" y="1579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0" y="256308"/>
              <a:ext cx="12414433" cy="1028700"/>
            </a:xfrm>
            <a:prstGeom prst="rect">
              <a:avLst/>
            </a:prstGeom>
          </p:spPr>
          <p:txBody>
            <a:bodyPr anchor="t" rtlCol="false" tIns="0" lIns="0" bIns="0" rIns="0">
              <a:spAutoFit/>
            </a:bodyPr>
            <a:lstStyle/>
            <a:p>
              <a:pPr algn="l">
                <a:lnSpc>
                  <a:spcPts val="5879"/>
                </a:lnSpc>
              </a:pPr>
              <a:r>
                <a:rPr lang="en-US" sz="4899">
                  <a:solidFill>
                    <a:srgbClr val="FEFEFE"/>
                  </a:solidFill>
                  <a:latin typeface="Poppins Bold"/>
                  <a:ea typeface="Poppins Bold"/>
                  <a:cs typeface="Poppins Bold"/>
                  <a:sym typeface="Poppins Bold"/>
                </a:rPr>
                <a:t>Enregistrement du protocole</a:t>
              </a:r>
            </a:p>
          </p:txBody>
        </p:sp>
      </p:grpSp>
      <p:sp>
        <p:nvSpPr>
          <p:cNvPr name="TextBox 11" id="11"/>
          <p:cNvSpPr txBox="true"/>
          <p:nvPr/>
        </p:nvSpPr>
        <p:spPr>
          <a:xfrm rot="0">
            <a:off x="3856544" y="3009239"/>
            <a:ext cx="11299827" cy="4600575"/>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Bold"/>
                <a:ea typeface="Poppins Bold"/>
                <a:cs typeface="Poppins Bold"/>
                <a:sym typeface="Poppins Bold"/>
              </a:rPr>
              <a:t>IMPORTANT</a:t>
            </a:r>
            <a:r>
              <a:rPr lang="en-US" sz="3900">
                <a:solidFill>
                  <a:srgbClr val="FEFEFE"/>
                </a:solidFill>
                <a:latin typeface="Poppins"/>
                <a:ea typeface="Poppins"/>
                <a:cs typeface="Poppins"/>
                <a:sym typeface="Poppins"/>
              </a:rPr>
              <a:t> d’enregistrer le protocole</a:t>
            </a:r>
          </a:p>
          <a:p>
            <a:pPr algn="l">
              <a:lnSpc>
                <a:spcPts val="1199"/>
              </a:lnSpc>
            </a:pPr>
          </a:p>
          <a:p>
            <a:pPr algn="l" marL="1684020" indent="-561340" lvl="2">
              <a:lnSpc>
                <a:spcPts val="4680"/>
              </a:lnSpc>
              <a:buFont typeface="Arial"/>
              <a:buChar char="⚬"/>
            </a:pPr>
            <a:r>
              <a:rPr lang="en-US" sz="3900">
                <a:solidFill>
                  <a:srgbClr val="FEFEFE"/>
                </a:solidFill>
                <a:latin typeface="Poppins"/>
                <a:ea typeface="Poppins"/>
                <a:cs typeface="Poppins"/>
                <a:sym typeface="Poppins"/>
              </a:rPr>
              <a:t>Réduire la duplication des efforts et encourager la collaboration</a:t>
            </a:r>
          </a:p>
          <a:p>
            <a:pPr algn="l">
              <a:lnSpc>
                <a:spcPts val="1199"/>
              </a:lnSpc>
            </a:pPr>
          </a:p>
          <a:p>
            <a:pPr algn="l" marL="1684020" indent="-561340" lvl="2">
              <a:lnSpc>
                <a:spcPts val="4680"/>
              </a:lnSpc>
              <a:buFont typeface="Arial"/>
              <a:buChar char="⚬"/>
            </a:pPr>
            <a:r>
              <a:rPr lang="en-US" sz="3900">
                <a:solidFill>
                  <a:srgbClr val="FEFEFE"/>
                </a:solidFill>
                <a:latin typeface="Poppins"/>
                <a:ea typeface="Poppins"/>
                <a:cs typeface="Poppins"/>
                <a:sym typeface="Poppins"/>
              </a:rPr>
              <a:t>Faciliter la mise en forme et la rédaction de l’article</a:t>
            </a:r>
          </a:p>
          <a:p>
            <a:pPr algn="l">
              <a:lnSpc>
                <a:spcPts val="1199"/>
              </a:lnSpc>
            </a:pPr>
          </a:p>
          <a:p>
            <a:pPr algn="l" marL="1684020" indent="-561340" lvl="2">
              <a:lnSpc>
                <a:spcPts val="4680"/>
              </a:lnSpc>
              <a:buFont typeface="Arial"/>
              <a:buChar char="⚬"/>
            </a:pPr>
            <a:r>
              <a:rPr lang="en-US" sz="3900">
                <a:solidFill>
                  <a:srgbClr val="FEFEFE"/>
                </a:solidFill>
                <a:latin typeface="Poppins"/>
                <a:ea typeface="Poppins"/>
                <a:cs typeface="Poppins"/>
                <a:sym typeface="Poppins"/>
              </a:rPr>
              <a:t>Favoriser la transparence de la méthodologie de recherche</a:t>
            </a:r>
          </a:p>
        </p:txBody>
      </p:sp>
    </p:spTree>
  </p:cSld>
  <p:clrMapOvr>
    <a:masterClrMapping/>
  </p:clrMapOvr>
</p:sld>
</file>

<file path=ppt/slides/slide12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4B7ED"/>
            </a:solidFill>
          </p:spPr>
        </p:sp>
      </p:grpSp>
      <p:grpSp>
        <p:nvGrpSpPr>
          <p:cNvPr name="Group 4" id="4"/>
          <p:cNvGrpSpPr/>
          <p:nvPr/>
        </p:nvGrpSpPr>
        <p:grpSpPr>
          <a:xfrm rot="0">
            <a:off x="3214486" y="1112659"/>
            <a:ext cx="10876025" cy="1184563"/>
            <a:chOff x="0" y="0"/>
            <a:chExt cx="14501366" cy="1579417"/>
          </a:xfrm>
        </p:grpSpPr>
        <p:sp>
          <p:nvSpPr>
            <p:cNvPr name="Freeform 5" id="5"/>
            <p:cNvSpPr/>
            <p:nvPr/>
          </p:nvSpPr>
          <p:spPr>
            <a:xfrm flipH="false" flipV="false" rot="0">
              <a:off x="12735758" y="0"/>
              <a:ext cx="1765608" cy="1579417"/>
            </a:xfrm>
            <a:custGeom>
              <a:avLst/>
              <a:gdLst/>
              <a:ahLst/>
              <a:cxnLst/>
              <a:rect r="r" b="b" t="t" l="l"/>
              <a:pathLst>
                <a:path h="1579417" w="1765608">
                  <a:moveTo>
                    <a:pt x="0" y="0"/>
                  </a:moveTo>
                  <a:lnTo>
                    <a:pt x="1765608" y="0"/>
                  </a:lnTo>
                  <a:lnTo>
                    <a:pt x="1765608" y="1579417"/>
                  </a:lnTo>
                  <a:lnTo>
                    <a:pt x="0" y="1579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0" y="256308"/>
              <a:ext cx="12414433" cy="1028700"/>
            </a:xfrm>
            <a:prstGeom prst="rect">
              <a:avLst/>
            </a:prstGeom>
          </p:spPr>
          <p:txBody>
            <a:bodyPr anchor="t" rtlCol="false" tIns="0" lIns="0" bIns="0" rIns="0">
              <a:spAutoFit/>
            </a:bodyPr>
            <a:lstStyle/>
            <a:p>
              <a:pPr algn="l">
                <a:lnSpc>
                  <a:spcPts val="5879"/>
                </a:lnSpc>
              </a:pPr>
              <a:r>
                <a:rPr lang="en-US" sz="4899">
                  <a:solidFill>
                    <a:srgbClr val="FEFEFE"/>
                  </a:solidFill>
                  <a:latin typeface="Poppins Bold"/>
                  <a:ea typeface="Poppins Bold"/>
                  <a:cs typeface="Poppins Bold"/>
                  <a:sym typeface="Poppins Bold"/>
                </a:rPr>
                <a:t>Enregistrement du protocole</a:t>
              </a:r>
            </a:p>
          </p:txBody>
        </p:sp>
      </p:grpSp>
      <p:sp>
        <p:nvSpPr>
          <p:cNvPr name="TextBox 7" id="7"/>
          <p:cNvSpPr txBox="true"/>
          <p:nvPr/>
        </p:nvSpPr>
        <p:spPr>
          <a:xfrm rot="0">
            <a:off x="3856544" y="7791550"/>
            <a:ext cx="11299827" cy="1219200"/>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a:ea typeface="Poppins"/>
                <a:cs typeface="Poppins"/>
                <a:sym typeface="Poppins"/>
              </a:rPr>
              <a:t>Plusieurs sites pour enregistrement</a:t>
            </a:r>
          </a:p>
          <a:p>
            <a:pPr algn="l">
              <a:lnSpc>
                <a:spcPts val="4680"/>
              </a:lnSpc>
            </a:pPr>
            <a:r>
              <a:rPr lang="en-US" sz="3900">
                <a:solidFill>
                  <a:srgbClr val="FEFEFE"/>
                </a:solidFill>
                <a:latin typeface="Poppins"/>
                <a:ea typeface="Poppins"/>
                <a:cs typeface="Poppins"/>
                <a:sym typeface="Poppins"/>
              </a:rPr>
              <a:t>      (p. ex.,  Open Science Framework)</a:t>
            </a:r>
          </a:p>
        </p:txBody>
      </p:sp>
      <p:sp>
        <p:nvSpPr>
          <p:cNvPr name="TextBox 8" id="8"/>
          <p:cNvSpPr txBox="true"/>
          <p:nvPr/>
        </p:nvSpPr>
        <p:spPr>
          <a:xfrm rot="0">
            <a:off x="3856544" y="3009239"/>
            <a:ext cx="11299827" cy="4600575"/>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Bold"/>
                <a:ea typeface="Poppins Bold"/>
                <a:cs typeface="Poppins Bold"/>
                <a:sym typeface="Poppins Bold"/>
              </a:rPr>
              <a:t>IMPORTANT</a:t>
            </a:r>
            <a:r>
              <a:rPr lang="en-US" sz="3900">
                <a:solidFill>
                  <a:srgbClr val="FEFEFE"/>
                </a:solidFill>
                <a:latin typeface="Poppins"/>
                <a:ea typeface="Poppins"/>
                <a:cs typeface="Poppins"/>
                <a:sym typeface="Poppins"/>
              </a:rPr>
              <a:t> d’enregistrer le protocole</a:t>
            </a:r>
          </a:p>
          <a:p>
            <a:pPr algn="l">
              <a:lnSpc>
                <a:spcPts val="1199"/>
              </a:lnSpc>
            </a:pPr>
          </a:p>
          <a:p>
            <a:pPr algn="l" marL="1684020" indent="-561340" lvl="2">
              <a:lnSpc>
                <a:spcPts val="4680"/>
              </a:lnSpc>
              <a:buFont typeface="Arial"/>
              <a:buChar char="⚬"/>
            </a:pPr>
            <a:r>
              <a:rPr lang="en-US" sz="3900">
                <a:solidFill>
                  <a:srgbClr val="FEFEFE"/>
                </a:solidFill>
                <a:latin typeface="Poppins"/>
                <a:ea typeface="Poppins"/>
                <a:cs typeface="Poppins"/>
                <a:sym typeface="Poppins"/>
              </a:rPr>
              <a:t>Réduire la duplication des efforts et encourager la collaboration</a:t>
            </a:r>
          </a:p>
          <a:p>
            <a:pPr algn="l">
              <a:lnSpc>
                <a:spcPts val="1199"/>
              </a:lnSpc>
            </a:pPr>
          </a:p>
          <a:p>
            <a:pPr algn="l" marL="1684020" indent="-561340" lvl="2">
              <a:lnSpc>
                <a:spcPts val="4680"/>
              </a:lnSpc>
              <a:buFont typeface="Arial"/>
              <a:buChar char="⚬"/>
            </a:pPr>
            <a:r>
              <a:rPr lang="en-US" sz="3900">
                <a:solidFill>
                  <a:srgbClr val="FEFEFE"/>
                </a:solidFill>
                <a:latin typeface="Poppins"/>
                <a:ea typeface="Poppins"/>
                <a:cs typeface="Poppins"/>
                <a:sym typeface="Poppins"/>
              </a:rPr>
              <a:t>Faciliter la mise en forme et la rédaction de l’article</a:t>
            </a:r>
          </a:p>
          <a:p>
            <a:pPr algn="l">
              <a:lnSpc>
                <a:spcPts val="1199"/>
              </a:lnSpc>
            </a:pPr>
          </a:p>
          <a:p>
            <a:pPr algn="l" marL="1684020" indent="-561340" lvl="2">
              <a:lnSpc>
                <a:spcPts val="4680"/>
              </a:lnSpc>
              <a:buFont typeface="Arial"/>
              <a:buChar char="⚬"/>
            </a:pPr>
            <a:r>
              <a:rPr lang="en-US" sz="3900">
                <a:solidFill>
                  <a:srgbClr val="FEFEFE"/>
                </a:solidFill>
                <a:latin typeface="Poppins"/>
                <a:ea typeface="Poppins"/>
                <a:cs typeface="Poppins"/>
                <a:sym typeface="Poppins"/>
              </a:rPr>
              <a:t>Favoriser la transparence de la méthodologie de recherche</a:t>
            </a:r>
          </a:p>
        </p:txBody>
      </p:sp>
    </p:spTree>
  </p:cSld>
  <p:clrMapOvr>
    <a:masterClrMapping/>
  </p:clrMapOvr>
</p:sld>
</file>

<file path=ppt/slides/slide12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4B7ED"/>
            </a:solidFill>
          </p:spPr>
        </p:sp>
      </p:grpSp>
      <p:grpSp>
        <p:nvGrpSpPr>
          <p:cNvPr name="Group 4" id="4"/>
          <p:cNvGrpSpPr/>
          <p:nvPr/>
        </p:nvGrpSpPr>
        <p:grpSpPr>
          <a:xfrm rot="0">
            <a:off x="3214486" y="1112659"/>
            <a:ext cx="10876025" cy="1184563"/>
            <a:chOff x="0" y="0"/>
            <a:chExt cx="14501366" cy="1579417"/>
          </a:xfrm>
        </p:grpSpPr>
        <p:sp>
          <p:nvSpPr>
            <p:cNvPr name="Freeform 5" id="5"/>
            <p:cNvSpPr/>
            <p:nvPr/>
          </p:nvSpPr>
          <p:spPr>
            <a:xfrm flipH="false" flipV="false" rot="0">
              <a:off x="12735758" y="0"/>
              <a:ext cx="1765608" cy="1579417"/>
            </a:xfrm>
            <a:custGeom>
              <a:avLst/>
              <a:gdLst/>
              <a:ahLst/>
              <a:cxnLst/>
              <a:rect r="r" b="b" t="t" l="l"/>
              <a:pathLst>
                <a:path h="1579417" w="1765608">
                  <a:moveTo>
                    <a:pt x="0" y="0"/>
                  </a:moveTo>
                  <a:lnTo>
                    <a:pt x="1765608" y="0"/>
                  </a:lnTo>
                  <a:lnTo>
                    <a:pt x="1765608" y="1579417"/>
                  </a:lnTo>
                  <a:lnTo>
                    <a:pt x="0" y="1579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0" y="256308"/>
              <a:ext cx="12414433" cy="1028700"/>
            </a:xfrm>
            <a:prstGeom prst="rect">
              <a:avLst/>
            </a:prstGeom>
          </p:spPr>
          <p:txBody>
            <a:bodyPr anchor="t" rtlCol="false" tIns="0" lIns="0" bIns="0" rIns="0">
              <a:spAutoFit/>
            </a:bodyPr>
            <a:lstStyle/>
            <a:p>
              <a:pPr algn="l">
                <a:lnSpc>
                  <a:spcPts val="5879"/>
                </a:lnSpc>
              </a:pPr>
              <a:r>
                <a:rPr lang="en-US" sz="4899">
                  <a:solidFill>
                    <a:srgbClr val="FEFEFE"/>
                  </a:solidFill>
                  <a:latin typeface="Poppins Bold"/>
                  <a:ea typeface="Poppins Bold"/>
                  <a:cs typeface="Poppins Bold"/>
                  <a:sym typeface="Poppins Bold"/>
                </a:rPr>
                <a:t>Enregistrement du protocole</a:t>
              </a:r>
            </a:p>
          </p:txBody>
        </p:sp>
      </p:grpSp>
      <p:grpSp>
        <p:nvGrpSpPr>
          <p:cNvPr name="Group 7" id="7"/>
          <p:cNvGrpSpPr/>
          <p:nvPr/>
        </p:nvGrpSpPr>
        <p:grpSpPr>
          <a:xfrm rot="0">
            <a:off x="13424856" y="8362289"/>
            <a:ext cx="4574014" cy="1953286"/>
            <a:chOff x="0" y="0"/>
            <a:chExt cx="6098685" cy="2604382"/>
          </a:xfrm>
        </p:grpSpPr>
        <p:sp>
          <p:nvSpPr>
            <p:cNvPr name="Freeform 8" id="8"/>
            <p:cNvSpPr/>
            <p:nvPr/>
          </p:nvSpPr>
          <p:spPr>
            <a:xfrm flipH="false" flipV="false" rot="0">
              <a:off x="735103" y="207659"/>
              <a:ext cx="3872115" cy="2006460"/>
            </a:xfrm>
            <a:custGeom>
              <a:avLst/>
              <a:gdLst/>
              <a:ahLst/>
              <a:cxnLst/>
              <a:rect r="r" b="b" t="t" l="l"/>
              <a:pathLst>
                <a:path h="2006460" w="3872115">
                  <a:moveTo>
                    <a:pt x="0" y="0"/>
                  </a:moveTo>
                  <a:lnTo>
                    <a:pt x="3872115" y="0"/>
                  </a:lnTo>
                  <a:lnTo>
                    <a:pt x="3872115" y="2006460"/>
                  </a:lnTo>
                  <a:lnTo>
                    <a:pt x="0" y="20064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2226569" y="207659"/>
              <a:ext cx="3872115" cy="2006460"/>
            </a:xfrm>
            <a:custGeom>
              <a:avLst/>
              <a:gdLst/>
              <a:ahLst/>
              <a:cxnLst/>
              <a:rect r="r" b="b" t="t" l="l"/>
              <a:pathLst>
                <a:path h="2006460" w="3872115">
                  <a:moveTo>
                    <a:pt x="0" y="0"/>
                  </a:moveTo>
                  <a:lnTo>
                    <a:pt x="3872116" y="0"/>
                  </a:lnTo>
                  <a:lnTo>
                    <a:pt x="3872116" y="2006460"/>
                  </a:lnTo>
                  <a:lnTo>
                    <a:pt x="0" y="20064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1283094" y="801852"/>
              <a:ext cx="4519781" cy="953052"/>
            </a:xfrm>
            <a:prstGeom prst="rect">
              <a:avLst/>
            </a:prstGeom>
          </p:spPr>
          <p:txBody>
            <a:bodyPr anchor="t" rtlCol="false" tIns="0" lIns="0" bIns="0" rIns="0">
              <a:spAutoFit/>
            </a:bodyPr>
            <a:lstStyle/>
            <a:p>
              <a:pPr algn="ctr">
                <a:lnSpc>
                  <a:spcPts val="2722"/>
                </a:lnSpc>
              </a:pPr>
              <a:r>
                <a:rPr lang="en-US" sz="2268">
                  <a:solidFill>
                    <a:srgbClr val="000000"/>
                  </a:solidFill>
                  <a:latin typeface="Arial Bold"/>
                  <a:ea typeface="Arial Bold"/>
                  <a:cs typeface="Arial Bold"/>
                  <a:sym typeface="Arial Bold"/>
                </a:rPr>
                <a:t>Consultez la section</a:t>
              </a:r>
            </a:p>
            <a:p>
              <a:pPr algn="ctr">
                <a:lnSpc>
                  <a:spcPts val="2722"/>
                </a:lnSpc>
              </a:pPr>
              <a:r>
                <a:rPr lang="en-US" sz="2268">
                  <a:solidFill>
                    <a:srgbClr val="000000"/>
                  </a:solidFill>
                  <a:latin typeface="Arial Bold"/>
                  <a:ea typeface="Arial Bold"/>
                  <a:cs typeface="Arial Bold"/>
                  <a:sym typeface="Arial Bold"/>
                </a:rPr>
                <a:t>« Ressources »</a:t>
              </a:r>
            </a:p>
          </p:txBody>
        </p:sp>
        <p:sp>
          <p:nvSpPr>
            <p:cNvPr name="Freeform 11" id="11"/>
            <p:cNvSpPr/>
            <p:nvPr/>
          </p:nvSpPr>
          <p:spPr>
            <a:xfrm flipH="false" flipV="false" rot="0">
              <a:off x="0" y="0"/>
              <a:ext cx="1250103" cy="2604382"/>
            </a:xfrm>
            <a:custGeom>
              <a:avLst/>
              <a:gdLst/>
              <a:ahLst/>
              <a:cxnLst/>
              <a:rect r="r" b="b" t="t" l="l"/>
              <a:pathLst>
                <a:path h="2604382" w="1250103">
                  <a:moveTo>
                    <a:pt x="0" y="0"/>
                  </a:moveTo>
                  <a:lnTo>
                    <a:pt x="1250103" y="0"/>
                  </a:lnTo>
                  <a:lnTo>
                    <a:pt x="1250103" y="2604382"/>
                  </a:lnTo>
                  <a:lnTo>
                    <a:pt x="0" y="2604382"/>
                  </a:lnTo>
                  <a:lnTo>
                    <a:pt x="0" y="0"/>
                  </a:lnTo>
                  <a:close/>
                </a:path>
              </a:pathLst>
            </a:custGeom>
            <a:blipFill>
              <a:blip r:embed="rId7"/>
              <a:stretch>
                <a:fillRect l="0" t="0" r="0" b="0"/>
              </a:stretch>
            </a:blipFill>
          </p:spPr>
        </p:sp>
      </p:grpSp>
      <p:sp>
        <p:nvSpPr>
          <p:cNvPr name="TextBox 12" id="12"/>
          <p:cNvSpPr txBox="true"/>
          <p:nvPr/>
        </p:nvSpPr>
        <p:spPr>
          <a:xfrm rot="0">
            <a:off x="3856544" y="7791550"/>
            <a:ext cx="11299827" cy="1219200"/>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a:ea typeface="Poppins"/>
                <a:cs typeface="Poppins"/>
                <a:sym typeface="Poppins"/>
              </a:rPr>
              <a:t>Plusieurs sites pour enregistrement</a:t>
            </a:r>
          </a:p>
          <a:p>
            <a:pPr algn="l">
              <a:lnSpc>
                <a:spcPts val="4680"/>
              </a:lnSpc>
            </a:pPr>
            <a:r>
              <a:rPr lang="en-US" sz="3900">
                <a:solidFill>
                  <a:srgbClr val="FEFEFE"/>
                </a:solidFill>
                <a:latin typeface="Poppins"/>
                <a:ea typeface="Poppins"/>
                <a:cs typeface="Poppins"/>
                <a:sym typeface="Poppins"/>
              </a:rPr>
              <a:t>      (p. ex.,  Open Science Framework)</a:t>
            </a:r>
          </a:p>
        </p:txBody>
      </p:sp>
      <p:sp>
        <p:nvSpPr>
          <p:cNvPr name="TextBox 13" id="13"/>
          <p:cNvSpPr txBox="true"/>
          <p:nvPr/>
        </p:nvSpPr>
        <p:spPr>
          <a:xfrm rot="0">
            <a:off x="3856544" y="3009239"/>
            <a:ext cx="11299827" cy="4600575"/>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Bold"/>
                <a:ea typeface="Poppins Bold"/>
                <a:cs typeface="Poppins Bold"/>
                <a:sym typeface="Poppins Bold"/>
              </a:rPr>
              <a:t>IMPORTANT</a:t>
            </a:r>
            <a:r>
              <a:rPr lang="en-US" sz="3900">
                <a:solidFill>
                  <a:srgbClr val="FEFEFE"/>
                </a:solidFill>
                <a:latin typeface="Poppins"/>
                <a:ea typeface="Poppins"/>
                <a:cs typeface="Poppins"/>
                <a:sym typeface="Poppins"/>
              </a:rPr>
              <a:t> d’enregistrer le protocole</a:t>
            </a:r>
          </a:p>
          <a:p>
            <a:pPr algn="l">
              <a:lnSpc>
                <a:spcPts val="1199"/>
              </a:lnSpc>
            </a:pPr>
          </a:p>
          <a:p>
            <a:pPr algn="l" marL="1684020" indent="-561340" lvl="2">
              <a:lnSpc>
                <a:spcPts val="4680"/>
              </a:lnSpc>
              <a:buFont typeface="Arial"/>
              <a:buChar char="⚬"/>
            </a:pPr>
            <a:r>
              <a:rPr lang="en-US" sz="3900">
                <a:solidFill>
                  <a:srgbClr val="FEFEFE"/>
                </a:solidFill>
                <a:latin typeface="Poppins"/>
                <a:ea typeface="Poppins"/>
                <a:cs typeface="Poppins"/>
                <a:sym typeface="Poppins"/>
              </a:rPr>
              <a:t>Réduire la duplication des efforts et encourager la collaboration</a:t>
            </a:r>
          </a:p>
          <a:p>
            <a:pPr algn="l">
              <a:lnSpc>
                <a:spcPts val="1199"/>
              </a:lnSpc>
            </a:pPr>
          </a:p>
          <a:p>
            <a:pPr algn="l" marL="1684020" indent="-561340" lvl="2">
              <a:lnSpc>
                <a:spcPts val="4680"/>
              </a:lnSpc>
              <a:buFont typeface="Arial"/>
              <a:buChar char="⚬"/>
            </a:pPr>
            <a:r>
              <a:rPr lang="en-US" sz="3900">
                <a:solidFill>
                  <a:srgbClr val="FEFEFE"/>
                </a:solidFill>
                <a:latin typeface="Poppins"/>
                <a:ea typeface="Poppins"/>
                <a:cs typeface="Poppins"/>
                <a:sym typeface="Poppins"/>
              </a:rPr>
              <a:t>Faciliter la mise en forme et la rédaction de l’article</a:t>
            </a:r>
          </a:p>
          <a:p>
            <a:pPr algn="l">
              <a:lnSpc>
                <a:spcPts val="1199"/>
              </a:lnSpc>
            </a:pPr>
          </a:p>
          <a:p>
            <a:pPr algn="l" marL="1684020" indent="-561340" lvl="2">
              <a:lnSpc>
                <a:spcPts val="4680"/>
              </a:lnSpc>
              <a:buFont typeface="Arial"/>
              <a:buChar char="⚬"/>
            </a:pPr>
            <a:r>
              <a:rPr lang="en-US" sz="3900">
                <a:solidFill>
                  <a:srgbClr val="FEFEFE"/>
                </a:solidFill>
                <a:latin typeface="Poppins"/>
                <a:ea typeface="Poppins"/>
                <a:cs typeface="Poppins"/>
                <a:sym typeface="Poppins"/>
              </a:rPr>
              <a:t>Favoriser la transparence de la méthodologie de recherche</a:t>
            </a:r>
          </a:p>
        </p:txBody>
      </p:sp>
    </p:spTree>
  </p:cSld>
  <p:clrMapOvr>
    <a:masterClrMapping/>
  </p:clrMapOvr>
</p:sld>
</file>

<file path=ppt/slides/slide12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4068568" y="139092"/>
            <a:ext cx="8986556" cy="7765473"/>
            <a:chOff x="0" y="0"/>
            <a:chExt cx="11982075" cy="10353965"/>
          </a:xfrm>
        </p:grpSpPr>
        <p:sp>
          <p:nvSpPr>
            <p:cNvPr name="Freeform 3" id="3"/>
            <p:cNvSpPr/>
            <p:nvPr/>
          </p:nvSpPr>
          <p:spPr>
            <a:xfrm flipH="false" flipV="false" rot="0">
              <a:off x="8723628" y="4760542"/>
              <a:ext cx="3258447" cy="4937042"/>
            </a:xfrm>
            <a:custGeom>
              <a:avLst/>
              <a:gdLst/>
              <a:ahLst/>
              <a:cxnLst/>
              <a:rect r="r" b="b" t="t" l="l"/>
              <a:pathLst>
                <a:path h="4937042" w="3258447">
                  <a:moveTo>
                    <a:pt x="0" y="0"/>
                  </a:moveTo>
                  <a:lnTo>
                    <a:pt x="3258447" y="0"/>
                  </a:lnTo>
                  <a:lnTo>
                    <a:pt x="3258447" y="4937041"/>
                  </a:lnTo>
                  <a:lnTo>
                    <a:pt x="0" y="49370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707835" y="0"/>
              <a:ext cx="7613641" cy="5412606"/>
            </a:xfrm>
            <a:custGeom>
              <a:avLst/>
              <a:gdLst/>
              <a:ahLst/>
              <a:cxnLst/>
              <a:rect r="r" b="b" t="t" l="l"/>
              <a:pathLst>
                <a:path h="5412606" w="7613641">
                  <a:moveTo>
                    <a:pt x="0" y="0"/>
                  </a:moveTo>
                  <a:lnTo>
                    <a:pt x="7613641" y="0"/>
                  </a:lnTo>
                  <a:lnTo>
                    <a:pt x="7613641" y="5412606"/>
                  </a:lnTo>
                  <a:lnTo>
                    <a:pt x="0" y="54126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4375056" y="3385228"/>
              <a:ext cx="4871878" cy="6906013"/>
            </a:xfrm>
            <a:custGeom>
              <a:avLst/>
              <a:gdLst/>
              <a:ahLst/>
              <a:cxnLst/>
              <a:rect r="r" b="b" t="t" l="l"/>
              <a:pathLst>
                <a:path h="6906013" w="4871878">
                  <a:moveTo>
                    <a:pt x="0" y="0"/>
                  </a:moveTo>
                  <a:lnTo>
                    <a:pt x="4871878" y="0"/>
                  </a:lnTo>
                  <a:lnTo>
                    <a:pt x="4871878" y="6906013"/>
                  </a:lnTo>
                  <a:lnTo>
                    <a:pt x="0" y="69060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0" y="3447952"/>
              <a:ext cx="4375056" cy="6906013"/>
            </a:xfrm>
            <a:custGeom>
              <a:avLst/>
              <a:gdLst/>
              <a:ahLst/>
              <a:cxnLst/>
              <a:rect r="r" b="b" t="t" l="l"/>
              <a:pathLst>
                <a:path h="6906013" w="4375056">
                  <a:moveTo>
                    <a:pt x="0" y="0"/>
                  </a:moveTo>
                  <a:lnTo>
                    <a:pt x="4375056" y="0"/>
                  </a:lnTo>
                  <a:lnTo>
                    <a:pt x="4375056" y="6906013"/>
                  </a:lnTo>
                  <a:lnTo>
                    <a:pt x="0" y="6906013"/>
                  </a:lnTo>
                  <a:lnTo>
                    <a:pt x="0" y="0"/>
                  </a:lnTo>
                  <a:close/>
                </a:path>
              </a:pathLst>
            </a:custGeom>
            <a:blipFill>
              <a:blip r:embed="rId9">
                <a:extLst>
                  <a:ext uri="{96DAC541-7B7A-43D3-8B79-37D633B846F1}">
                    <asvg:svgBlip xmlns:asvg="http://schemas.microsoft.com/office/drawing/2016/SVG/main" r:embed="rId10"/>
                  </a:ext>
                </a:extLst>
              </a:blip>
              <a:stretch>
                <a:fillRect l="0" t="0" r="0" b="-54858"/>
              </a:stretch>
            </a:blipFill>
          </p:spPr>
        </p:sp>
        <p:sp>
          <p:nvSpPr>
            <p:cNvPr name="Freeform 7" id="7"/>
            <p:cNvSpPr/>
            <p:nvPr/>
          </p:nvSpPr>
          <p:spPr>
            <a:xfrm flipH="false" flipV="false" rot="0">
              <a:off x="4084717" y="478836"/>
              <a:ext cx="2726278" cy="2726278"/>
            </a:xfrm>
            <a:custGeom>
              <a:avLst/>
              <a:gdLst/>
              <a:ahLst/>
              <a:cxnLst/>
              <a:rect r="r" b="b" t="t" l="l"/>
              <a:pathLst>
                <a:path h="2726278" w="2726278">
                  <a:moveTo>
                    <a:pt x="0" y="0"/>
                  </a:moveTo>
                  <a:lnTo>
                    <a:pt x="2726278" y="0"/>
                  </a:lnTo>
                  <a:lnTo>
                    <a:pt x="2726278" y="2726278"/>
                  </a:lnTo>
                  <a:lnTo>
                    <a:pt x="0" y="272627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0">
              <a:off x="4128623" y="448109"/>
              <a:ext cx="2704035" cy="2704035"/>
            </a:xfrm>
            <a:custGeom>
              <a:avLst/>
              <a:gdLst/>
              <a:ahLst/>
              <a:cxnLst/>
              <a:rect r="r" b="b" t="t" l="l"/>
              <a:pathLst>
                <a:path h="2704035" w="2704035">
                  <a:moveTo>
                    <a:pt x="0" y="0"/>
                  </a:moveTo>
                  <a:lnTo>
                    <a:pt x="2704035" y="0"/>
                  </a:lnTo>
                  <a:lnTo>
                    <a:pt x="2704035" y="2704034"/>
                  </a:lnTo>
                  <a:lnTo>
                    <a:pt x="0" y="27040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4085602" y="2883194"/>
            <a:ext cx="10116796" cy="6437961"/>
            <a:chOff x="0" y="0"/>
            <a:chExt cx="13489062" cy="8583948"/>
          </a:xfrm>
        </p:grpSpPr>
        <p:sp>
          <p:nvSpPr>
            <p:cNvPr name="Freeform 5" id="5"/>
            <p:cNvSpPr/>
            <p:nvPr/>
          </p:nvSpPr>
          <p:spPr>
            <a:xfrm flipH="false" flipV="false" rot="0">
              <a:off x="0" y="0"/>
              <a:ext cx="13489062" cy="8583948"/>
            </a:xfrm>
            <a:custGeom>
              <a:avLst/>
              <a:gdLst/>
              <a:ahLst/>
              <a:cxnLst/>
              <a:rect r="r" b="b" t="t" l="l"/>
              <a:pathLst>
                <a:path h="8583948" w="13489062">
                  <a:moveTo>
                    <a:pt x="0" y="0"/>
                  </a:moveTo>
                  <a:lnTo>
                    <a:pt x="13489062" y="0"/>
                  </a:lnTo>
                  <a:lnTo>
                    <a:pt x="13489062" y="8583948"/>
                  </a:lnTo>
                  <a:lnTo>
                    <a:pt x="0" y="85839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072762" y="580272"/>
              <a:ext cx="3912900" cy="989075"/>
            </a:xfrm>
            <a:prstGeom prst="rect">
              <a:avLst/>
            </a:prstGeom>
          </p:spPr>
          <p:txBody>
            <a:bodyPr anchor="t" rtlCol="false" tIns="0" lIns="0" bIns="0" rIns="0">
              <a:spAutoFit/>
            </a:bodyPr>
            <a:lstStyle/>
            <a:p>
              <a:pPr algn="ctr">
                <a:lnSpc>
                  <a:spcPts val="6231"/>
                </a:lnSpc>
              </a:pPr>
              <a:r>
                <a:rPr lang="en-US" sz="4451">
                  <a:solidFill>
                    <a:srgbClr val="000000"/>
                  </a:solidFill>
                  <a:latin typeface="Canva Sans Bold"/>
                  <a:ea typeface="Canva Sans Bold"/>
                  <a:cs typeface="Canva Sans Bold"/>
                  <a:sym typeface="Canva Sans Bold"/>
                </a:rPr>
                <a:t>Protocole</a:t>
              </a:r>
            </a:p>
          </p:txBody>
        </p:sp>
      </p:grpSp>
      <p:sp>
        <p:nvSpPr>
          <p:cNvPr name="Freeform 7" id="7"/>
          <p:cNvSpPr/>
          <p:nvPr/>
        </p:nvSpPr>
        <p:spPr>
          <a:xfrm flipH="false" flipV="false" rot="0">
            <a:off x="10366960" y="3410115"/>
            <a:ext cx="1717677" cy="2339627"/>
          </a:xfrm>
          <a:custGeom>
            <a:avLst/>
            <a:gdLst/>
            <a:ahLst/>
            <a:cxnLst/>
            <a:rect r="r" b="b" t="t" l="l"/>
            <a:pathLst>
              <a:path h="2339627" w="1717677">
                <a:moveTo>
                  <a:pt x="0" y="0"/>
                </a:moveTo>
                <a:lnTo>
                  <a:pt x="1717676" y="0"/>
                </a:lnTo>
                <a:lnTo>
                  <a:pt x="1717676" y="2339626"/>
                </a:lnTo>
                <a:lnTo>
                  <a:pt x="0" y="233962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5832041" y="4927569"/>
            <a:ext cx="2684645" cy="1644345"/>
          </a:xfrm>
          <a:custGeom>
            <a:avLst/>
            <a:gdLst/>
            <a:ahLst/>
            <a:cxnLst/>
            <a:rect r="r" b="b" t="t" l="l"/>
            <a:pathLst>
              <a:path h="1644345" w="2684645">
                <a:moveTo>
                  <a:pt x="0" y="0"/>
                </a:moveTo>
                <a:lnTo>
                  <a:pt x="2684644" y="0"/>
                </a:lnTo>
                <a:lnTo>
                  <a:pt x="2684644" y="1644345"/>
                </a:lnTo>
                <a:lnTo>
                  <a:pt x="0" y="16443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5283517" y="5945316"/>
            <a:ext cx="2575855" cy="1798089"/>
          </a:xfrm>
          <a:custGeom>
            <a:avLst/>
            <a:gdLst/>
            <a:ahLst/>
            <a:cxnLst/>
            <a:rect r="r" b="b" t="t" l="l"/>
            <a:pathLst>
              <a:path h="1798089" w="2575855">
                <a:moveTo>
                  <a:pt x="0" y="0"/>
                </a:moveTo>
                <a:lnTo>
                  <a:pt x="2575855" y="0"/>
                </a:lnTo>
                <a:lnTo>
                  <a:pt x="2575855" y="1798089"/>
                </a:lnTo>
                <a:lnTo>
                  <a:pt x="0" y="179808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Qu'est-ce que le protocole d'un examen de la portée ?</a:t>
            </a:r>
          </a:p>
        </p:txBody>
      </p:sp>
    </p:spTree>
  </p:cSld>
  <p:clrMapOvr>
    <a:masterClrMapping/>
  </p:clrMapOvr>
</p:sld>
</file>

<file path=ppt/slides/slide13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4068568" y="139092"/>
            <a:ext cx="8986556" cy="7765473"/>
            <a:chOff x="0" y="0"/>
            <a:chExt cx="11982075" cy="10353965"/>
          </a:xfrm>
        </p:grpSpPr>
        <p:sp>
          <p:nvSpPr>
            <p:cNvPr name="Freeform 3" id="3"/>
            <p:cNvSpPr/>
            <p:nvPr/>
          </p:nvSpPr>
          <p:spPr>
            <a:xfrm flipH="false" flipV="false" rot="0">
              <a:off x="8723628" y="4760542"/>
              <a:ext cx="3258447" cy="4937042"/>
            </a:xfrm>
            <a:custGeom>
              <a:avLst/>
              <a:gdLst/>
              <a:ahLst/>
              <a:cxnLst/>
              <a:rect r="r" b="b" t="t" l="l"/>
              <a:pathLst>
                <a:path h="4937042" w="3258447">
                  <a:moveTo>
                    <a:pt x="0" y="0"/>
                  </a:moveTo>
                  <a:lnTo>
                    <a:pt x="3258447" y="0"/>
                  </a:lnTo>
                  <a:lnTo>
                    <a:pt x="3258447" y="4937041"/>
                  </a:lnTo>
                  <a:lnTo>
                    <a:pt x="0" y="49370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707835" y="0"/>
              <a:ext cx="7613641" cy="5412606"/>
            </a:xfrm>
            <a:custGeom>
              <a:avLst/>
              <a:gdLst/>
              <a:ahLst/>
              <a:cxnLst/>
              <a:rect r="r" b="b" t="t" l="l"/>
              <a:pathLst>
                <a:path h="5412606" w="7613641">
                  <a:moveTo>
                    <a:pt x="0" y="0"/>
                  </a:moveTo>
                  <a:lnTo>
                    <a:pt x="7613641" y="0"/>
                  </a:lnTo>
                  <a:lnTo>
                    <a:pt x="7613641" y="5412606"/>
                  </a:lnTo>
                  <a:lnTo>
                    <a:pt x="0" y="54126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4375056" y="3385228"/>
              <a:ext cx="4871878" cy="6906013"/>
            </a:xfrm>
            <a:custGeom>
              <a:avLst/>
              <a:gdLst/>
              <a:ahLst/>
              <a:cxnLst/>
              <a:rect r="r" b="b" t="t" l="l"/>
              <a:pathLst>
                <a:path h="6906013" w="4871878">
                  <a:moveTo>
                    <a:pt x="0" y="0"/>
                  </a:moveTo>
                  <a:lnTo>
                    <a:pt x="4871878" y="0"/>
                  </a:lnTo>
                  <a:lnTo>
                    <a:pt x="4871878" y="6906013"/>
                  </a:lnTo>
                  <a:lnTo>
                    <a:pt x="0" y="69060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0" y="3447952"/>
              <a:ext cx="4375056" cy="6906013"/>
            </a:xfrm>
            <a:custGeom>
              <a:avLst/>
              <a:gdLst/>
              <a:ahLst/>
              <a:cxnLst/>
              <a:rect r="r" b="b" t="t" l="l"/>
              <a:pathLst>
                <a:path h="6906013" w="4375056">
                  <a:moveTo>
                    <a:pt x="0" y="0"/>
                  </a:moveTo>
                  <a:lnTo>
                    <a:pt x="4375056" y="0"/>
                  </a:lnTo>
                  <a:lnTo>
                    <a:pt x="4375056" y="6906013"/>
                  </a:lnTo>
                  <a:lnTo>
                    <a:pt x="0" y="6906013"/>
                  </a:lnTo>
                  <a:lnTo>
                    <a:pt x="0" y="0"/>
                  </a:lnTo>
                  <a:close/>
                </a:path>
              </a:pathLst>
            </a:custGeom>
            <a:blipFill>
              <a:blip r:embed="rId9">
                <a:extLst>
                  <a:ext uri="{96DAC541-7B7A-43D3-8B79-37D633B846F1}">
                    <asvg:svgBlip xmlns:asvg="http://schemas.microsoft.com/office/drawing/2016/SVG/main" r:embed="rId10"/>
                  </a:ext>
                </a:extLst>
              </a:blip>
              <a:stretch>
                <a:fillRect l="0" t="0" r="0" b="-54858"/>
              </a:stretch>
            </a:blipFill>
          </p:spPr>
        </p:sp>
        <p:sp>
          <p:nvSpPr>
            <p:cNvPr name="Freeform 7" id="7"/>
            <p:cNvSpPr/>
            <p:nvPr/>
          </p:nvSpPr>
          <p:spPr>
            <a:xfrm flipH="false" flipV="false" rot="0">
              <a:off x="4084717" y="478836"/>
              <a:ext cx="2726278" cy="2726278"/>
            </a:xfrm>
            <a:custGeom>
              <a:avLst/>
              <a:gdLst/>
              <a:ahLst/>
              <a:cxnLst/>
              <a:rect r="r" b="b" t="t" l="l"/>
              <a:pathLst>
                <a:path h="2726278" w="2726278">
                  <a:moveTo>
                    <a:pt x="0" y="0"/>
                  </a:moveTo>
                  <a:lnTo>
                    <a:pt x="2726278" y="0"/>
                  </a:lnTo>
                  <a:lnTo>
                    <a:pt x="2726278" y="2726278"/>
                  </a:lnTo>
                  <a:lnTo>
                    <a:pt x="0" y="272627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0">
              <a:off x="4128623" y="448109"/>
              <a:ext cx="2704035" cy="2704035"/>
            </a:xfrm>
            <a:custGeom>
              <a:avLst/>
              <a:gdLst/>
              <a:ahLst/>
              <a:cxnLst/>
              <a:rect r="r" b="b" t="t" l="l"/>
              <a:pathLst>
                <a:path h="2704035" w="2704035">
                  <a:moveTo>
                    <a:pt x="0" y="0"/>
                  </a:moveTo>
                  <a:lnTo>
                    <a:pt x="2704035" y="0"/>
                  </a:lnTo>
                  <a:lnTo>
                    <a:pt x="2704035" y="2704034"/>
                  </a:lnTo>
                  <a:lnTo>
                    <a:pt x="0" y="27040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grpSp>
        <p:nvGrpSpPr>
          <p:cNvPr name="Group 9" id="9"/>
          <p:cNvGrpSpPr/>
          <p:nvPr/>
        </p:nvGrpSpPr>
        <p:grpSpPr>
          <a:xfrm rot="0">
            <a:off x="11600559" y="7771177"/>
            <a:ext cx="5958222" cy="2544398"/>
            <a:chOff x="0" y="0"/>
            <a:chExt cx="7944296" cy="3392531"/>
          </a:xfrm>
        </p:grpSpPr>
        <p:sp>
          <p:nvSpPr>
            <p:cNvPr name="Freeform 10" id="10"/>
            <p:cNvSpPr/>
            <p:nvPr/>
          </p:nvSpPr>
          <p:spPr>
            <a:xfrm flipH="false" flipV="false" rot="0">
              <a:off x="957563" y="270502"/>
              <a:ext cx="5043912" cy="2613663"/>
            </a:xfrm>
            <a:custGeom>
              <a:avLst/>
              <a:gdLst/>
              <a:ahLst/>
              <a:cxnLst/>
              <a:rect r="r" b="b" t="t" l="l"/>
              <a:pathLst>
                <a:path h="2613663" w="5043912">
                  <a:moveTo>
                    <a:pt x="0" y="0"/>
                  </a:moveTo>
                  <a:lnTo>
                    <a:pt x="5043912" y="0"/>
                  </a:lnTo>
                  <a:lnTo>
                    <a:pt x="5043912" y="2613663"/>
                  </a:lnTo>
                  <a:lnTo>
                    <a:pt x="0" y="261366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1" id="11"/>
            <p:cNvSpPr/>
            <p:nvPr/>
          </p:nvSpPr>
          <p:spPr>
            <a:xfrm flipH="false" flipV="false" rot="0">
              <a:off x="2900384" y="270502"/>
              <a:ext cx="5043912" cy="2613663"/>
            </a:xfrm>
            <a:custGeom>
              <a:avLst/>
              <a:gdLst/>
              <a:ahLst/>
              <a:cxnLst/>
              <a:rect r="r" b="b" t="t" l="l"/>
              <a:pathLst>
                <a:path h="2613663" w="5043912">
                  <a:moveTo>
                    <a:pt x="0" y="0"/>
                  </a:moveTo>
                  <a:lnTo>
                    <a:pt x="5043912" y="0"/>
                  </a:lnTo>
                  <a:lnTo>
                    <a:pt x="5043912" y="2613663"/>
                  </a:lnTo>
                  <a:lnTo>
                    <a:pt x="0" y="261366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2" id="12"/>
            <p:cNvSpPr txBox="true"/>
            <p:nvPr/>
          </p:nvSpPr>
          <p:spPr>
            <a:xfrm rot="0">
              <a:off x="1671389" y="1049400"/>
              <a:ext cx="5887577" cy="1236581"/>
            </a:xfrm>
            <a:prstGeom prst="rect">
              <a:avLst/>
            </a:prstGeom>
          </p:spPr>
          <p:txBody>
            <a:bodyPr anchor="t" rtlCol="false" tIns="0" lIns="0" bIns="0" rIns="0">
              <a:spAutoFit/>
            </a:bodyPr>
            <a:lstStyle/>
            <a:p>
              <a:pPr algn="ctr">
                <a:lnSpc>
                  <a:spcPts val="3545"/>
                </a:lnSpc>
              </a:pPr>
              <a:r>
                <a:rPr lang="en-US" sz="2954">
                  <a:solidFill>
                    <a:srgbClr val="000000"/>
                  </a:solidFill>
                  <a:latin typeface="Arial Bold"/>
                  <a:ea typeface="Arial Bold"/>
                  <a:cs typeface="Arial Bold"/>
                  <a:sym typeface="Arial Bold"/>
                </a:rPr>
                <a:t>Consultez la section</a:t>
              </a:r>
            </a:p>
            <a:p>
              <a:pPr algn="ctr">
                <a:lnSpc>
                  <a:spcPts val="3545"/>
                </a:lnSpc>
              </a:pPr>
              <a:r>
                <a:rPr lang="en-US" sz="2954">
                  <a:solidFill>
                    <a:srgbClr val="000000"/>
                  </a:solidFill>
                  <a:latin typeface="Arial Bold"/>
                  <a:ea typeface="Arial Bold"/>
                  <a:cs typeface="Arial Bold"/>
                  <a:sym typeface="Arial Bold"/>
                </a:rPr>
                <a:t>« Ressources »</a:t>
              </a:r>
            </a:p>
          </p:txBody>
        </p:sp>
        <p:sp>
          <p:nvSpPr>
            <p:cNvPr name="Freeform 13" id="13"/>
            <p:cNvSpPr/>
            <p:nvPr/>
          </p:nvSpPr>
          <p:spPr>
            <a:xfrm flipH="false" flipV="false" rot="0">
              <a:off x="0" y="0"/>
              <a:ext cx="1628415" cy="3392531"/>
            </a:xfrm>
            <a:custGeom>
              <a:avLst/>
              <a:gdLst/>
              <a:ahLst/>
              <a:cxnLst/>
              <a:rect r="r" b="b" t="t" l="l"/>
              <a:pathLst>
                <a:path h="3392531" w="1628415">
                  <a:moveTo>
                    <a:pt x="0" y="0"/>
                  </a:moveTo>
                  <a:lnTo>
                    <a:pt x="1628415" y="0"/>
                  </a:lnTo>
                  <a:lnTo>
                    <a:pt x="1628415" y="3392531"/>
                  </a:lnTo>
                  <a:lnTo>
                    <a:pt x="0" y="3392531"/>
                  </a:lnTo>
                  <a:lnTo>
                    <a:pt x="0" y="0"/>
                  </a:lnTo>
                  <a:close/>
                </a:path>
              </a:pathLst>
            </a:custGeom>
            <a:blipFill>
              <a:blip r:embed="rId17"/>
              <a:stretch>
                <a:fillRect l="0" t="0" r="0" b="0"/>
              </a:stretch>
            </a:blipFill>
          </p:spPr>
        </p:sp>
      </p:grpSp>
    </p:spTree>
  </p:cSld>
  <p:clrMapOvr>
    <a:masterClrMapping/>
  </p:clrMapOvr>
</p:sld>
</file>

<file path=ppt/slides/slide131.xml><?xml version="1.0" encoding="utf-8"?>
<p:sld xmlns:p="http://schemas.openxmlformats.org/presentationml/2006/main" xmlns:a="http://schemas.openxmlformats.org/drawingml/2006/main" xmlns:r="http://schemas.openxmlformats.org/officeDocument/2006/relationships">
  <p:cSld>
    <p:bg>
      <p:bgPr>
        <a:solidFill>
          <a:srgbClr val="075579"/>
        </a:solidFill>
      </p:bgPr>
    </p:bg>
    <p:spTree>
      <p:nvGrpSpPr>
        <p:cNvPr id="1" name=""/>
        <p:cNvGrpSpPr/>
        <p:nvPr/>
      </p:nvGrpSpPr>
      <p:grpSpPr>
        <a:xfrm>
          <a:off x="0" y="0"/>
          <a:ext cx="0" cy="0"/>
          <a:chOff x="0" y="0"/>
          <a:chExt cx="0" cy="0"/>
        </a:xfrm>
      </p:grpSpPr>
      <p:sp>
        <p:nvSpPr>
          <p:cNvPr name="TextBox 2" id="2"/>
          <p:cNvSpPr txBox="true"/>
          <p:nvPr/>
        </p:nvSpPr>
        <p:spPr>
          <a:xfrm rot="0">
            <a:off x="1028700" y="771525"/>
            <a:ext cx="5578001" cy="1002317"/>
          </a:xfrm>
          <a:prstGeom prst="rect">
            <a:avLst/>
          </a:prstGeom>
        </p:spPr>
        <p:txBody>
          <a:bodyPr anchor="t" rtlCol="false" tIns="0" lIns="0" bIns="0" rIns="0">
            <a:spAutoFit/>
          </a:bodyPr>
          <a:lstStyle/>
          <a:p>
            <a:pPr algn="l">
              <a:lnSpc>
                <a:spcPts val="8112"/>
              </a:lnSpc>
            </a:pPr>
            <a:r>
              <a:rPr lang="en-US" sz="4899">
                <a:solidFill>
                  <a:srgbClr val="FFFFFF"/>
                </a:solidFill>
                <a:latin typeface="Poppins"/>
                <a:ea typeface="Poppins"/>
                <a:cs typeface="Poppins"/>
                <a:sym typeface="Poppins"/>
              </a:rPr>
              <a:t>RÉFÉRENCES</a:t>
            </a:r>
          </a:p>
        </p:txBody>
      </p:sp>
      <p:sp>
        <p:nvSpPr>
          <p:cNvPr name="AutoShape 3" id="3"/>
          <p:cNvSpPr/>
          <p:nvPr/>
        </p:nvSpPr>
        <p:spPr>
          <a:xfrm>
            <a:off x="1028700" y="1989163"/>
            <a:ext cx="4313016" cy="0"/>
          </a:xfrm>
          <a:prstGeom prst="line">
            <a:avLst/>
          </a:prstGeom>
          <a:ln cap="rnd" w="19050">
            <a:solidFill>
              <a:srgbClr val="FFFFFF"/>
            </a:solidFill>
            <a:prstDash val="solid"/>
            <a:headEnd type="none" len="sm" w="sm"/>
            <a:tailEnd type="none" len="sm" w="sm"/>
          </a:ln>
        </p:spPr>
      </p:sp>
      <p:sp>
        <p:nvSpPr>
          <p:cNvPr name="TextBox 4" id="4"/>
          <p:cNvSpPr txBox="true"/>
          <p:nvPr/>
        </p:nvSpPr>
        <p:spPr>
          <a:xfrm rot="0">
            <a:off x="1028700" y="2266210"/>
            <a:ext cx="16230600" cy="7186634"/>
          </a:xfrm>
          <a:prstGeom prst="rect">
            <a:avLst/>
          </a:prstGeom>
        </p:spPr>
        <p:txBody>
          <a:bodyPr anchor="t" rtlCol="false" tIns="0" lIns="0" bIns="0" rIns="0">
            <a:spAutoFit/>
          </a:bodyPr>
          <a:lstStyle/>
          <a:p>
            <a:pPr algn="l" marL="594129" indent="-198043" lvl="2">
              <a:lnSpc>
                <a:spcPts val="4054"/>
              </a:lnSpc>
              <a:buFont typeface="Arial"/>
              <a:buChar char="⚬"/>
            </a:pPr>
            <a:r>
              <a:rPr lang="en-US" sz="2598">
                <a:solidFill>
                  <a:srgbClr val="FFFFFF"/>
                </a:solidFill>
                <a:latin typeface="Poppins"/>
                <a:ea typeface="Poppins"/>
                <a:cs typeface="Poppins"/>
                <a:sym typeface="Poppins"/>
              </a:rPr>
              <a:t>Arksey, H. et O’Malley, L. (2005). Scoping studies: Towards a methodological framework. </a:t>
            </a:r>
            <a:r>
              <a:rPr lang="en-US" sz="2598">
                <a:solidFill>
                  <a:srgbClr val="FFFFFF"/>
                </a:solidFill>
                <a:latin typeface="Poppins Italics"/>
                <a:ea typeface="Poppins Italics"/>
                <a:cs typeface="Poppins Italics"/>
                <a:sym typeface="Poppins Italics"/>
              </a:rPr>
              <a:t>International Journal of Social Research Methodology, 8</a:t>
            </a:r>
            <a:r>
              <a:rPr lang="en-US" sz="2598">
                <a:solidFill>
                  <a:srgbClr val="FFFFFF"/>
                </a:solidFill>
                <a:latin typeface="Poppins"/>
                <a:ea typeface="Poppins"/>
                <a:cs typeface="Poppins"/>
                <a:sym typeface="Poppins"/>
              </a:rPr>
              <a:t>(1), 19-32. </a:t>
            </a:r>
            <a:r>
              <a:rPr lang="en-US" sz="2598" u="sng">
                <a:solidFill>
                  <a:srgbClr val="FFFFFF"/>
                </a:solidFill>
                <a:latin typeface="Poppins"/>
                <a:ea typeface="Poppins"/>
                <a:cs typeface="Poppins"/>
                <a:sym typeface="Poppins"/>
                <a:hlinkClick r:id="rId3" tooltip="https://doi.org/10.1080/1364557032000119616"/>
              </a:rPr>
              <a:t>https://doi.org/10.1080/1364557032000119616</a:t>
            </a:r>
          </a:p>
          <a:p>
            <a:pPr algn="l" marL="594129" indent="-198043" lvl="2">
              <a:lnSpc>
                <a:spcPts val="4054"/>
              </a:lnSpc>
              <a:buFont typeface="Arial"/>
              <a:buChar char="⚬"/>
            </a:pPr>
            <a:r>
              <a:rPr lang="en-US" sz="2598">
                <a:solidFill>
                  <a:srgbClr val="FFFFFF"/>
                </a:solidFill>
                <a:latin typeface="Poppins"/>
                <a:ea typeface="Poppins"/>
                <a:cs typeface="Poppins"/>
                <a:sym typeface="Poppins"/>
              </a:rPr>
              <a:t>Lal, S., Elias, S., Sieu, V., et Peredo, R. (2023). The use of technology to provide mental health services to youth experiencing homelessness: Scoping review. </a:t>
            </a:r>
            <a:r>
              <a:rPr lang="en-US" sz="2598">
                <a:solidFill>
                  <a:srgbClr val="FFFFFF"/>
                </a:solidFill>
                <a:latin typeface="Poppins Italics"/>
                <a:ea typeface="Poppins Italics"/>
                <a:cs typeface="Poppins Italics"/>
                <a:sym typeface="Poppins Italics"/>
              </a:rPr>
              <a:t>Journal of Medical Internet Research</a:t>
            </a:r>
            <a:r>
              <a:rPr lang="en-US" sz="2598">
                <a:solidFill>
                  <a:srgbClr val="FFFFFF"/>
                </a:solidFill>
                <a:latin typeface="Poppins"/>
                <a:ea typeface="Poppins"/>
                <a:cs typeface="Poppins"/>
                <a:sym typeface="Poppins"/>
              </a:rPr>
              <a:t>, </a:t>
            </a:r>
            <a:r>
              <a:rPr lang="en-US" sz="2598">
                <a:solidFill>
                  <a:srgbClr val="FFFFFF"/>
                </a:solidFill>
                <a:latin typeface="Poppins Italics"/>
                <a:ea typeface="Poppins Italics"/>
                <a:cs typeface="Poppins Italics"/>
                <a:sym typeface="Poppins Italics"/>
              </a:rPr>
              <a:t>25</a:t>
            </a:r>
            <a:r>
              <a:rPr lang="en-US" sz="2598">
                <a:solidFill>
                  <a:srgbClr val="FFFFFF"/>
                </a:solidFill>
                <a:latin typeface="Poppins"/>
                <a:ea typeface="Poppins"/>
                <a:cs typeface="Poppins"/>
                <a:sym typeface="Poppins"/>
              </a:rPr>
              <a:t>, e41939. </a:t>
            </a:r>
            <a:r>
              <a:rPr lang="en-US" sz="2598" u="sng">
                <a:solidFill>
                  <a:srgbClr val="FFFFFF"/>
                </a:solidFill>
                <a:latin typeface="Poppins"/>
                <a:ea typeface="Poppins"/>
                <a:cs typeface="Poppins"/>
                <a:sym typeface="Poppins"/>
                <a:hlinkClick r:id="rId4" tooltip="https://doi.org/10.2196/41939"/>
              </a:rPr>
              <a:t>https://doi.org/10.2196/41939</a:t>
            </a:r>
          </a:p>
          <a:p>
            <a:pPr algn="l" marL="594129" indent="-198043" lvl="2">
              <a:lnSpc>
                <a:spcPts val="4054"/>
              </a:lnSpc>
              <a:buFont typeface="Arial"/>
              <a:buChar char="⚬"/>
            </a:pPr>
            <a:r>
              <a:rPr lang="en-US" sz="2598">
                <a:solidFill>
                  <a:srgbClr val="FFFFFF"/>
                </a:solidFill>
                <a:latin typeface="Poppins"/>
                <a:ea typeface="Poppins"/>
                <a:cs typeface="Poppins"/>
                <a:sym typeface="Poppins"/>
              </a:rPr>
              <a:t>Levac, D., Colquhoun, H. et O’Brien, K. K. (2010). Scoping studies: Advancing the methodology. </a:t>
            </a:r>
            <a:r>
              <a:rPr lang="en-US" sz="2598">
                <a:solidFill>
                  <a:srgbClr val="FFFFFF"/>
                </a:solidFill>
                <a:latin typeface="Poppins Italics"/>
                <a:ea typeface="Poppins Italics"/>
                <a:cs typeface="Poppins Italics"/>
                <a:sym typeface="Poppins Italics"/>
              </a:rPr>
              <a:t>Implementation Science</a:t>
            </a:r>
            <a:r>
              <a:rPr lang="en-US" sz="2598">
                <a:solidFill>
                  <a:srgbClr val="FFFFFF"/>
                </a:solidFill>
                <a:latin typeface="Poppins"/>
                <a:ea typeface="Poppins"/>
                <a:cs typeface="Poppins"/>
                <a:sym typeface="Poppins"/>
              </a:rPr>
              <a:t>, </a:t>
            </a:r>
            <a:r>
              <a:rPr lang="en-US" sz="2598">
                <a:solidFill>
                  <a:srgbClr val="FFFFFF"/>
                </a:solidFill>
                <a:latin typeface="Poppins Italics"/>
                <a:ea typeface="Poppins Italics"/>
                <a:cs typeface="Poppins Italics"/>
                <a:sym typeface="Poppins Italics"/>
              </a:rPr>
              <a:t>5</a:t>
            </a:r>
            <a:r>
              <a:rPr lang="en-US" sz="2598">
                <a:solidFill>
                  <a:srgbClr val="FFFFFF"/>
                </a:solidFill>
                <a:latin typeface="Poppins"/>
                <a:ea typeface="Poppins"/>
                <a:cs typeface="Poppins"/>
                <a:sym typeface="Poppins"/>
              </a:rPr>
              <a:t>(1), 69. </a:t>
            </a:r>
            <a:r>
              <a:rPr lang="en-US" sz="2598" u="sng">
                <a:solidFill>
                  <a:srgbClr val="FFFFFF"/>
                </a:solidFill>
                <a:latin typeface="Poppins"/>
                <a:ea typeface="Poppins"/>
                <a:cs typeface="Poppins"/>
                <a:sym typeface="Poppins"/>
                <a:hlinkClick r:id="rId5" tooltip="https://doi.org/10.1186/1748-5908-5-69"/>
              </a:rPr>
              <a:t>https://doi.org/10.1186/1748-5908-5-69</a:t>
            </a:r>
          </a:p>
          <a:p>
            <a:pPr algn="l" marL="594129" indent="-198043" lvl="2">
              <a:lnSpc>
                <a:spcPts val="4054"/>
              </a:lnSpc>
              <a:buFont typeface="Arial"/>
              <a:buChar char="⚬"/>
            </a:pPr>
            <a:r>
              <a:rPr lang="en-US" sz="2598">
                <a:solidFill>
                  <a:srgbClr val="FFFFFF"/>
                </a:solidFill>
                <a:latin typeface="Poppins"/>
                <a:ea typeface="Poppins"/>
                <a:cs typeface="Poppins"/>
                <a:sym typeface="Poppins"/>
              </a:rPr>
              <a:t>Lingard, L., et Colquhoun, H. (2022). The story behind the synthesis: Writing an effective introduction to your scoping review. </a:t>
            </a:r>
            <a:r>
              <a:rPr lang="en-US" sz="2598">
                <a:solidFill>
                  <a:srgbClr val="FFFFFF"/>
                </a:solidFill>
                <a:latin typeface="Poppins Italics"/>
                <a:ea typeface="Poppins Italics"/>
                <a:cs typeface="Poppins Italics"/>
                <a:sym typeface="Poppins Italics"/>
              </a:rPr>
              <a:t>Perspectives on Medical Education</a:t>
            </a:r>
            <a:r>
              <a:rPr lang="en-US" sz="2598">
                <a:solidFill>
                  <a:srgbClr val="FFFFFF"/>
                </a:solidFill>
                <a:latin typeface="Poppins"/>
                <a:ea typeface="Poppins"/>
                <a:cs typeface="Poppins"/>
                <a:sym typeface="Poppins"/>
              </a:rPr>
              <a:t>, </a:t>
            </a:r>
            <a:r>
              <a:rPr lang="en-US" sz="2598">
                <a:solidFill>
                  <a:srgbClr val="FFFFFF"/>
                </a:solidFill>
                <a:latin typeface="Poppins Italics"/>
                <a:ea typeface="Poppins Italics"/>
                <a:cs typeface="Poppins Italics"/>
                <a:sym typeface="Poppins Italics"/>
              </a:rPr>
              <a:t>11</a:t>
            </a:r>
            <a:r>
              <a:rPr lang="en-US" sz="2598">
                <a:solidFill>
                  <a:srgbClr val="FFFFFF"/>
                </a:solidFill>
                <a:latin typeface="Poppins"/>
                <a:ea typeface="Poppins"/>
                <a:cs typeface="Poppins"/>
                <a:sym typeface="Poppins"/>
              </a:rPr>
              <a:t>(5), 289-294. </a:t>
            </a:r>
            <a:r>
              <a:rPr lang="en-US" sz="2598" u="sng">
                <a:solidFill>
                  <a:srgbClr val="FFFFFF"/>
                </a:solidFill>
                <a:latin typeface="Poppins"/>
                <a:ea typeface="Poppins"/>
                <a:cs typeface="Poppins"/>
                <a:sym typeface="Poppins"/>
                <a:hlinkClick r:id="rId6" tooltip="https://doi.org/10.1007/s40037-022-00719-7"/>
              </a:rPr>
              <a:t>https://doi.org/10.1007/s40037-022-00719-7</a:t>
            </a:r>
            <a:r>
              <a:rPr lang="en-US" sz="2598">
                <a:solidFill>
                  <a:srgbClr val="FFFFFF"/>
                </a:solidFill>
                <a:latin typeface="Poppins"/>
                <a:ea typeface="Poppins"/>
                <a:cs typeface="Poppins"/>
                <a:sym typeface="Poppins"/>
              </a:rPr>
              <a:t> </a:t>
            </a:r>
          </a:p>
          <a:p>
            <a:pPr algn="l" marL="594129" indent="-198043" lvl="2">
              <a:lnSpc>
                <a:spcPts val="4054"/>
              </a:lnSpc>
              <a:buFont typeface="Arial"/>
              <a:buChar char="⚬"/>
            </a:pPr>
            <a:r>
              <a:rPr lang="en-US" sz="2598">
                <a:solidFill>
                  <a:srgbClr val="FFFFFF"/>
                </a:solidFill>
                <a:latin typeface="Poppins"/>
                <a:ea typeface="Poppins"/>
                <a:cs typeface="Poppins"/>
                <a:sym typeface="Poppins"/>
              </a:rPr>
              <a:t>Peters, M. D. J., Godfrey, C., McInerney, P., Munn, Z., Tricco, A. C., et Khalil, H. (2020). Chapter 11: Scoping reviews. Dans E. Aromataris et Z. Munn (dir.), </a:t>
            </a:r>
            <a:r>
              <a:rPr lang="en-US" sz="2598">
                <a:solidFill>
                  <a:srgbClr val="FFFFFF"/>
                </a:solidFill>
                <a:latin typeface="Poppins Italics"/>
                <a:ea typeface="Poppins Italics"/>
                <a:cs typeface="Poppins Italics"/>
                <a:sym typeface="Poppins Italics"/>
              </a:rPr>
              <a:t>JBI manual for evidence synthesis</a:t>
            </a:r>
            <a:r>
              <a:rPr lang="en-US" sz="2598">
                <a:solidFill>
                  <a:srgbClr val="FFFFFF"/>
                </a:solidFill>
                <a:latin typeface="Poppins"/>
                <a:ea typeface="Poppins"/>
                <a:cs typeface="Poppins"/>
                <a:sym typeface="Poppins"/>
              </a:rPr>
              <a:t>. JBI. </a:t>
            </a:r>
            <a:r>
              <a:rPr lang="en-US" sz="2598" u="sng">
                <a:solidFill>
                  <a:srgbClr val="FFFFFF"/>
                </a:solidFill>
                <a:latin typeface="Poppins"/>
                <a:ea typeface="Poppins"/>
                <a:cs typeface="Poppins"/>
                <a:sym typeface="Poppins"/>
                <a:hlinkClick r:id="rId7" tooltip="https://doi.org/10.46658/JBIMES-20-12"/>
              </a:rPr>
              <a:t>https://doi.org/10.46658/JBIMES-20-12</a:t>
            </a:r>
          </a:p>
        </p:txBody>
      </p:sp>
    </p:spTree>
  </p:cSld>
  <p:clrMapOvr>
    <a:masterClrMapping/>
  </p:clrMapOvr>
</p:sld>
</file>

<file path=ppt/slides/slide132.xml><?xml version="1.0" encoding="utf-8"?>
<p:sld xmlns:p="http://schemas.openxmlformats.org/presentationml/2006/main" xmlns:a="http://schemas.openxmlformats.org/drawingml/2006/main" xmlns:r="http://schemas.openxmlformats.org/officeDocument/2006/relationships">
  <p:cSld>
    <p:bg>
      <p:bgPr>
        <a:solidFill>
          <a:srgbClr val="075579"/>
        </a:solidFill>
      </p:bgPr>
    </p:bg>
    <p:spTree>
      <p:nvGrpSpPr>
        <p:cNvPr id="1" name=""/>
        <p:cNvGrpSpPr/>
        <p:nvPr/>
      </p:nvGrpSpPr>
      <p:grpSpPr>
        <a:xfrm>
          <a:off x="0" y="0"/>
          <a:ext cx="0" cy="0"/>
          <a:chOff x="0" y="0"/>
          <a:chExt cx="0" cy="0"/>
        </a:xfrm>
      </p:grpSpPr>
      <p:sp>
        <p:nvSpPr>
          <p:cNvPr name="TextBox 2" id="2"/>
          <p:cNvSpPr txBox="true"/>
          <p:nvPr/>
        </p:nvSpPr>
        <p:spPr>
          <a:xfrm rot="0">
            <a:off x="1028700" y="771525"/>
            <a:ext cx="5578001" cy="1002317"/>
          </a:xfrm>
          <a:prstGeom prst="rect">
            <a:avLst/>
          </a:prstGeom>
        </p:spPr>
        <p:txBody>
          <a:bodyPr anchor="t" rtlCol="false" tIns="0" lIns="0" bIns="0" rIns="0">
            <a:spAutoFit/>
          </a:bodyPr>
          <a:lstStyle/>
          <a:p>
            <a:pPr algn="l">
              <a:lnSpc>
                <a:spcPts val="8112"/>
              </a:lnSpc>
            </a:pPr>
            <a:r>
              <a:rPr lang="en-US" sz="4899">
                <a:solidFill>
                  <a:srgbClr val="FFFFFF"/>
                </a:solidFill>
                <a:latin typeface="Poppins"/>
                <a:ea typeface="Poppins"/>
                <a:cs typeface="Poppins"/>
                <a:sym typeface="Poppins"/>
              </a:rPr>
              <a:t>RÉFÉRENCES</a:t>
            </a:r>
          </a:p>
        </p:txBody>
      </p:sp>
      <p:sp>
        <p:nvSpPr>
          <p:cNvPr name="AutoShape 3" id="3"/>
          <p:cNvSpPr/>
          <p:nvPr/>
        </p:nvSpPr>
        <p:spPr>
          <a:xfrm>
            <a:off x="1028700" y="1989163"/>
            <a:ext cx="4313016" cy="0"/>
          </a:xfrm>
          <a:prstGeom prst="line">
            <a:avLst/>
          </a:prstGeom>
          <a:ln cap="rnd" w="19050">
            <a:solidFill>
              <a:srgbClr val="FFFFFF"/>
            </a:solidFill>
            <a:prstDash val="solid"/>
            <a:headEnd type="none" len="sm" w="sm"/>
            <a:tailEnd type="none" len="sm" w="sm"/>
          </a:ln>
        </p:spPr>
      </p:sp>
      <p:sp>
        <p:nvSpPr>
          <p:cNvPr name="TextBox 4" id="4"/>
          <p:cNvSpPr txBox="true"/>
          <p:nvPr/>
        </p:nvSpPr>
        <p:spPr>
          <a:xfrm rot="0">
            <a:off x="1028700" y="2266210"/>
            <a:ext cx="16230600" cy="4615073"/>
          </a:xfrm>
          <a:prstGeom prst="rect">
            <a:avLst/>
          </a:prstGeom>
        </p:spPr>
        <p:txBody>
          <a:bodyPr anchor="t" rtlCol="false" tIns="0" lIns="0" bIns="0" rIns="0">
            <a:spAutoFit/>
          </a:bodyPr>
          <a:lstStyle/>
          <a:p>
            <a:pPr algn="l" marL="594129" indent="-198043" lvl="2">
              <a:lnSpc>
                <a:spcPts val="4054"/>
              </a:lnSpc>
              <a:buFont typeface="Arial"/>
              <a:buChar char="⚬"/>
            </a:pPr>
            <a:r>
              <a:rPr lang="en-US" sz="2598">
                <a:solidFill>
                  <a:srgbClr val="FFFFFF"/>
                </a:solidFill>
                <a:latin typeface="Poppins"/>
                <a:ea typeface="Poppins"/>
                <a:cs typeface="Poppins"/>
                <a:sym typeface="Poppins"/>
              </a:rPr>
              <a:t>Peters, M. D. J., Godfrey, C., McInerney, P., Khalil, H., Larsen, P., Marnie, C., Pollock, D., Tricco, A. C., et Munn, Z. (2022). Best practice guidance and reporting items for the development of scoping review protocols. </a:t>
            </a:r>
            <a:r>
              <a:rPr lang="en-US" sz="2598">
                <a:solidFill>
                  <a:srgbClr val="FFFFFF"/>
                </a:solidFill>
                <a:latin typeface="Poppins Italics"/>
                <a:ea typeface="Poppins Italics"/>
                <a:cs typeface="Poppins Italics"/>
                <a:sym typeface="Poppins Italics"/>
              </a:rPr>
              <a:t>JBI Evidence Synthesis</a:t>
            </a:r>
            <a:r>
              <a:rPr lang="en-US" sz="2598">
                <a:solidFill>
                  <a:srgbClr val="FFFFFF"/>
                </a:solidFill>
                <a:latin typeface="Poppins"/>
                <a:ea typeface="Poppins"/>
                <a:cs typeface="Poppins"/>
                <a:sym typeface="Poppins"/>
              </a:rPr>
              <a:t>, </a:t>
            </a:r>
            <a:r>
              <a:rPr lang="en-US" sz="2598">
                <a:solidFill>
                  <a:srgbClr val="FFFFFF"/>
                </a:solidFill>
                <a:latin typeface="Poppins Italics"/>
                <a:ea typeface="Poppins Italics"/>
                <a:cs typeface="Poppins Italics"/>
                <a:sym typeface="Poppins Italics"/>
              </a:rPr>
              <a:t>20</a:t>
            </a:r>
            <a:r>
              <a:rPr lang="en-US" sz="2598">
                <a:solidFill>
                  <a:srgbClr val="FFFFFF"/>
                </a:solidFill>
                <a:latin typeface="Poppins"/>
                <a:ea typeface="Poppins"/>
                <a:cs typeface="Poppins"/>
                <a:sym typeface="Poppins"/>
              </a:rPr>
              <a:t>(4), 953–968. </a:t>
            </a:r>
            <a:r>
              <a:rPr lang="en-US" sz="2598" u="sng">
                <a:solidFill>
                  <a:srgbClr val="FFFFFF"/>
                </a:solidFill>
                <a:latin typeface="Poppins"/>
                <a:ea typeface="Poppins"/>
                <a:cs typeface="Poppins"/>
                <a:sym typeface="Poppins"/>
                <a:hlinkClick r:id="rId3" tooltip="https://doi.org/10.11124/JBIES-21-00242"/>
              </a:rPr>
              <a:t>https://doi.org/10.11124/JBIES-21-00242</a:t>
            </a:r>
            <a:r>
              <a:rPr lang="en-US" sz="2598">
                <a:solidFill>
                  <a:srgbClr val="FFFFFF"/>
                </a:solidFill>
                <a:latin typeface="Poppins"/>
                <a:ea typeface="Poppins"/>
                <a:cs typeface="Poppins"/>
                <a:sym typeface="Poppins"/>
              </a:rPr>
              <a:t> </a:t>
            </a:r>
          </a:p>
          <a:p>
            <a:pPr algn="l" marL="594129" indent="-198043" lvl="2">
              <a:lnSpc>
                <a:spcPts val="4054"/>
              </a:lnSpc>
              <a:buFont typeface="Arial"/>
              <a:buChar char="⚬"/>
            </a:pPr>
            <a:r>
              <a:rPr lang="en-US" sz="2598">
                <a:solidFill>
                  <a:srgbClr val="FFFFFF"/>
                </a:solidFill>
                <a:latin typeface="Poppins"/>
                <a:ea typeface="Poppins"/>
                <a:cs typeface="Poppins"/>
                <a:sym typeface="Poppins"/>
              </a:rPr>
              <a:t>Tricco, A. C., Lillie, E., Zarin, W., O'Brien, K. K., Colquhoun, H., Levac, D., Moher, D., Peters, M. D. J., Horsley, T., Weeks, L., Hempel, S., Akl, E. A., Chang, C., McGowan, J., Stewart, L., Hartling, L., Aldcroft, A., Wilson, M. G., Garritty, C., Lewin, S., … Straus, S. E. (2018). PRISMA extension for scoping reviews (PRISMA-ScR): Checklist and explanation. </a:t>
            </a:r>
            <a:r>
              <a:rPr lang="en-US" sz="2598">
                <a:solidFill>
                  <a:srgbClr val="FFFFFF"/>
                </a:solidFill>
                <a:latin typeface="Poppins Italics"/>
                <a:ea typeface="Poppins Italics"/>
                <a:cs typeface="Poppins Italics"/>
                <a:sym typeface="Poppins Italics"/>
              </a:rPr>
              <a:t>Annals of Internal Medicine</a:t>
            </a:r>
            <a:r>
              <a:rPr lang="en-US" sz="2598">
                <a:solidFill>
                  <a:srgbClr val="FFFFFF"/>
                </a:solidFill>
                <a:latin typeface="Poppins"/>
                <a:ea typeface="Poppins"/>
                <a:cs typeface="Poppins"/>
                <a:sym typeface="Poppins"/>
              </a:rPr>
              <a:t>,</a:t>
            </a:r>
            <a:r>
              <a:rPr lang="en-US" sz="2598">
                <a:solidFill>
                  <a:srgbClr val="FFFFFF"/>
                </a:solidFill>
                <a:latin typeface="Poppins Italics"/>
                <a:ea typeface="Poppins Italics"/>
                <a:cs typeface="Poppins Italics"/>
                <a:sym typeface="Poppins Italics"/>
              </a:rPr>
              <a:t> 169</a:t>
            </a:r>
            <a:r>
              <a:rPr lang="en-US" sz="2598">
                <a:solidFill>
                  <a:srgbClr val="FFFFFF"/>
                </a:solidFill>
                <a:latin typeface="Poppins"/>
                <a:ea typeface="Poppins"/>
                <a:cs typeface="Poppins"/>
                <a:sym typeface="Poppins"/>
              </a:rPr>
              <a:t>(7), 467–473. </a:t>
            </a:r>
            <a:r>
              <a:rPr lang="en-US" sz="2598" u="sng">
                <a:solidFill>
                  <a:srgbClr val="FFFFFF"/>
                </a:solidFill>
                <a:latin typeface="Poppins"/>
                <a:ea typeface="Poppins"/>
                <a:cs typeface="Poppins"/>
                <a:sym typeface="Poppins"/>
                <a:hlinkClick r:id="rId4" tooltip="https://doi.org/10.7326/M18-0850"/>
              </a:rPr>
              <a:t>https://doi.org/10.7326/M18-0850</a:t>
            </a:r>
            <a:r>
              <a:rPr lang="en-US" sz="2598">
                <a:solidFill>
                  <a:srgbClr val="FFFFFF"/>
                </a:solidFill>
                <a:latin typeface="Poppins"/>
                <a:ea typeface="Poppins"/>
                <a:cs typeface="Poppins"/>
                <a:sym typeface="Poppins"/>
              </a:rPr>
              <a:t> </a:t>
            </a:r>
          </a:p>
        </p:txBody>
      </p:sp>
    </p:spTree>
  </p:cSld>
  <p:clrMapOvr>
    <a:masterClrMapping/>
  </p:clrMapOvr>
</p:sld>
</file>

<file path=ppt/slides/slide133.xml><?xml version="1.0" encoding="utf-8"?>
<p:sld xmlns:p="http://schemas.openxmlformats.org/presentationml/2006/main" xmlns:a="http://schemas.openxmlformats.org/drawingml/2006/main" xmlns:r="http://schemas.openxmlformats.org/officeDocument/2006/relationships">
  <p:cSld>
    <p:bg>
      <p:bgPr>
        <a:solidFill>
          <a:srgbClr val="075579"/>
        </a:solidFill>
      </p:bgPr>
    </p:bg>
    <p:spTree>
      <p:nvGrpSpPr>
        <p:cNvPr id="1" name=""/>
        <p:cNvGrpSpPr/>
        <p:nvPr/>
      </p:nvGrpSpPr>
      <p:grpSpPr>
        <a:xfrm>
          <a:off x="0" y="0"/>
          <a:ext cx="0" cy="0"/>
          <a:chOff x="0" y="0"/>
          <a:chExt cx="0" cy="0"/>
        </a:xfrm>
      </p:grpSpPr>
      <p:sp>
        <p:nvSpPr>
          <p:cNvPr name="TextBox 2" id="2"/>
          <p:cNvSpPr txBox="true"/>
          <p:nvPr/>
        </p:nvSpPr>
        <p:spPr>
          <a:xfrm rot="0">
            <a:off x="1028700" y="781050"/>
            <a:ext cx="4747800" cy="1232754"/>
          </a:xfrm>
          <a:prstGeom prst="rect">
            <a:avLst/>
          </a:prstGeom>
        </p:spPr>
        <p:txBody>
          <a:bodyPr anchor="t" rtlCol="false" tIns="0" lIns="0" bIns="0" rIns="0">
            <a:spAutoFit/>
          </a:bodyPr>
          <a:lstStyle/>
          <a:p>
            <a:pPr algn="r">
              <a:lnSpc>
                <a:spcPts val="4872"/>
              </a:lnSpc>
            </a:pPr>
            <a:r>
              <a:rPr lang="en-US" sz="2900">
                <a:solidFill>
                  <a:srgbClr val="FFFFFF"/>
                </a:solidFill>
                <a:latin typeface="Arial"/>
                <a:ea typeface="Arial"/>
                <a:cs typeface="Arial"/>
                <a:sym typeface="Arial"/>
              </a:rPr>
              <a:t>Responsables du contenu et de la conception de la vidéo</a:t>
            </a:r>
          </a:p>
        </p:txBody>
      </p:sp>
      <p:sp>
        <p:nvSpPr>
          <p:cNvPr name="TextBox 3" id="3"/>
          <p:cNvSpPr txBox="true"/>
          <p:nvPr/>
        </p:nvSpPr>
        <p:spPr>
          <a:xfrm rot="0">
            <a:off x="6179059" y="781050"/>
            <a:ext cx="11080200" cy="3861816"/>
          </a:xfrm>
          <a:prstGeom prst="rect">
            <a:avLst/>
          </a:prstGeom>
        </p:spPr>
        <p:txBody>
          <a:bodyPr anchor="t" rtlCol="false" tIns="0" lIns="0" bIns="0" rIns="0">
            <a:spAutoFit/>
          </a:bodyPr>
          <a:lstStyle/>
          <a:p>
            <a:pPr algn="just">
              <a:lnSpc>
                <a:spcPts val="4872"/>
              </a:lnSpc>
            </a:pPr>
            <a:r>
              <a:rPr lang="en-US" sz="2900">
                <a:solidFill>
                  <a:srgbClr val="FFFFFF"/>
                </a:solidFill>
                <a:latin typeface="Arial"/>
                <a:ea typeface="Arial"/>
                <a:cs typeface="Arial"/>
                <a:sym typeface="Arial"/>
              </a:rPr>
              <a:t>Shalini Lal, professeure agrégée à l’École de réadaptation de l’Université de Montréal</a:t>
            </a:r>
          </a:p>
          <a:p>
            <a:pPr algn="just">
              <a:lnSpc>
                <a:spcPts val="811"/>
              </a:lnSpc>
            </a:pPr>
          </a:p>
          <a:p>
            <a:pPr algn="just">
              <a:lnSpc>
                <a:spcPts val="4872"/>
              </a:lnSpc>
            </a:pPr>
            <a:r>
              <a:rPr lang="en-US" sz="2900">
                <a:solidFill>
                  <a:srgbClr val="FFFFFF"/>
                </a:solidFill>
                <a:latin typeface="Arial"/>
                <a:ea typeface="Arial"/>
                <a:cs typeface="Arial"/>
                <a:sym typeface="Arial"/>
              </a:rPr>
              <a:t>Tania Sabatino, étudiante à la maîtrise en sciences de la réadaptation et auxiliaire de recherche</a:t>
            </a:r>
          </a:p>
          <a:p>
            <a:pPr algn="just">
              <a:lnSpc>
                <a:spcPts val="810"/>
              </a:lnSpc>
            </a:pPr>
          </a:p>
          <a:p>
            <a:pPr algn="just">
              <a:lnSpc>
                <a:spcPts val="4872"/>
              </a:lnSpc>
            </a:pPr>
            <a:r>
              <a:rPr lang="en-US" sz="2900">
                <a:solidFill>
                  <a:srgbClr val="FFFFFF"/>
                </a:solidFill>
                <a:latin typeface="Arial"/>
                <a:ea typeface="Arial"/>
                <a:cs typeface="Arial"/>
                <a:sym typeface="Arial"/>
              </a:rPr>
              <a:t>Sarra Jazi, étudiante en 3e année en ergothérapie et assistante de recherche, Université de Montréal</a:t>
            </a:r>
          </a:p>
        </p:txBody>
      </p:sp>
      <p:grpSp>
        <p:nvGrpSpPr>
          <p:cNvPr name="Group 4" id="4"/>
          <p:cNvGrpSpPr/>
          <p:nvPr/>
        </p:nvGrpSpPr>
        <p:grpSpPr>
          <a:xfrm rot="0">
            <a:off x="14785017" y="9110633"/>
            <a:ext cx="2715431" cy="600134"/>
            <a:chOff x="0" y="0"/>
            <a:chExt cx="3620575" cy="800179"/>
          </a:xfrm>
        </p:grpSpPr>
        <p:sp>
          <p:nvSpPr>
            <p:cNvPr name="Freeform 5" id="5"/>
            <p:cNvSpPr/>
            <p:nvPr/>
          </p:nvSpPr>
          <p:spPr>
            <a:xfrm flipH="false" flipV="false" rot="0">
              <a:off x="0" y="0"/>
              <a:ext cx="3620516" cy="800227"/>
            </a:xfrm>
            <a:custGeom>
              <a:avLst/>
              <a:gdLst/>
              <a:ahLst/>
              <a:cxnLst/>
              <a:rect r="r" b="b" t="t" l="l"/>
              <a:pathLst>
                <a:path h="800227" w="3620516">
                  <a:moveTo>
                    <a:pt x="0" y="0"/>
                  </a:moveTo>
                  <a:lnTo>
                    <a:pt x="3620516" y="0"/>
                  </a:lnTo>
                  <a:lnTo>
                    <a:pt x="3620516" y="800227"/>
                  </a:lnTo>
                  <a:lnTo>
                    <a:pt x="0" y="800227"/>
                  </a:lnTo>
                  <a:lnTo>
                    <a:pt x="0" y="0"/>
                  </a:lnTo>
                  <a:close/>
                </a:path>
              </a:pathLst>
            </a:custGeom>
            <a:blipFill>
              <a:blip r:embed="rId3"/>
              <a:stretch>
                <a:fillRect l="-180431" t="0" r="-180433" b="6"/>
              </a:stretch>
            </a:blipFill>
          </p:spPr>
        </p:sp>
      </p:grpSp>
      <p:grpSp>
        <p:nvGrpSpPr>
          <p:cNvPr name="Group 6" id="6"/>
          <p:cNvGrpSpPr/>
          <p:nvPr/>
        </p:nvGrpSpPr>
        <p:grpSpPr>
          <a:xfrm rot="0">
            <a:off x="1178549" y="6474940"/>
            <a:ext cx="15930902" cy="2783360"/>
            <a:chOff x="0" y="0"/>
            <a:chExt cx="21241203" cy="3711147"/>
          </a:xfrm>
        </p:grpSpPr>
        <p:grpSp>
          <p:nvGrpSpPr>
            <p:cNvPr name="Group 7" id="7"/>
            <p:cNvGrpSpPr/>
            <p:nvPr/>
          </p:nvGrpSpPr>
          <p:grpSpPr>
            <a:xfrm rot="0">
              <a:off x="1525793" y="2685219"/>
              <a:ext cx="2724249" cy="953149"/>
              <a:chOff x="0" y="0"/>
              <a:chExt cx="2724249" cy="953149"/>
            </a:xfrm>
          </p:grpSpPr>
          <p:sp>
            <p:nvSpPr>
              <p:cNvPr name="Freeform 8" id="8"/>
              <p:cNvSpPr/>
              <p:nvPr/>
            </p:nvSpPr>
            <p:spPr>
              <a:xfrm flipH="false" flipV="false" rot="0">
                <a:off x="0" y="0"/>
                <a:ext cx="2724277" cy="953135"/>
              </a:xfrm>
              <a:custGeom>
                <a:avLst/>
                <a:gdLst/>
                <a:ahLst/>
                <a:cxnLst/>
                <a:rect r="r" b="b" t="t" l="l"/>
                <a:pathLst>
                  <a:path h="953135" w="2724277">
                    <a:moveTo>
                      <a:pt x="0" y="0"/>
                    </a:moveTo>
                    <a:lnTo>
                      <a:pt x="2724277" y="0"/>
                    </a:lnTo>
                    <a:lnTo>
                      <a:pt x="2724277" y="953135"/>
                    </a:lnTo>
                    <a:lnTo>
                      <a:pt x="0" y="953135"/>
                    </a:lnTo>
                    <a:lnTo>
                      <a:pt x="0" y="0"/>
                    </a:lnTo>
                    <a:close/>
                  </a:path>
                </a:pathLst>
              </a:custGeom>
              <a:blipFill>
                <a:blip r:embed="rId4"/>
                <a:stretch>
                  <a:fillRect l="-7" t="0" r="-6" b="-1"/>
                </a:stretch>
              </a:blipFill>
            </p:spPr>
          </p:sp>
        </p:grpSp>
        <p:sp>
          <p:nvSpPr>
            <p:cNvPr name="TextBox 9" id="9"/>
            <p:cNvSpPr txBox="true"/>
            <p:nvPr/>
          </p:nvSpPr>
          <p:spPr>
            <a:xfrm rot="0">
              <a:off x="4679873" y="2484672"/>
              <a:ext cx="15323400" cy="1226475"/>
            </a:xfrm>
            <a:prstGeom prst="rect">
              <a:avLst/>
            </a:prstGeom>
          </p:spPr>
          <p:txBody>
            <a:bodyPr anchor="t" rtlCol="false" tIns="0" lIns="0" bIns="0" rIns="0">
              <a:spAutoFit/>
            </a:bodyPr>
            <a:lstStyle/>
            <a:p>
              <a:pPr algn="l">
                <a:lnSpc>
                  <a:spcPts val="3696"/>
                </a:lnSpc>
              </a:pPr>
              <a:r>
                <a:rPr lang="en-US" sz="2200">
                  <a:solidFill>
                    <a:srgbClr val="FFFFFF"/>
                  </a:solidFill>
                  <a:latin typeface="Arial"/>
                  <a:ea typeface="Arial"/>
                  <a:cs typeface="Arial"/>
                  <a:sym typeface="Arial"/>
                </a:rPr>
                <a:t>Cette œuvre est une ressource éducative libre diffusée sur licence CC BY-NC-SA 4.0 (Attribution-NonCommercial-ShareAlike 4.0 International).</a:t>
              </a:r>
            </a:p>
          </p:txBody>
        </p:sp>
        <p:grpSp>
          <p:nvGrpSpPr>
            <p:cNvPr name="Group 10" id="10"/>
            <p:cNvGrpSpPr/>
            <p:nvPr/>
          </p:nvGrpSpPr>
          <p:grpSpPr>
            <a:xfrm rot="0">
              <a:off x="4157623" y="0"/>
              <a:ext cx="4651321" cy="2325660"/>
              <a:chOff x="0" y="0"/>
              <a:chExt cx="4651321" cy="2325660"/>
            </a:xfrm>
          </p:grpSpPr>
          <p:sp>
            <p:nvSpPr>
              <p:cNvPr name="Freeform 11" id="11"/>
              <p:cNvSpPr/>
              <p:nvPr/>
            </p:nvSpPr>
            <p:spPr>
              <a:xfrm flipH="false" flipV="false" rot="0">
                <a:off x="0" y="0"/>
                <a:ext cx="4651375" cy="2325624"/>
              </a:xfrm>
              <a:custGeom>
                <a:avLst/>
                <a:gdLst/>
                <a:ahLst/>
                <a:cxnLst/>
                <a:rect r="r" b="b" t="t" l="l"/>
                <a:pathLst>
                  <a:path h="2325624" w="4651375">
                    <a:moveTo>
                      <a:pt x="0" y="0"/>
                    </a:moveTo>
                    <a:lnTo>
                      <a:pt x="4651375" y="0"/>
                    </a:lnTo>
                    <a:lnTo>
                      <a:pt x="4651375" y="2325624"/>
                    </a:lnTo>
                    <a:lnTo>
                      <a:pt x="0" y="2325624"/>
                    </a:lnTo>
                    <a:lnTo>
                      <a:pt x="0" y="0"/>
                    </a:lnTo>
                    <a:close/>
                  </a:path>
                </a:pathLst>
              </a:custGeom>
              <a:blipFill>
                <a:blip r:embed="rId5"/>
                <a:stretch>
                  <a:fillRect l="0" t="0" r="1" b="-1"/>
                </a:stretch>
              </a:blipFill>
            </p:spPr>
          </p:sp>
        </p:grpSp>
        <p:grpSp>
          <p:nvGrpSpPr>
            <p:cNvPr name="Group 12" id="12"/>
            <p:cNvGrpSpPr/>
            <p:nvPr/>
          </p:nvGrpSpPr>
          <p:grpSpPr>
            <a:xfrm rot="0">
              <a:off x="13204561" y="620516"/>
              <a:ext cx="3681425" cy="1288833"/>
              <a:chOff x="0" y="0"/>
              <a:chExt cx="3681425" cy="1288833"/>
            </a:xfrm>
          </p:grpSpPr>
          <p:sp>
            <p:nvSpPr>
              <p:cNvPr name="Freeform 13" id="13"/>
              <p:cNvSpPr/>
              <p:nvPr/>
            </p:nvSpPr>
            <p:spPr>
              <a:xfrm flipH="false" flipV="false" rot="0">
                <a:off x="0" y="0"/>
                <a:ext cx="3681476" cy="1288796"/>
              </a:xfrm>
              <a:custGeom>
                <a:avLst/>
                <a:gdLst/>
                <a:ahLst/>
                <a:cxnLst/>
                <a:rect r="r" b="b" t="t" l="l"/>
                <a:pathLst>
                  <a:path h="1288796" w="3681476">
                    <a:moveTo>
                      <a:pt x="0" y="0"/>
                    </a:moveTo>
                    <a:lnTo>
                      <a:pt x="3681476" y="0"/>
                    </a:lnTo>
                    <a:lnTo>
                      <a:pt x="3681476" y="1288796"/>
                    </a:lnTo>
                    <a:lnTo>
                      <a:pt x="0" y="1288796"/>
                    </a:lnTo>
                    <a:lnTo>
                      <a:pt x="0" y="0"/>
                    </a:lnTo>
                    <a:close/>
                  </a:path>
                </a:pathLst>
              </a:custGeom>
              <a:blipFill>
                <a:blip r:embed="rId6"/>
                <a:stretch>
                  <a:fillRect l="0" t="-102" r="1" b="-105"/>
                </a:stretch>
              </a:blipFill>
            </p:spPr>
          </p:sp>
        </p:grpSp>
        <p:grpSp>
          <p:nvGrpSpPr>
            <p:cNvPr name="Group 14" id="14"/>
            <p:cNvGrpSpPr/>
            <p:nvPr/>
          </p:nvGrpSpPr>
          <p:grpSpPr>
            <a:xfrm rot="0">
              <a:off x="17647987" y="508080"/>
              <a:ext cx="1513705" cy="1513705"/>
              <a:chOff x="0" y="0"/>
              <a:chExt cx="1513705" cy="1513705"/>
            </a:xfrm>
          </p:grpSpPr>
          <p:sp>
            <p:nvSpPr>
              <p:cNvPr name="Freeform 15" id="15"/>
              <p:cNvSpPr/>
              <p:nvPr/>
            </p:nvSpPr>
            <p:spPr>
              <a:xfrm flipH="false" flipV="false" rot="0">
                <a:off x="0" y="0"/>
                <a:ext cx="1513713" cy="1513713"/>
              </a:xfrm>
              <a:custGeom>
                <a:avLst/>
                <a:gdLst/>
                <a:ahLst/>
                <a:cxnLst/>
                <a:rect r="r" b="b" t="t" l="l"/>
                <a:pathLst>
                  <a:path h="1513713" w="1513713">
                    <a:moveTo>
                      <a:pt x="0" y="0"/>
                    </a:moveTo>
                    <a:lnTo>
                      <a:pt x="1513713" y="0"/>
                    </a:lnTo>
                    <a:lnTo>
                      <a:pt x="1513713" y="1513713"/>
                    </a:lnTo>
                    <a:lnTo>
                      <a:pt x="0" y="1513713"/>
                    </a:lnTo>
                    <a:lnTo>
                      <a:pt x="0" y="0"/>
                    </a:lnTo>
                    <a:close/>
                  </a:path>
                </a:pathLst>
              </a:custGeom>
              <a:blipFill>
                <a:blip r:embed="rId7"/>
                <a:stretch>
                  <a:fillRect l="0" t="-39037" r="0" b="-39036"/>
                </a:stretch>
              </a:blipFill>
            </p:spPr>
          </p:sp>
        </p:grpSp>
        <p:sp>
          <p:nvSpPr>
            <p:cNvPr name="TextBox 16" id="16"/>
            <p:cNvSpPr txBox="true"/>
            <p:nvPr/>
          </p:nvSpPr>
          <p:spPr>
            <a:xfrm rot="0">
              <a:off x="19012803" y="579163"/>
              <a:ext cx="2228400" cy="1006350"/>
            </a:xfrm>
            <a:prstGeom prst="rect">
              <a:avLst/>
            </a:prstGeom>
          </p:spPr>
          <p:txBody>
            <a:bodyPr anchor="t" rtlCol="false" tIns="0" lIns="0" bIns="0" rIns="0">
              <a:spAutoFit/>
            </a:bodyPr>
            <a:lstStyle/>
            <a:p>
              <a:pPr algn="ctr">
                <a:lnSpc>
                  <a:spcPts val="6209"/>
                </a:lnSpc>
              </a:pPr>
              <a:r>
                <a:rPr lang="en-US" sz="3697">
                  <a:solidFill>
                    <a:srgbClr val="EFAC42"/>
                  </a:solidFill>
                  <a:latin typeface="Arial"/>
                  <a:ea typeface="Arial"/>
                  <a:cs typeface="Arial"/>
                  <a:sym typeface="Arial"/>
                </a:rPr>
                <a:t>vis</a:t>
              </a:r>
              <a:r>
                <a:rPr lang="en-US" sz="3697">
                  <a:solidFill>
                    <a:srgbClr val="B73531"/>
                  </a:solidFill>
                  <a:latin typeface="Arial"/>
                  <a:ea typeface="Arial"/>
                  <a:cs typeface="Arial"/>
                  <a:sym typeface="Arial"/>
                </a:rPr>
                <a:t>er</a:t>
              </a:r>
              <a:r>
                <a:rPr lang="en-US" sz="3697">
                  <a:solidFill>
                    <a:srgbClr val="E85532"/>
                  </a:solidFill>
                  <a:latin typeface="Arial"/>
                  <a:ea typeface="Arial"/>
                  <a:cs typeface="Arial"/>
                  <a:sym typeface="Arial"/>
                </a:rPr>
                <a:t>go</a:t>
              </a:r>
            </a:p>
          </p:txBody>
        </p:sp>
        <p:grpSp>
          <p:nvGrpSpPr>
            <p:cNvPr name="Group 17" id="17"/>
            <p:cNvGrpSpPr/>
            <p:nvPr/>
          </p:nvGrpSpPr>
          <p:grpSpPr>
            <a:xfrm rot="0">
              <a:off x="9086647" y="351269"/>
              <a:ext cx="3355915" cy="1623121"/>
              <a:chOff x="0" y="0"/>
              <a:chExt cx="3355915" cy="1623121"/>
            </a:xfrm>
          </p:grpSpPr>
          <p:sp>
            <p:nvSpPr>
              <p:cNvPr name="Freeform 18" id="18"/>
              <p:cNvSpPr/>
              <p:nvPr/>
            </p:nvSpPr>
            <p:spPr>
              <a:xfrm flipH="false" flipV="false" rot="0">
                <a:off x="0" y="0"/>
                <a:ext cx="3355975" cy="1623060"/>
              </a:xfrm>
              <a:custGeom>
                <a:avLst/>
                <a:gdLst/>
                <a:ahLst/>
                <a:cxnLst/>
                <a:rect r="r" b="b" t="t" l="l"/>
                <a:pathLst>
                  <a:path h="1623060" w="3355975">
                    <a:moveTo>
                      <a:pt x="0" y="0"/>
                    </a:moveTo>
                    <a:lnTo>
                      <a:pt x="3355975" y="0"/>
                    </a:lnTo>
                    <a:lnTo>
                      <a:pt x="3355975" y="1623060"/>
                    </a:lnTo>
                    <a:lnTo>
                      <a:pt x="0" y="1623060"/>
                    </a:lnTo>
                    <a:lnTo>
                      <a:pt x="0" y="0"/>
                    </a:lnTo>
                    <a:close/>
                  </a:path>
                </a:pathLst>
              </a:custGeom>
              <a:blipFill>
                <a:blip r:embed="rId8"/>
                <a:stretch>
                  <a:fillRect l="0" t="0" r="1" b="-3"/>
                </a:stretch>
              </a:blipFill>
            </p:spPr>
          </p:sp>
        </p:grpSp>
        <p:grpSp>
          <p:nvGrpSpPr>
            <p:cNvPr name="Group 19" id="19"/>
            <p:cNvGrpSpPr/>
            <p:nvPr/>
          </p:nvGrpSpPr>
          <p:grpSpPr>
            <a:xfrm rot="0">
              <a:off x="0" y="351269"/>
              <a:ext cx="3389297" cy="1309501"/>
              <a:chOff x="0" y="0"/>
              <a:chExt cx="3389297" cy="1309501"/>
            </a:xfrm>
          </p:grpSpPr>
          <p:sp>
            <p:nvSpPr>
              <p:cNvPr name="Freeform 20" id="20"/>
              <p:cNvSpPr/>
              <p:nvPr/>
            </p:nvSpPr>
            <p:spPr>
              <a:xfrm flipH="false" flipV="false" rot="0">
                <a:off x="0" y="0"/>
                <a:ext cx="3389249" cy="1309497"/>
              </a:xfrm>
              <a:custGeom>
                <a:avLst/>
                <a:gdLst/>
                <a:ahLst/>
                <a:cxnLst/>
                <a:rect r="r" b="b" t="t" l="l"/>
                <a:pathLst>
                  <a:path h="1309497" w="3389249">
                    <a:moveTo>
                      <a:pt x="0" y="0"/>
                    </a:moveTo>
                    <a:lnTo>
                      <a:pt x="3389249" y="0"/>
                    </a:lnTo>
                    <a:lnTo>
                      <a:pt x="3389249" y="1309497"/>
                    </a:lnTo>
                    <a:lnTo>
                      <a:pt x="0" y="1309497"/>
                    </a:lnTo>
                    <a:lnTo>
                      <a:pt x="0" y="0"/>
                    </a:lnTo>
                    <a:close/>
                  </a:path>
                </a:pathLst>
              </a:custGeom>
              <a:blipFill>
                <a:blip r:embed="rId9"/>
                <a:stretch>
                  <a:fillRect l="0" t="-213" r="-1" b="-213"/>
                </a:stretch>
              </a:blipFill>
            </p:spPr>
          </p:sp>
        </p:grpSp>
      </p:grpSp>
      <p:grpSp>
        <p:nvGrpSpPr>
          <p:cNvPr name="Group 21" id="21"/>
          <p:cNvGrpSpPr/>
          <p:nvPr/>
        </p:nvGrpSpPr>
        <p:grpSpPr>
          <a:xfrm rot="0">
            <a:off x="920640" y="5452158"/>
            <a:ext cx="16188811" cy="1383194"/>
            <a:chOff x="0" y="0"/>
            <a:chExt cx="21585081" cy="1844259"/>
          </a:xfrm>
        </p:grpSpPr>
        <p:sp>
          <p:nvSpPr>
            <p:cNvPr name="TextBox 22" id="22"/>
            <p:cNvSpPr txBox="true"/>
            <p:nvPr/>
          </p:nvSpPr>
          <p:spPr>
            <a:xfrm rot="0">
              <a:off x="0" y="-190500"/>
              <a:ext cx="6330400" cy="785700"/>
            </a:xfrm>
            <a:prstGeom prst="rect">
              <a:avLst/>
            </a:prstGeom>
          </p:spPr>
          <p:txBody>
            <a:bodyPr anchor="t" rtlCol="false" tIns="0" lIns="0" bIns="0" rIns="0">
              <a:spAutoFit/>
            </a:bodyPr>
            <a:lstStyle/>
            <a:p>
              <a:pPr algn="r">
                <a:lnSpc>
                  <a:spcPts val="4872"/>
                </a:lnSpc>
              </a:pPr>
              <a:r>
                <a:rPr lang="en-US" sz="2900">
                  <a:solidFill>
                    <a:srgbClr val="FFFFFF"/>
                  </a:solidFill>
                  <a:latin typeface="Arial"/>
                  <a:ea typeface="Arial"/>
                  <a:cs typeface="Arial"/>
                  <a:sym typeface="Arial"/>
                </a:rPr>
                <a:t>Narration</a:t>
              </a:r>
            </a:p>
          </p:txBody>
        </p:sp>
        <p:sp>
          <p:nvSpPr>
            <p:cNvPr name="TextBox 23" id="23"/>
            <p:cNvSpPr txBox="true"/>
            <p:nvPr/>
          </p:nvSpPr>
          <p:spPr>
            <a:xfrm rot="0">
              <a:off x="7005881" y="-190500"/>
              <a:ext cx="14579200" cy="2034759"/>
            </a:xfrm>
            <a:prstGeom prst="rect">
              <a:avLst/>
            </a:prstGeom>
          </p:spPr>
          <p:txBody>
            <a:bodyPr anchor="t" rtlCol="false" tIns="0" lIns="0" bIns="0" rIns="0">
              <a:spAutoFit/>
            </a:bodyPr>
            <a:lstStyle/>
            <a:p>
              <a:pPr algn="l">
                <a:lnSpc>
                  <a:spcPts val="4872"/>
                </a:lnSpc>
              </a:pPr>
              <a:r>
                <a:rPr lang="en-US" sz="2900">
                  <a:solidFill>
                    <a:srgbClr val="FFFFFF"/>
                  </a:solidFill>
                  <a:latin typeface="Arial"/>
                  <a:ea typeface="Arial"/>
                  <a:cs typeface="Arial"/>
                  <a:sym typeface="Arial"/>
                </a:rPr>
                <a:t>Shalini Lal, professeure agrégée à l’École de réadaptation de l’Université de Montréal</a:t>
              </a:r>
            </a:p>
            <a:p>
              <a:pPr algn="l">
                <a:lnSpc>
                  <a:spcPts val="2351"/>
                </a:lnSpc>
              </a:pPr>
            </a:p>
          </p:txBody>
        </p:sp>
      </p:grpSp>
    </p:spTree>
  </p:cSld>
  <p:clrMapOvr>
    <a:masterClrMapping/>
  </p:clrMapOvr>
</p:sld>
</file>

<file path=ppt/slides/slide134.xml><?xml version="1.0" encoding="utf-8"?>
<p:sld xmlns:p="http://schemas.openxmlformats.org/presentationml/2006/main" xmlns:a="http://schemas.openxmlformats.org/drawingml/2006/main" xmlns:r="http://schemas.openxmlformats.org/officeDocument/2006/relationships">
  <p:cSld>
    <p:bg>
      <p:bgPr>
        <a:solidFill>
          <a:srgbClr val="075579"/>
        </a:solidFill>
      </p:bgPr>
    </p:bg>
    <p:spTree>
      <p:nvGrpSpPr>
        <p:cNvPr id="1" name=""/>
        <p:cNvGrpSpPr/>
        <p:nvPr/>
      </p:nvGrpSpPr>
      <p:grpSpPr>
        <a:xfrm>
          <a:off x="0" y="0"/>
          <a:ext cx="0" cy="0"/>
          <a:chOff x="0" y="0"/>
          <a:chExt cx="0" cy="0"/>
        </a:xfrm>
      </p:grpSpPr>
      <p:sp>
        <p:nvSpPr>
          <p:cNvPr name="TextBox 2" id="2"/>
          <p:cNvSpPr txBox="true"/>
          <p:nvPr/>
        </p:nvSpPr>
        <p:spPr>
          <a:xfrm rot="0">
            <a:off x="6324958" y="781050"/>
            <a:ext cx="10934400" cy="5569969"/>
          </a:xfrm>
          <a:prstGeom prst="rect">
            <a:avLst/>
          </a:prstGeom>
        </p:spPr>
        <p:txBody>
          <a:bodyPr anchor="t" rtlCol="false" tIns="0" lIns="0" bIns="0" rIns="0">
            <a:spAutoFit/>
          </a:bodyPr>
          <a:lstStyle/>
          <a:p>
            <a:pPr algn="l">
              <a:lnSpc>
                <a:spcPts val="4871"/>
              </a:lnSpc>
            </a:pPr>
            <a:r>
              <a:rPr lang="en-US" sz="2899">
                <a:solidFill>
                  <a:srgbClr val="FFFFFF"/>
                </a:solidFill>
                <a:latin typeface="Arial"/>
                <a:ea typeface="Arial"/>
                <a:cs typeface="Arial"/>
                <a:sym typeface="Arial"/>
              </a:rPr>
              <a:t>Federico Bellini, technicien à la production en audiovisuel</a:t>
            </a:r>
          </a:p>
          <a:p>
            <a:pPr algn="l">
              <a:lnSpc>
                <a:spcPts val="4871"/>
              </a:lnSpc>
            </a:pPr>
            <a:r>
              <a:rPr lang="en-US" sz="2899">
                <a:solidFill>
                  <a:srgbClr val="FFFFFF"/>
                </a:solidFill>
                <a:latin typeface="Arial"/>
                <a:ea typeface="Arial"/>
                <a:cs typeface="Arial"/>
                <a:sym typeface="Arial"/>
              </a:rPr>
              <a:t>Sarra Jazi, étudiante en 3e année en ergothérapie et auxiliaire de recherche, Université de Montréal</a:t>
            </a:r>
          </a:p>
          <a:p>
            <a:pPr algn="l">
              <a:lnSpc>
                <a:spcPts val="4871"/>
              </a:lnSpc>
            </a:pPr>
            <a:r>
              <a:rPr lang="en-US" sz="2899">
                <a:solidFill>
                  <a:srgbClr val="FFFFFF"/>
                </a:solidFill>
                <a:latin typeface="Arial"/>
                <a:ea typeface="Arial"/>
                <a:cs typeface="Arial"/>
                <a:sym typeface="Arial"/>
              </a:rPr>
              <a:t>Shalini Lal, professeure agrégée à l’École de réadaptation de l’Université de Montréal</a:t>
            </a:r>
          </a:p>
          <a:p>
            <a:pPr algn="l">
              <a:lnSpc>
                <a:spcPts val="4871"/>
              </a:lnSpc>
            </a:pPr>
            <a:r>
              <a:rPr lang="en-US" sz="2899">
                <a:solidFill>
                  <a:srgbClr val="FFFFFF"/>
                </a:solidFill>
                <a:latin typeface="Arial"/>
                <a:ea typeface="Arial"/>
                <a:cs typeface="Arial"/>
                <a:sym typeface="Arial"/>
              </a:rPr>
              <a:t>Tania Sabatino, étudiante à la maîtrise en sciences de la réadaptation et auxiliaire de recherche</a:t>
            </a:r>
          </a:p>
          <a:p>
            <a:pPr algn="l">
              <a:lnSpc>
                <a:spcPts val="289"/>
              </a:lnSpc>
            </a:pPr>
          </a:p>
          <a:p>
            <a:pPr algn="l">
              <a:lnSpc>
                <a:spcPts val="4871"/>
              </a:lnSpc>
            </a:pPr>
            <a:r>
              <a:rPr lang="en-US" sz="2899">
                <a:solidFill>
                  <a:srgbClr val="FFFFFF"/>
                </a:solidFill>
                <a:latin typeface="Arial"/>
                <a:ea typeface="Arial"/>
                <a:cs typeface="Arial"/>
                <a:sym typeface="Arial"/>
              </a:rPr>
              <a:t>Hajar Sedfi, étudiante en 3e année en ergothérapie et auxiliaire de recherche, Université de Montréal</a:t>
            </a:r>
          </a:p>
        </p:txBody>
      </p:sp>
      <p:sp>
        <p:nvSpPr>
          <p:cNvPr name="TextBox 3" id="3"/>
          <p:cNvSpPr txBox="true"/>
          <p:nvPr/>
        </p:nvSpPr>
        <p:spPr>
          <a:xfrm rot="0">
            <a:off x="1028700" y="781050"/>
            <a:ext cx="4747800" cy="1232753"/>
          </a:xfrm>
          <a:prstGeom prst="rect">
            <a:avLst/>
          </a:prstGeom>
        </p:spPr>
        <p:txBody>
          <a:bodyPr anchor="t" rtlCol="false" tIns="0" lIns="0" bIns="0" rIns="0">
            <a:spAutoFit/>
          </a:bodyPr>
          <a:lstStyle/>
          <a:p>
            <a:pPr algn="r">
              <a:lnSpc>
                <a:spcPts val="4872"/>
              </a:lnSpc>
            </a:pPr>
            <a:r>
              <a:rPr lang="en-US" sz="2900">
                <a:solidFill>
                  <a:srgbClr val="FFFFFF"/>
                </a:solidFill>
                <a:latin typeface="Arial"/>
                <a:ea typeface="Arial"/>
                <a:cs typeface="Arial"/>
                <a:sym typeface="Arial"/>
              </a:rPr>
              <a:t>Conception graphique, animation, montage</a:t>
            </a:r>
          </a:p>
        </p:txBody>
      </p:sp>
      <p:sp>
        <p:nvSpPr>
          <p:cNvPr name="TextBox 4" id="4"/>
          <p:cNvSpPr txBox="true"/>
          <p:nvPr/>
        </p:nvSpPr>
        <p:spPr>
          <a:xfrm rot="0">
            <a:off x="868537" y="2029924"/>
            <a:ext cx="4907963" cy="475407"/>
          </a:xfrm>
          <a:prstGeom prst="rect">
            <a:avLst/>
          </a:prstGeom>
        </p:spPr>
        <p:txBody>
          <a:bodyPr anchor="t" rtlCol="false" tIns="0" lIns="0" bIns="0" rIns="0">
            <a:spAutoFit/>
          </a:bodyPr>
          <a:lstStyle/>
          <a:p>
            <a:pPr algn="r">
              <a:lnSpc>
                <a:spcPts val="3696"/>
              </a:lnSpc>
            </a:pPr>
            <a:r>
              <a:rPr lang="en-US" sz="2200">
                <a:solidFill>
                  <a:srgbClr val="FFFFFF"/>
                </a:solidFill>
                <a:latin typeface="Arial"/>
                <a:ea typeface="Arial"/>
                <a:cs typeface="Arial"/>
                <a:sym typeface="Arial"/>
              </a:rPr>
              <a:t>(ordre alphabétique)</a:t>
            </a:r>
          </a:p>
        </p:txBody>
      </p:sp>
      <p:grpSp>
        <p:nvGrpSpPr>
          <p:cNvPr name="Group 5" id="5"/>
          <p:cNvGrpSpPr/>
          <p:nvPr/>
        </p:nvGrpSpPr>
        <p:grpSpPr>
          <a:xfrm rot="0">
            <a:off x="1178549" y="6474940"/>
            <a:ext cx="15930902" cy="2783360"/>
            <a:chOff x="0" y="0"/>
            <a:chExt cx="21241203" cy="3711147"/>
          </a:xfrm>
        </p:grpSpPr>
        <p:grpSp>
          <p:nvGrpSpPr>
            <p:cNvPr name="Group 6" id="6"/>
            <p:cNvGrpSpPr/>
            <p:nvPr/>
          </p:nvGrpSpPr>
          <p:grpSpPr>
            <a:xfrm rot="0">
              <a:off x="1525793" y="2685219"/>
              <a:ext cx="2724249" cy="953149"/>
              <a:chOff x="0" y="0"/>
              <a:chExt cx="2724249" cy="953149"/>
            </a:xfrm>
          </p:grpSpPr>
          <p:sp>
            <p:nvSpPr>
              <p:cNvPr name="Freeform 7" id="7"/>
              <p:cNvSpPr/>
              <p:nvPr/>
            </p:nvSpPr>
            <p:spPr>
              <a:xfrm flipH="false" flipV="false" rot="0">
                <a:off x="0" y="0"/>
                <a:ext cx="2724277" cy="953135"/>
              </a:xfrm>
              <a:custGeom>
                <a:avLst/>
                <a:gdLst/>
                <a:ahLst/>
                <a:cxnLst/>
                <a:rect r="r" b="b" t="t" l="l"/>
                <a:pathLst>
                  <a:path h="953135" w="2724277">
                    <a:moveTo>
                      <a:pt x="0" y="0"/>
                    </a:moveTo>
                    <a:lnTo>
                      <a:pt x="2724277" y="0"/>
                    </a:lnTo>
                    <a:lnTo>
                      <a:pt x="2724277" y="953135"/>
                    </a:lnTo>
                    <a:lnTo>
                      <a:pt x="0" y="953135"/>
                    </a:lnTo>
                    <a:lnTo>
                      <a:pt x="0" y="0"/>
                    </a:lnTo>
                    <a:close/>
                  </a:path>
                </a:pathLst>
              </a:custGeom>
              <a:blipFill>
                <a:blip r:embed="rId3"/>
                <a:stretch>
                  <a:fillRect l="-7" t="0" r="-6" b="-1"/>
                </a:stretch>
              </a:blipFill>
            </p:spPr>
          </p:sp>
        </p:grpSp>
        <p:sp>
          <p:nvSpPr>
            <p:cNvPr name="TextBox 8" id="8"/>
            <p:cNvSpPr txBox="true"/>
            <p:nvPr/>
          </p:nvSpPr>
          <p:spPr>
            <a:xfrm rot="0">
              <a:off x="4679873" y="2484672"/>
              <a:ext cx="15323400" cy="1226475"/>
            </a:xfrm>
            <a:prstGeom prst="rect">
              <a:avLst/>
            </a:prstGeom>
          </p:spPr>
          <p:txBody>
            <a:bodyPr anchor="t" rtlCol="false" tIns="0" lIns="0" bIns="0" rIns="0">
              <a:spAutoFit/>
            </a:bodyPr>
            <a:lstStyle/>
            <a:p>
              <a:pPr algn="l">
                <a:lnSpc>
                  <a:spcPts val="3696"/>
                </a:lnSpc>
              </a:pPr>
              <a:r>
                <a:rPr lang="en-US" sz="2200">
                  <a:solidFill>
                    <a:srgbClr val="FFFFFF"/>
                  </a:solidFill>
                  <a:latin typeface="Arial"/>
                  <a:ea typeface="Arial"/>
                  <a:cs typeface="Arial"/>
                  <a:sym typeface="Arial"/>
                </a:rPr>
                <a:t>Cette œuvre est une ressource éducative libre diffusée sur licence CC BY-NC-SA 4.0 (Attribution-NonCommercial-ShareAlike 4.0 International).</a:t>
              </a:r>
            </a:p>
          </p:txBody>
        </p:sp>
        <p:grpSp>
          <p:nvGrpSpPr>
            <p:cNvPr name="Group 9" id="9"/>
            <p:cNvGrpSpPr/>
            <p:nvPr/>
          </p:nvGrpSpPr>
          <p:grpSpPr>
            <a:xfrm rot="0">
              <a:off x="4157623" y="0"/>
              <a:ext cx="4651321" cy="2325660"/>
              <a:chOff x="0" y="0"/>
              <a:chExt cx="4651321" cy="2325660"/>
            </a:xfrm>
          </p:grpSpPr>
          <p:sp>
            <p:nvSpPr>
              <p:cNvPr name="Freeform 10" id="10"/>
              <p:cNvSpPr/>
              <p:nvPr/>
            </p:nvSpPr>
            <p:spPr>
              <a:xfrm flipH="false" flipV="false" rot="0">
                <a:off x="0" y="0"/>
                <a:ext cx="4651375" cy="2325624"/>
              </a:xfrm>
              <a:custGeom>
                <a:avLst/>
                <a:gdLst/>
                <a:ahLst/>
                <a:cxnLst/>
                <a:rect r="r" b="b" t="t" l="l"/>
                <a:pathLst>
                  <a:path h="2325624" w="4651375">
                    <a:moveTo>
                      <a:pt x="0" y="0"/>
                    </a:moveTo>
                    <a:lnTo>
                      <a:pt x="4651375" y="0"/>
                    </a:lnTo>
                    <a:lnTo>
                      <a:pt x="4651375" y="2325624"/>
                    </a:lnTo>
                    <a:lnTo>
                      <a:pt x="0" y="2325624"/>
                    </a:lnTo>
                    <a:lnTo>
                      <a:pt x="0" y="0"/>
                    </a:lnTo>
                    <a:close/>
                  </a:path>
                </a:pathLst>
              </a:custGeom>
              <a:blipFill>
                <a:blip r:embed="rId4"/>
                <a:stretch>
                  <a:fillRect l="0" t="0" r="1" b="-1"/>
                </a:stretch>
              </a:blipFill>
            </p:spPr>
          </p:sp>
        </p:grpSp>
        <p:grpSp>
          <p:nvGrpSpPr>
            <p:cNvPr name="Group 11" id="11"/>
            <p:cNvGrpSpPr/>
            <p:nvPr/>
          </p:nvGrpSpPr>
          <p:grpSpPr>
            <a:xfrm rot="0">
              <a:off x="13204561" y="620516"/>
              <a:ext cx="3681425" cy="1288833"/>
              <a:chOff x="0" y="0"/>
              <a:chExt cx="3681425" cy="1288833"/>
            </a:xfrm>
          </p:grpSpPr>
          <p:sp>
            <p:nvSpPr>
              <p:cNvPr name="Freeform 12" id="12"/>
              <p:cNvSpPr/>
              <p:nvPr/>
            </p:nvSpPr>
            <p:spPr>
              <a:xfrm flipH="false" flipV="false" rot="0">
                <a:off x="0" y="0"/>
                <a:ext cx="3681476" cy="1288796"/>
              </a:xfrm>
              <a:custGeom>
                <a:avLst/>
                <a:gdLst/>
                <a:ahLst/>
                <a:cxnLst/>
                <a:rect r="r" b="b" t="t" l="l"/>
                <a:pathLst>
                  <a:path h="1288796" w="3681476">
                    <a:moveTo>
                      <a:pt x="0" y="0"/>
                    </a:moveTo>
                    <a:lnTo>
                      <a:pt x="3681476" y="0"/>
                    </a:lnTo>
                    <a:lnTo>
                      <a:pt x="3681476" y="1288796"/>
                    </a:lnTo>
                    <a:lnTo>
                      <a:pt x="0" y="1288796"/>
                    </a:lnTo>
                    <a:lnTo>
                      <a:pt x="0" y="0"/>
                    </a:lnTo>
                    <a:close/>
                  </a:path>
                </a:pathLst>
              </a:custGeom>
              <a:blipFill>
                <a:blip r:embed="rId5"/>
                <a:stretch>
                  <a:fillRect l="0" t="-102" r="1" b="-105"/>
                </a:stretch>
              </a:blipFill>
            </p:spPr>
          </p:sp>
        </p:grpSp>
        <p:grpSp>
          <p:nvGrpSpPr>
            <p:cNvPr name="Group 13" id="13"/>
            <p:cNvGrpSpPr/>
            <p:nvPr/>
          </p:nvGrpSpPr>
          <p:grpSpPr>
            <a:xfrm rot="0">
              <a:off x="17647987" y="508080"/>
              <a:ext cx="1513705" cy="1513705"/>
              <a:chOff x="0" y="0"/>
              <a:chExt cx="1513705" cy="1513705"/>
            </a:xfrm>
          </p:grpSpPr>
          <p:sp>
            <p:nvSpPr>
              <p:cNvPr name="Freeform 14" id="14"/>
              <p:cNvSpPr/>
              <p:nvPr/>
            </p:nvSpPr>
            <p:spPr>
              <a:xfrm flipH="false" flipV="false" rot="0">
                <a:off x="0" y="0"/>
                <a:ext cx="1513713" cy="1513713"/>
              </a:xfrm>
              <a:custGeom>
                <a:avLst/>
                <a:gdLst/>
                <a:ahLst/>
                <a:cxnLst/>
                <a:rect r="r" b="b" t="t" l="l"/>
                <a:pathLst>
                  <a:path h="1513713" w="1513713">
                    <a:moveTo>
                      <a:pt x="0" y="0"/>
                    </a:moveTo>
                    <a:lnTo>
                      <a:pt x="1513713" y="0"/>
                    </a:lnTo>
                    <a:lnTo>
                      <a:pt x="1513713" y="1513713"/>
                    </a:lnTo>
                    <a:lnTo>
                      <a:pt x="0" y="1513713"/>
                    </a:lnTo>
                    <a:lnTo>
                      <a:pt x="0" y="0"/>
                    </a:lnTo>
                    <a:close/>
                  </a:path>
                </a:pathLst>
              </a:custGeom>
              <a:blipFill>
                <a:blip r:embed="rId6"/>
                <a:stretch>
                  <a:fillRect l="0" t="-39037" r="0" b="-39036"/>
                </a:stretch>
              </a:blipFill>
            </p:spPr>
          </p:sp>
        </p:grpSp>
        <p:sp>
          <p:nvSpPr>
            <p:cNvPr name="TextBox 15" id="15"/>
            <p:cNvSpPr txBox="true"/>
            <p:nvPr/>
          </p:nvSpPr>
          <p:spPr>
            <a:xfrm rot="0">
              <a:off x="19012803" y="579163"/>
              <a:ext cx="2228400" cy="1006350"/>
            </a:xfrm>
            <a:prstGeom prst="rect">
              <a:avLst/>
            </a:prstGeom>
          </p:spPr>
          <p:txBody>
            <a:bodyPr anchor="t" rtlCol="false" tIns="0" lIns="0" bIns="0" rIns="0">
              <a:spAutoFit/>
            </a:bodyPr>
            <a:lstStyle/>
            <a:p>
              <a:pPr algn="ctr">
                <a:lnSpc>
                  <a:spcPts val="6209"/>
                </a:lnSpc>
              </a:pPr>
              <a:r>
                <a:rPr lang="en-US" sz="3697">
                  <a:solidFill>
                    <a:srgbClr val="EFAC42"/>
                  </a:solidFill>
                  <a:latin typeface="Arial"/>
                  <a:ea typeface="Arial"/>
                  <a:cs typeface="Arial"/>
                  <a:sym typeface="Arial"/>
                </a:rPr>
                <a:t>vis</a:t>
              </a:r>
              <a:r>
                <a:rPr lang="en-US" sz="3697">
                  <a:solidFill>
                    <a:srgbClr val="B73531"/>
                  </a:solidFill>
                  <a:latin typeface="Arial"/>
                  <a:ea typeface="Arial"/>
                  <a:cs typeface="Arial"/>
                  <a:sym typeface="Arial"/>
                </a:rPr>
                <a:t>er</a:t>
              </a:r>
              <a:r>
                <a:rPr lang="en-US" sz="3697">
                  <a:solidFill>
                    <a:srgbClr val="E85532"/>
                  </a:solidFill>
                  <a:latin typeface="Arial"/>
                  <a:ea typeface="Arial"/>
                  <a:cs typeface="Arial"/>
                  <a:sym typeface="Arial"/>
                </a:rPr>
                <a:t>go</a:t>
              </a:r>
            </a:p>
          </p:txBody>
        </p:sp>
        <p:grpSp>
          <p:nvGrpSpPr>
            <p:cNvPr name="Group 16" id="16"/>
            <p:cNvGrpSpPr/>
            <p:nvPr/>
          </p:nvGrpSpPr>
          <p:grpSpPr>
            <a:xfrm rot="0">
              <a:off x="9086647" y="351269"/>
              <a:ext cx="3355915" cy="1623121"/>
              <a:chOff x="0" y="0"/>
              <a:chExt cx="3355915" cy="1623121"/>
            </a:xfrm>
          </p:grpSpPr>
          <p:sp>
            <p:nvSpPr>
              <p:cNvPr name="Freeform 17" id="17"/>
              <p:cNvSpPr/>
              <p:nvPr/>
            </p:nvSpPr>
            <p:spPr>
              <a:xfrm flipH="false" flipV="false" rot="0">
                <a:off x="0" y="0"/>
                <a:ext cx="3355975" cy="1623060"/>
              </a:xfrm>
              <a:custGeom>
                <a:avLst/>
                <a:gdLst/>
                <a:ahLst/>
                <a:cxnLst/>
                <a:rect r="r" b="b" t="t" l="l"/>
                <a:pathLst>
                  <a:path h="1623060" w="3355975">
                    <a:moveTo>
                      <a:pt x="0" y="0"/>
                    </a:moveTo>
                    <a:lnTo>
                      <a:pt x="3355975" y="0"/>
                    </a:lnTo>
                    <a:lnTo>
                      <a:pt x="3355975" y="1623060"/>
                    </a:lnTo>
                    <a:lnTo>
                      <a:pt x="0" y="1623060"/>
                    </a:lnTo>
                    <a:lnTo>
                      <a:pt x="0" y="0"/>
                    </a:lnTo>
                    <a:close/>
                  </a:path>
                </a:pathLst>
              </a:custGeom>
              <a:blipFill>
                <a:blip r:embed="rId7"/>
                <a:stretch>
                  <a:fillRect l="0" t="0" r="1" b="-3"/>
                </a:stretch>
              </a:blipFill>
            </p:spPr>
          </p:sp>
        </p:grpSp>
        <p:grpSp>
          <p:nvGrpSpPr>
            <p:cNvPr name="Group 18" id="18"/>
            <p:cNvGrpSpPr/>
            <p:nvPr/>
          </p:nvGrpSpPr>
          <p:grpSpPr>
            <a:xfrm rot="0">
              <a:off x="0" y="351269"/>
              <a:ext cx="3389297" cy="1309501"/>
              <a:chOff x="0" y="0"/>
              <a:chExt cx="3389297" cy="1309501"/>
            </a:xfrm>
          </p:grpSpPr>
          <p:sp>
            <p:nvSpPr>
              <p:cNvPr name="Freeform 19" id="19"/>
              <p:cNvSpPr/>
              <p:nvPr/>
            </p:nvSpPr>
            <p:spPr>
              <a:xfrm flipH="false" flipV="false" rot="0">
                <a:off x="0" y="0"/>
                <a:ext cx="3389249" cy="1309497"/>
              </a:xfrm>
              <a:custGeom>
                <a:avLst/>
                <a:gdLst/>
                <a:ahLst/>
                <a:cxnLst/>
                <a:rect r="r" b="b" t="t" l="l"/>
                <a:pathLst>
                  <a:path h="1309497" w="3389249">
                    <a:moveTo>
                      <a:pt x="0" y="0"/>
                    </a:moveTo>
                    <a:lnTo>
                      <a:pt x="3389249" y="0"/>
                    </a:lnTo>
                    <a:lnTo>
                      <a:pt x="3389249" y="1309497"/>
                    </a:lnTo>
                    <a:lnTo>
                      <a:pt x="0" y="1309497"/>
                    </a:lnTo>
                    <a:lnTo>
                      <a:pt x="0" y="0"/>
                    </a:lnTo>
                    <a:close/>
                  </a:path>
                </a:pathLst>
              </a:custGeom>
              <a:blipFill>
                <a:blip r:embed="rId8"/>
                <a:stretch>
                  <a:fillRect l="0" t="-213" r="-1" b="-213"/>
                </a:stretch>
              </a:blipFill>
            </p:spPr>
          </p:sp>
        </p:grpSp>
      </p:grpSp>
    </p:spTree>
  </p:cSld>
  <p:clrMapOvr>
    <a:masterClrMapping/>
  </p:clrMapOvr>
</p:sld>
</file>

<file path=ppt/slides/slide135.xml><?xml version="1.0" encoding="utf-8"?>
<p:sld xmlns:p="http://schemas.openxmlformats.org/presentationml/2006/main" xmlns:a="http://schemas.openxmlformats.org/drawingml/2006/main" xmlns:r="http://schemas.openxmlformats.org/officeDocument/2006/relationships">
  <p:cSld>
    <p:bg>
      <p:bgPr>
        <a:solidFill>
          <a:srgbClr val="075579"/>
        </a:solidFill>
      </p:bgPr>
    </p:bg>
    <p:spTree>
      <p:nvGrpSpPr>
        <p:cNvPr id="1" name=""/>
        <p:cNvGrpSpPr/>
        <p:nvPr/>
      </p:nvGrpSpPr>
      <p:grpSpPr>
        <a:xfrm>
          <a:off x="0" y="0"/>
          <a:ext cx="0" cy="0"/>
          <a:chOff x="0" y="0"/>
          <a:chExt cx="0" cy="0"/>
        </a:xfrm>
      </p:grpSpPr>
      <p:sp>
        <p:nvSpPr>
          <p:cNvPr name="TextBox 2" id="2"/>
          <p:cNvSpPr txBox="true"/>
          <p:nvPr/>
        </p:nvSpPr>
        <p:spPr>
          <a:xfrm rot="0">
            <a:off x="978051" y="781050"/>
            <a:ext cx="16281300" cy="636900"/>
          </a:xfrm>
          <a:prstGeom prst="rect">
            <a:avLst/>
          </a:prstGeom>
        </p:spPr>
        <p:txBody>
          <a:bodyPr anchor="t" rtlCol="false" tIns="0" lIns="0" bIns="0" rIns="0">
            <a:spAutoFit/>
          </a:bodyPr>
          <a:lstStyle/>
          <a:p>
            <a:pPr algn="ctr">
              <a:lnSpc>
                <a:spcPts val="4872"/>
              </a:lnSpc>
            </a:pPr>
            <a:r>
              <a:rPr lang="en-US" sz="2900">
                <a:solidFill>
                  <a:srgbClr val="FFFFFF"/>
                </a:solidFill>
                <a:latin typeface="Arial"/>
                <a:ea typeface="Arial"/>
                <a:cs typeface="Arial"/>
                <a:sym typeface="Arial"/>
              </a:rPr>
              <a:t>Médiagraphie</a:t>
            </a:r>
          </a:p>
        </p:txBody>
      </p:sp>
      <p:grpSp>
        <p:nvGrpSpPr>
          <p:cNvPr name="Group 3" id="3"/>
          <p:cNvGrpSpPr/>
          <p:nvPr/>
        </p:nvGrpSpPr>
        <p:grpSpPr>
          <a:xfrm rot="0">
            <a:off x="14785017" y="9110633"/>
            <a:ext cx="2715431" cy="600134"/>
            <a:chOff x="0" y="0"/>
            <a:chExt cx="3620575" cy="800179"/>
          </a:xfrm>
        </p:grpSpPr>
        <p:sp>
          <p:nvSpPr>
            <p:cNvPr name="Freeform 4" id="4"/>
            <p:cNvSpPr/>
            <p:nvPr/>
          </p:nvSpPr>
          <p:spPr>
            <a:xfrm flipH="false" flipV="false" rot="0">
              <a:off x="0" y="0"/>
              <a:ext cx="3620516" cy="800227"/>
            </a:xfrm>
            <a:custGeom>
              <a:avLst/>
              <a:gdLst/>
              <a:ahLst/>
              <a:cxnLst/>
              <a:rect r="r" b="b" t="t" l="l"/>
              <a:pathLst>
                <a:path h="800227" w="3620516">
                  <a:moveTo>
                    <a:pt x="0" y="0"/>
                  </a:moveTo>
                  <a:lnTo>
                    <a:pt x="3620516" y="0"/>
                  </a:lnTo>
                  <a:lnTo>
                    <a:pt x="3620516" y="800227"/>
                  </a:lnTo>
                  <a:lnTo>
                    <a:pt x="0" y="800227"/>
                  </a:lnTo>
                  <a:lnTo>
                    <a:pt x="0" y="0"/>
                  </a:lnTo>
                  <a:close/>
                </a:path>
              </a:pathLst>
            </a:custGeom>
            <a:blipFill>
              <a:blip r:embed="rId3"/>
              <a:stretch>
                <a:fillRect l="-180431" t="0" r="-180433" b="6"/>
              </a:stretch>
            </a:blipFill>
          </p:spPr>
        </p:sp>
      </p:grpSp>
      <p:sp>
        <p:nvSpPr>
          <p:cNvPr name="TextBox 5" id="5"/>
          <p:cNvSpPr txBox="true"/>
          <p:nvPr/>
        </p:nvSpPr>
        <p:spPr>
          <a:xfrm rot="0">
            <a:off x="1003376" y="1835525"/>
            <a:ext cx="16281300" cy="1261800"/>
          </a:xfrm>
          <a:prstGeom prst="rect">
            <a:avLst/>
          </a:prstGeom>
        </p:spPr>
        <p:txBody>
          <a:bodyPr anchor="t" rtlCol="false" tIns="0" lIns="0" bIns="0" rIns="0">
            <a:spAutoFit/>
          </a:bodyPr>
          <a:lstStyle/>
          <a:p>
            <a:pPr algn="ctr">
              <a:lnSpc>
                <a:spcPts val="4872"/>
              </a:lnSpc>
            </a:pPr>
            <a:r>
              <a:rPr lang="en-US" sz="2900">
                <a:solidFill>
                  <a:srgbClr val="FFFFFF"/>
                </a:solidFill>
                <a:latin typeface="Arial"/>
                <a:ea typeface="Arial"/>
                <a:cs typeface="Arial"/>
                <a:sym typeface="Arial"/>
              </a:rPr>
              <a:t>Pour consulter la licence des images et de la bande sonore, veuillez cliquer sur le lien suivant : </a:t>
            </a:r>
            <a:r>
              <a:rPr lang="en-US" sz="2900" u="sng">
                <a:solidFill>
                  <a:srgbClr val="FFFFFF"/>
                </a:solidFill>
                <a:latin typeface="Arial"/>
                <a:ea typeface="Arial"/>
                <a:cs typeface="Arial"/>
                <a:sym typeface="Arial"/>
                <a:hlinkClick r:id="rId4" tooltip="https://pressbooks.etsmtl.ca/reussirexamensciencessante/back-matter/annexe/"/>
              </a:rPr>
              <a:t>https://pressbooks.etsmtl.ca/reussirexamensciencessante/back-matter/annexe/ </a:t>
            </a:r>
          </a:p>
        </p:txBody>
      </p:sp>
      <p:grpSp>
        <p:nvGrpSpPr>
          <p:cNvPr name="Group 6" id="6"/>
          <p:cNvGrpSpPr/>
          <p:nvPr/>
        </p:nvGrpSpPr>
        <p:grpSpPr>
          <a:xfrm rot="0">
            <a:off x="1178549" y="6474940"/>
            <a:ext cx="15930902" cy="2783360"/>
            <a:chOff x="0" y="0"/>
            <a:chExt cx="21241203" cy="3711147"/>
          </a:xfrm>
        </p:grpSpPr>
        <p:grpSp>
          <p:nvGrpSpPr>
            <p:cNvPr name="Group 7" id="7"/>
            <p:cNvGrpSpPr/>
            <p:nvPr/>
          </p:nvGrpSpPr>
          <p:grpSpPr>
            <a:xfrm rot="0">
              <a:off x="1525793" y="2685219"/>
              <a:ext cx="2724249" cy="953149"/>
              <a:chOff x="0" y="0"/>
              <a:chExt cx="2724249" cy="953149"/>
            </a:xfrm>
          </p:grpSpPr>
          <p:sp>
            <p:nvSpPr>
              <p:cNvPr name="Freeform 8" id="8"/>
              <p:cNvSpPr/>
              <p:nvPr/>
            </p:nvSpPr>
            <p:spPr>
              <a:xfrm flipH="false" flipV="false" rot="0">
                <a:off x="0" y="0"/>
                <a:ext cx="2724277" cy="953135"/>
              </a:xfrm>
              <a:custGeom>
                <a:avLst/>
                <a:gdLst/>
                <a:ahLst/>
                <a:cxnLst/>
                <a:rect r="r" b="b" t="t" l="l"/>
                <a:pathLst>
                  <a:path h="953135" w="2724277">
                    <a:moveTo>
                      <a:pt x="0" y="0"/>
                    </a:moveTo>
                    <a:lnTo>
                      <a:pt x="2724277" y="0"/>
                    </a:lnTo>
                    <a:lnTo>
                      <a:pt x="2724277" y="953135"/>
                    </a:lnTo>
                    <a:lnTo>
                      <a:pt x="0" y="953135"/>
                    </a:lnTo>
                    <a:lnTo>
                      <a:pt x="0" y="0"/>
                    </a:lnTo>
                    <a:close/>
                  </a:path>
                </a:pathLst>
              </a:custGeom>
              <a:blipFill>
                <a:blip r:embed="rId5"/>
                <a:stretch>
                  <a:fillRect l="-7" t="0" r="-6" b="-1"/>
                </a:stretch>
              </a:blipFill>
            </p:spPr>
          </p:sp>
        </p:grpSp>
        <p:sp>
          <p:nvSpPr>
            <p:cNvPr name="TextBox 9" id="9"/>
            <p:cNvSpPr txBox="true"/>
            <p:nvPr/>
          </p:nvSpPr>
          <p:spPr>
            <a:xfrm rot="0">
              <a:off x="4679873" y="2484672"/>
              <a:ext cx="15323400" cy="1226475"/>
            </a:xfrm>
            <a:prstGeom prst="rect">
              <a:avLst/>
            </a:prstGeom>
          </p:spPr>
          <p:txBody>
            <a:bodyPr anchor="t" rtlCol="false" tIns="0" lIns="0" bIns="0" rIns="0">
              <a:spAutoFit/>
            </a:bodyPr>
            <a:lstStyle/>
            <a:p>
              <a:pPr algn="l">
                <a:lnSpc>
                  <a:spcPts val="3696"/>
                </a:lnSpc>
              </a:pPr>
              <a:r>
                <a:rPr lang="en-US" sz="2200">
                  <a:solidFill>
                    <a:srgbClr val="FFFFFF"/>
                  </a:solidFill>
                  <a:latin typeface="Arial"/>
                  <a:ea typeface="Arial"/>
                  <a:cs typeface="Arial"/>
                  <a:sym typeface="Arial"/>
                </a:rPr>
                <a:t>Cette œuvre est une ressource éducative libre diffusée sur licence CC BY-NC-SA 4.0 (Attribution-NonCommercial-ShareAlike 4.0 International).</a:t>
              </a:r>
            </a:p>
          </p:txBody>
        </p:sp>
        <p:grpSp>
          <p:nvGrpSpPr>
            <p:cNvPr name="Group 10" id="10"/>
            <p:cNvGrpSpPr/>
            <p:nvPr/>
          </p:nvGrpSpPr>
          <p:grpSpPr>
            <a:xfrm rot="0">
              <a:off x="4157623" y="0"/>
              <a:ext cx="4651321" cy="2325660"/>
              <a:chOff x="0" y="0"/>
              <a:chExt cx="4651321" cy="2325660"/>
            </a:xfrm>
          </p:grpSpPr>
          <p:sp>
            <p:nvSpPr>
              <p:cNvPr name="Freeform 11" id="11"/>
              <p:cNvSpPr/>
              <p:nvPr/>
            </p:nvSpPr>
            <p:spPr>
              <a:xfrm flipH="false" flipV="false" rot="0">
                <a:off x="0" y="0"/>
                <a:ext cx="4651375" cy="2325624"/>
              </a:xfrm>
              <a:custGeom>
                <a:avLst/>
                <a:gdLst/>
                <a:ahLst/>
                <a:cxnLst/>
                <a:rect r="r" b="b" t="t" l="l"/>
                <a:pathLst>
                  <a:path h="2325624" w="4651375">
                    <a:moveTo>
                      <a:pt x="0" y="0"/>
                    </a:moveTo>
                    <a:lnTo>
                      <a:pt x="4651375" y="0"/>
                    </a:lnTo>
                    <a:lnTo>
                      <a:pt x="4651375" y="2325624"/>
                    </a:lnTo>
                    <a:lnTo>
                      <a:pt x="0" y="2325624"/>
                    </a:lnTo>
                    <a:lnTo>
                      <a:pt x="0" y="0"/>
                    </a:lnTo>
                    <a:close/>
                  </a:path>
                </a:pathLst>
              </a:custGeom>
              <a:blipFill>
                <a:blip r:embed="rId6"/>
                <a:stretch>
                  <a:fillRect l="0" t="0" r="1" b="-1"/>
                </a:stretch>
              </a:blipFill>
            </p:spPr>
          </p:sp>
        </p:grpSp>
        <p:grpSp>
          <p:nvGrpSpPr>
            <p:cNvPr name="Group 12" id="12"/>
            <p:cNvGrpSpPr/>
            <p:nvPr/>
          </p:nvGrpSpPr>
          <p:grpSpPr>
            <a:xfrm rot="0">
              <a:off x="13204561" y="620516"/>
              <a:ext cx="3681425" cy="1288833"/>
              <a:chOff x="0" y="0"/>
              <a:chExt cx="3681425" cy="1288833"/>
            </a:xfrm>
          </p:grpSpPr>
          <p:sp>
            <p:nvSpPr>
              <p:cNvPr name="Freeform 13" id="13"/>
              <p:cNvSpPr/>
              <p:nvPr/>
            </p:nvSpPr>
            <p:spPr>
              <a:xfrm flipH="false" flipV="false" rot="0">
                <a:off x="0" y="0"/>
                <a:ext cx="3681476" cy="1288796"/>
              </a:xfrm>
              <a:custGeom>
                <a:avLst/>
                <a:gdLst/>
                <a:ahLst/>
                <a:cxnLst/>
                <a:rect r="r" b="b" t="t" l="l"/>
                <a:pathLst>
                  <a:path h="1288796" w="3681476">
                    <a:moveTo>
                      <a:pt x="0" y="0"/>
                    </a:moveTo>
                    <a:lnTo>
                      <a:pt x="3681476" y="0"/>
                    </a:lnTo>
                    <a:lnTo>
                      <a:pt x="3681476" y="1288796"/>
                    </a:lnTo>
                    <a:lnTo>
                      <a:pt x="0" y="1288796"/>
                    </a:lnTo>
                    <a:lnTo>
                      <a:pt x="0" y="0"/>
                    </a:lnTo>
                    <a:close/>
                  </a:path>
                </a:pathLst>
              </a:custGeom>
              <a:blipFill>
                <a:blip r:embed="rId7"/>
                <a:stretch>
                  <a:fillRect l="0" t="-102" r="1" b="-105"/>
                </a:stretch>
              </a:blipFill>
            </p:spPr>
          </p:sp>
        </p:grpSp>
        <p:grpSp>
          <p:nvGrpSpPr>
            <p:cNvPr name="Group 14" id="14"/>
            <p:cNvGrpSpPr/>
            <p:nvPr/>
          </p:nvGrpSpPr>
          <p:grpSpPr>
            <a:xfrm rot="0">
              <a:off x="17647987" y="508080"/>
              <a:ext cx="1513705" cy="1513705"/>
              <a:chOff x="0" y="0"/>
              <a:chExt cx="1513705" cy="1513705"/>
            </a:xfrm>
          </p:grpSpPr>
          <p:sp>
            <p:nvSpPr>
              <p:cNvPr name="Freeform 15" id="15"/>
              <p:cNvSpPr/>
              <p:nvPr/>
            </p:nvSpPr>
            <p:spPr>
              <a:xfrm flipH="false" flipV="false" rot="0">
                <a:off x="0" y="0"/>
                <a:ext cx="1513713" cy="1513713"/>
              </a:xfrm>
              <a:custGeom>
                <a:avLst/>
                <a:gdLst/>
                <a:ahLst/>
                <a:cxnLst/>
                <a:rect r="r" b="b" t="t" l="l"/>
                <a:pathLst>
                  <a:path h="1513713" w="1513713">
                    <a:moveTo>
                      <a:pt x="0" y="0"/>
                    </a:moveTo>
                    <a:lnTo>
                      <a:pt x="1513713" y="0"/>
                    </a:lnTo>
                    <a:lnTo>
                      <a:pt x="1513713" y="1513713"/>
                    </a:lnTo>
                    <a:lnTo>
                      <a:pt x="0" y="1513713"/>
                    </a:lnTo>
                    <a:lnTo>
                      <a:pt x="0" y="0"/>
                    </a:lnTo>
                    <a:close/>
                  </a:path>
                </a:pathLst>
              </a:custGeom>
              <a:blipFill>
                <a:blip r:embed="rId8"/>
                <a:stretch>
                  <a:fillRect l="0" t="-39037" r="0" b="-39036"/>
                </a:stretch>
              </a:blipFill>
            </p:spPr>
          </p:sp>
        </p:grpSp>
        <p:sp>
          <p:nvSpPr>
            <p:cNvPr name="TextBox 16" id="16"/>
            <p:cNvSpPr txBox="true"/>
            <p:nvPr/>
          </p:nvSpPr>
          <p:spPr>
            <a:xfrm rot="0">
              <a:off x="19012803" y="579163"/>
              <a:ext cx="2228400" cy="1006350"/>
            </a:xfrm>
            <a:prstGeom prst="rect">
              <a:avLst/>
            </a:prstGeom>
          </p:spPr>
          <p:txBody>
            <a:bodyPr anchor="t" rtlCol="false" tIns="0" lIns="0" bIns="0" rIns="0">
              <a:spAutoFit/>
            </a:bodyPr>
            <a:lstStyle/>
            <a:p>
              <a:pPr algn="ctr">
                <a:lnSpc>
                  <a:spcPts val="6209"/>
                </a:lnSpc>
              </a:pPr>
              <a:r>
                <a:rPr lang="en-US" sz="3697">
                  <a:solidFill>
                    <a:srgbClr val="EFAC42"/>
                  </a:solidFill>
                  <a:latin typeface="Arial"/>
                  <a:ea typeface="Arial"/>
                  <a:cs typeface="Arial"/>
                  <a:sym typeface="Arial"/>
                </a:rPr>
                <a:t>vis</a:t>
              </a:r>
              <a:r>
                <a:rPr lang="en-US" sz="3697">
                  <a:solidFill>
                    <a:srgbClr val="B73531"/>
                  </a:solidFill>
                  <a:latin typeface="Arial"/>
                  <a:ea typeface="Arial"/>
                  <a:cs typeface="Arial"/>
                  <a:sym typeface="Arial"/>
                </a:rPr>
                <a:t>er</a:t>
              </a:r>
              <a:r>
                <a:rPr lang="en-US" sz="3697">
                  <a:solidFill>
                    <a:srgbClr val="E85532"/>
                  </a:solidFill>
                  <a:latin typeface="Arial"/>
                  <a:ea typeface="Arial"/>
                  <a:cs typeface="Arial"/>
                  <a:sym typeface="Arial"/>
                </a:rPr>
                <a:t>go</a:t>
              </a:r>
            </a:p>
          </p:txBody>
        </p:sp>
        <p:grpSp>
          <p:nvGrpSpPr>
            <p:cNvPr name="Group 17" id="17"/>
            <p:cNvGrpSpPr/>
            <p:nvPr/>
          </p:nvGrpSpPr>
          <p:grpSpPr>
            <a:xfrm rot="0">
              <a:off x="9086647" y="351269"/>
              <a:ext cx="3355915" cy="1623121"/>
              <a:chOff x="0" y="0"/>
              <a:chExt cx="3355915" cy="1623121"/>
            </a:xfrm>
          </p:grpSpPr>
          <p:sp>
            <p:nvSpPr>
              <p:cNvPr name="Freeform 18" id="18"/>
              <p:cNvSpPr/>
              <p:nvPr/>
            </p:nvSpPr>
            <p:spPr>
              <a:xfrm flipH="false" flipV="false" rot="0">
                <a:off x="0" y="0"/>
                <a:ext cx="3355975" cy="1623060"/>
              </a:xfrm>
              <a:custGeom>
                <a:avLst/>
                <a:gdLst/>
                <a:ahLst/>
                <a:cxnLst/>
                <a:rect r="r" b="b" t="t" l="l"/>
                <a:pathLst>
                  <a:path h="1623060" w="3355975">
                    <a:moveTo>
                      <a:pt x="0" y="0"/>
                    </a:moveTo>
                    <a:lnTo>
                      <a:pt x="3355975" y="0"/>
                    </a:lnTo>
                    <a:lnTo>
                      <a:pt x="3355975" y="1623060"/>
                    </a:lnTo>
                    <a:lnTo>
                      <a:pt x="0" y="1623060"/>
                    </a:lnTo>
                    <a:lnTo>
                      <a:pt x="0" y="0"/>
                    </a:lnTo>
                    <a:close/>
                  </a:path>
                </a:pathLst>
              </a:custGeom>
              <a:blipFill>
                <a:blip r:embed="rId9"/>
                <a:stretch>
                  <a:fillRect l="0" t="0" r="1" b="-3"/>
                </a:stretch>
              </a:blipFill>
            </p:spPr>
          </p:sp>
        </p:grpSp>
        <p:grpSp>
          <p:nvGrpSpPr>
            <p:cNvPr name="Group 19" id="19"/>
            <p:cNvGrpSpPr/>
            <p:nvPr/>
          </p:nvGrpSpPr>
          <p:grpSpPr>
            <a:xfrm rot="0">
              <a:off x="0" y="351269"/>
              <a:ext cx="3389297" cy="1309501"/>
              <a:chOff x="0" y="0"/>
              <a:chExt cx="3389297" cy="1309501"/>
            </a:xfrm>
          </p:grpSpPr>
          <p:sp>
            <p:nvSpPr>
              <p:cNvPr name="Freeform 20" id="20"/>
              <p:cNvSpPr/>
              <p:nvPr/>
            </p:nvSpPr>
            <p:spPr>
              <a:xfrm flipH="false" flipV="false" rot="0">
                <a:off x="0" y="0"/>
                <a:ext cx="3389249" cy="1309497"/>
              </a:xfrm>
              <a:custGeom>
                <a:avLst/>
                <a:gdLst/>
                <a:ahLst/>
                <a:cxnLst/>
                <a:rect r="r" b="b" t="t" l="l"/>
                <a:pathLst>
                  <a:path h="1309497" w="3389249">
                    <a:moveTo>
                      <a:pt x="0" y="0"/>
                    </a:moveTo>
                    <a:lnTo>
                      <a:pt x="3389249" y="0"/>
                    </a:lnTo>
                    <a:lnTo>
                      <a:pt x="3389249" y="1309497"/>
                    </a:lnTo>
                    <a:lnTo>
                      <a:pt x="0" y="1309497"/>
                    </a:lnTo>
                    <a:lnTo>
                      <a:pt x="0" y="0"/>
                    </a:lnTo>
                    <a:close/>
                  </a:path>
                </a:pathLst>
              </a:custGeom>
              <a:blipFill>
                <a:blip r:embed="rId10"/>
                <a:stretch>
                  <a:fillRect l="0" t="-213" r="-1" b="-213"/>
                </a:stretch>
              </a:blipFill>
            </p:spPr>
          </p:sp>
        </p:grpSp>
      </p:grpSp>
    </p:spTree>
  </p:cSld>
  <p:clrMapOvr>
    <a:masterClrMapping/>
  </p:clrMapOvr>
</p:sld>
</file>

<file path=ppt/slides/slide136.xml><?xml version="1.0" encoding="utf-8"?>
<p:sld xmlns:p="http://schemas.openxmlformats.org/presentationml/2006/main" xmlns:a="http://schemas.openxmlformats.org/drawingml/2006/main" xmlns:r="http://schemas.openxmlformats.org/officeDocument/2006/relationships">
  <p:cSld>
    <p:bg>
      <p:bgPr>
        <a:solidFill>
          <a:srgbClr val="075579"/>
        </a:solidFill>
      </p:bgPr>
    </p:bg>
    <p:spTree>
      <p:nvGrpSpPr>
        <p:cNvPr id="1" name=""/>
        <p:cNvGrpSpPr/>
        <p:nvPr/>
      </p:nvGrpSpPr>
      <p:grpSpPr>
        <a:xfrm>
          <a:off x="0" y="0"/>
          <a:ext cx="0" cy="0"/>
          <a:chOff x="0" y="0"/>
          <a:chExt cx="0" cy="0"/>
        </a:xfrm>
      </p:grpSpPr>
      <p:sp>
        <p:nvSpPr>
          <p:cNvPr name="TextBox 2" id="2"/>
          <p:cNvSpPr txBox="true"/>
          <p:nvPr/>
        </p:nvSpPr>
        <p:spPr>
          <a:xfrm rot="0">
            <a:off x="1003350" y="3250037"/>
            <a:ext cx="16281300" cy="2381579"/>
          </a:xfrm>
          <a:prstGeom prst="rect">
            <a:avLst/>
          </a:prstGeom>
        </p:spPr>
        <p:txBody>
          <a:bodyPr anchor="t" rtlCol="false" tIns="0" lIns="0" bIns="0" rIns="0">
            <a:spAutoFit/>
          </a:bodyPr>
          <a:lstStyle/>
          <a:p>
            <a:pPr algn="ctr">
              <a:lnSpc>
                <a:spcPts val="4703"/>
              </a:lnSpc>
            </a:pPr>
            <a:r>
              <a:rPr lang="en-US" sz="2799">
                <a:solidFill>
                  <a:srgbClr val="FFFFFF"/>
                </a:solidFill>
                <a:latin typeface="Arial Bold"/>
                <a:ea typeface="Arial Bold"/>
                <a:cs typeface="Arial Bold"/>
                <a:sym typeface="Arial Bold"/>
              </a:rPr>
              <a:t>Pour citer ce projet :</a:t>
            </a:r>
          </a:p>
          <a:p>
            <a:pPr algn="ctr">
              <a:lnSpc>
                <a:spcPts val="4703"/>
              </a:lnSpc>
            </a:pPr>
            <a:r>
              <a:rPr lang="en-US" sz="2799">
                <a:solidFill>
                  <a:srgbClr val="FFFFFF"/>
                </a:solidFill>
                <a:latin typeface="Arial"/>
                <a:ea typeface="Arial"/>
                <a:cs typeface="Arial"/>
                <a:sym typeface="Arial"/>
              </a:rPr>
              <a:t>Lal, S., Sabatino, T. et Jazi, S. (2024). </a:t>
            </a:r>
            <a:r>
              <a:rPr lang="en-US" sz="2799">
                <a:solidFill>
                  <a:srgbClr val="FFFFFF"/>
                </a:solidFill>
                <a:latin typeface="Arial Italics"/>
                <a:ea typeface="Arial Italics"/>
                <a:cs typeface="Arial Italics"/>
                <a:sym typeface="Arial Italics"/>
              </a:rPr>
              <a:t>Mieux réussir un examen de la portée en sciences de la santé : Une boîte à outils</a:t>
            </a:r>
            <a:r>
              <a:rPr lang="en-US" sz="2799">
                <a:solidFill>
                  <a:srgbClr val="FFFFFF"/>
                </a:solidFill>
                <a:latin typeface="Arial"/>
                <a:ea typeface="Arial"/>
                <a:cs typeface="Arial"/>
                <a:sym typeface="Arial"/>
              </a:rPr>
              <a:t>. Université de Montréal. </a:t>
            </a:r>
          </a:p>
          <a:p>
            <a:pPr algn="ctr">
              <a:lnSpc>
                <a:spcPts val="4703"/>
              </a:lnSpc>
            </a:pPr>
            <a:r>
              <a:rPr lang="en-US" sz="2799">
                <a:solidFill>
                  <a:srgbClr val="FFFFFF"/>
                </a:solidFill>
                <a:latin typeface="Arial"/>
                <a:ea typeface="Arial"/>
                <a:cs typeface="Arial"/>
                <a:sym typeface="Arial"/>
              </a:rPr>
              <a:t>Licence CC BY-NC-SA 4.0 International.</a:t>
            </a:r>
          </a:p>
        </p:txBody>
      </p:sp>
      <p:sp>
        <p:nvSpPr>
          <p:cNvPr name="TextBox 3" id="3"/>
          <p:cNvSpPr txBox="true"/>
          <p:nvPr/>
        </p:nvSpPr>
        <p:spPr>
          <a:xfrm rot="0">
            <a:off x="1028700" y="781050"/>
            <a:ext cx="16135500" cy="1886700"/>
          </a:xfrm>
          <a:prstGeom prst="rect">
            <a:avLst/>
          </a:prstGeom>
        </p:spPr>
        <p:txBody>
          <a:bodyPr anchor="t" rtlCol="false" tIns="0" lIns="0" bIns="0" rIns="0">
            <a:spAutoFit/>
          </a:bodyPr>
          <a:lstStyle/>
          <a:p>
            <a:pPr algn="ctr">
              <a:lnSpc>
                <a:spcPts val="4872"/>
              </a:lnSpc>
            </a:pPr>
            <a:r>
              <a:rPr lang="en-US" sz="2900">
                <a:solidFill>
                  <a:srgbClr val="FFFFFF"/>
                </a:solidFill>
                <a:latin typeface="Arial"/>
                <a:ea typeface="Arial"/>
                <a:cs typeface="Arial"/>
                <a:sym typeface="Arial"/>
              </a:rPr>
              <a:t>Cette vidéo a été conçue dans le cadre du projet « Mieux réussir un examen de la portée en sciences de la santé », dirigée par la professeure Shalini Lal, et disponible sur la plateforme </a:t>
            </a:r>
            <a:r>
              <a:rPr lang="en-US" sz="2900" u="sng">
                <a:solidFill>
                  <a:srgbClr val="FFFFFF"/>
                </a:solidFill>
                <a:latin typeface="Arial"/>
                <a:ea typeface="Arial"/>
                <a:cs typeface="Arial"/>
                <a:sym typeface="Arial"/>
                <a:hlinkClick r:id="rId3" tooltip="https://pressbooks.etsmtl.ca/reussirexamensciencessante/"/>
              </a:rPr>
              <a:t>Pressbooks</a:t>
            </a:r>
            <a:r>
              <a:rPr lang="en-US" sz="2900">
                <a:solidFill>
                  <a:srgbClr val="FFFFFF"/>
                </a:solidFill>
                <a:latin typeface="Arial"/>
                <a:ea typeface="Arial"/>
                <a:cs typeface="Arial"/>
                <a:sym typeface="Arial"/>
              </a:rPr>
              <a:t>. </a:t>
            </a:r>
          </a:p>
        </p:txBody>
      </p:sp>
      <p:grpSp>
        <p:nvGrpSpPr>
          <p:cNvPr name="Group 4" id="4"/>
          <p:cNvGrpSpPr/>
          <p:nvPr/>
        </p:nvGrpSpPr>
        <p:grpSpPr>
          <a:xfrm rot="0">
            <a:off x="1178549" y="6474940"/>
            <a:ext cx="15930902" cy="2783360"/>
            <a:chOff x="0" y="0"/>
            <a:chExt cx="21241203" cy="3711147"/>
          </a:xfrm>
        </p:grpSpPr>
        <p:grpSp>
          <p:nvGrpSpPr>
            <p:cNvPr name="Group 5" id="5"/>
            <p:cNvGrpSpPr/>
            <p:nvPr/>
          </p:nvGrpSpPr>
          <p:grpSpPr>
            <a:xfrm rot="0">
              <a:off x="1525793" y="2685219"/>
              <a:ext cx="2724249" cy="953149"/>
              <a:chOff x="0" y="0"/>
              <a:chExt cx="2724249" cy="953149"/>
            </a:xfrm>
          </p:grpSpPr>
          <p:sp>
            <p:nvSpPr>
              <p:cNvPr name="Freeform 6" id="6"/>
              <p:cNvSpPr/>
              <p:nvPr/>
            </p:nvSpPr>
            <p:spPr>
              <a:xfrm flipH="false" flipV="false" rot="0">
                <a:off x="0" y="0"/>
                <a:ext cx="2724277" cy="953135"/>
              </a:xfrm>
              <a:custGeom>
                <a:avLst/>
                <a:gdLst/>
                <a:ahLst/>
                <a:cxnLst/>
                <a:rect r="r" b="b" t="t" l="l"/>
                <a:pathLst>
                  <a:path h="953135" w="2724277">
                    <a:moveTo>
                      <a:pt x="0" y="0"/>
                    </a:moveTo>
                    <a:lnTo>
                      <a:pt x="2724277" y="0"/>
                    </a:lnTo>
                    <a:lnTo>
                      <a:pt x="2724277" y="953135"/>
                    </a:lnTo>
                    <a:lnTo>
                      <a:pt x="0" y="953135"/>
                    </a:lnTo>
                    <a:lnTo>
                      <a:pt x="0" y="0"/>
                    </a:lnTo>
                    <a:close/>
                  </a:path>
                </a:pathLst>
              </a:custGeom>
              <a:blipFill>
                <a:blip r:embed="rId4"/>
                <a:stretch>
                  <a:fillRect l="-7" t="0" r="-6" b="-1"/>
                </a:stretch>
              </a:blipFill>
            </p:spPr>
          </p:sp>
        </p:grpSp>
        <p:sp>
          <p:nvSpPr>
            <p:cNvPr name="TextBox 7" id="7"/>
            <p:cNvSpPr txBox="true"/>
            <p:nvPr/>
          </p:nvSpPr>
          <p:spPr>
            <a:xfrm rot="0">
              <a:off x="4679873" y="2484672"/>
              <a:ext cx="15323400" cy="1226475"/>
            </a:xfrm>
            <a:prstGeom prst="rect">
              <a:avLst/>
            </a:prstGeom>
          </p:spPr>
          <p:txBody>
            <a:bodyPr anchor="t" rtlCol="false" tIns="0" lIns="0" bIns="0" rIns="0">
              <a:spAutoFit/>
            </a:bodyPr>
            <a:lstStyle/>
            <a:p>
              <a:pPr algn="l">
                <a:lnSpc>
                  <a:spcPts val="3696"/>
                </a:lnSpc>
              </a:pPr>
              <a:r>
                <a:rPr lang="en-US" sz="2200">
                  <a:solidFill>
                    <a:srgbClr val="FFFFFF"/>
                  </a:solidFill>
                  <a:latin typeface="Arial"/>
                  <a:ea typeface="Arial"/>
                  <a:cs typeface="Arial"/>
                  <a:sym typeface="Arial"/>
                </a:rPr>
                <a:t>Cette œuvre est une ressource éducative libre diffusée sur licence CC BY-NC-SA 4.0 (Attribution-NonCommercial-ShareAlike 4.0 International).</a:t>
              </a:r>
            </a:p>
          </p:txBody>
        </p:sp>
        <p:grpSp>
          <p:nvGrpSpPr>
            <p:cNvPr name="Group 8" id="8"/>
            <p:cNvGrpSpPr/>
            <p:nvPr/>
          </p:nvGrpSpPr>
          <p:grpSpPr>
            <a:xfrm rot="0">
              <a:off x="4157623" y="0"/>
              <a:ext cx="4651321" cy="2325660"/>
              <a:chOff x="0" y="0"/>
              <a:chExt cx="4651321" cy="2325660"/>
            </a:xfrm>
          </p:grpSpPr>
          <p:sp>
            <p:nvSpPr>
              <p:cNvPr name="Freeform 9" id="9"/>
              <p:cNvSpPr/>
              <p:nvPr/>
            </p:nvSpPr>
            <p:spPr>
              <a:xfrm flipH="false" flipV="false" rot="0">
                <a:off x="0" y="0"/>
                <a:ext cx="4651375" cy="2325624"/>
              </a:xfrm>
              <a:custGeom>
                <a:avLst/>
                <a:gdLst/>
                <a:ahLst/>
                <a:cxnLst/>
                <a:rect r="r" b="b" t="t" l="l"/>
                <a:pathLst>
                  <a:path h="2325624" w="4651375">
                    <a:moveTo>
                      <a:pt x="0" y="0"/>
                    </a:moveTo>
                    <a:lnTo>
                      <a:pt x="4651375" y="0"/>
                    </a:lnTo>
                    <a:lnTo>
                      <a:pt x="4651375" y="2325624"/>
                    </a:lnTo>
                    <a:lnTo>
                      <a:pt x="0" y="2325624"/>
                    </a:lnTo>
                    <a:lnTo>
                      <a:pt x="0" y="0"/>
                    </a:lnTo>
                    <a:close/>
                  </a:path>
                </a:pathLst>
              </a:custGeom>
              <a:blipFill>
                <a:blip r:embed="rId5"/>
                <a:stretch>
                  <a:fillRect l="0" t="0" r="1" b="-1"/>
                </a:stretch>
              </a:blipFill>
            </p:spPr>
          </p:sp>
        </p:grpSp>
        <p:grpSp>
          <p:nvGrpSpPr>
            <p:cNvPr name="Group 10" id="10"/>
            <p:cNvGrpSpPr/>
            <p:nvPr/>
          </p:nvGrpSpPr>
          <p:grpSpPr>
            <a:xfrm rot="0">
              <a:off x="13204561" y="620516"/>
              <a:ext cx="3681425" cy="1288833"/>
              <a:chOff x="0" y="0"/>
              <a:chExt cx="3681425" cy="1288833"/>
            </a:xfrm>
          </p:grpSpPr>
          <p:sp>
            <p:nvSpPr>
              <p:cNvPr name="Freeform 11" id="11"/>
              <p:cNvSpPr/>
              <p:nvPr/>
            </p:nvSpPr>
            <p:spPr>
              <a:xfrm flipH="false" flipV="false" rot="0">
                <a:off x="0" y="0"/>
                <a:ext cx="3681476" cy="1288796"/>
              </a:xfrm>
              <a:custGeom>
                <a:avLst/>
                <a:gdLst/>
                <a:ahLst/>
                <a:cxnLst/>
                <a:rect r="r" b="b" t="t" l="l"/>
                <a:pathLst>
                  <a:path h="1288796" w="3681476">
                    <a:moveTo>
                      <a:pt x="0" y="0"/>
                    </a:moveTo>
                    <a:lnTo>
                      <a:pt x="3681476" y="0"/>
                    </a:lnTo>
                    <a:lnTo>
                      <a:pt x="3681476" y="1288796"/>
                    </a:lnTo>
                    <a:lnTo>
                      <a:pt x="0" y="1288796"/>
                    </a:lnTo>
                    <a:lnTo>
                      <a:pt x="0" y="0"/>
                    </a:lnTo>
                    <a:close/>
                  </a:path>
                </a:pathLst>
              </a:custGeom>
              <a:blipFill>
                <a:blip r:embed="rId6"/>
                <a:stretch>
                  <a:fillRect l="0" t="-102" r="1" b="-105"/>
                </a:stretch>
              </a:blipFill>
            </p:spPr>
          </p:sp>
        </p:grpSp>
        <p:grpSp>
          <p:nvGrpSpPr>
            <p:cNvPr name="Group 12" id="12"/>
            <p:cNvGrpSpPr/>
            <p:nvPr/>
          </p:nvGrpSpPr>
          <p:grpSpPr>
            <a:xfrm rot="0">
              <a:off x="17647987" y="508080"/>
              <a:ext cx="1513705" cy="1513705"/>
              <a:chOff x="0" y="0"/>
              <a:chExt cx="1513705" cy="1513705"/>
            </a:xfrm>
          </p:grpSpPr>
          <p:sp>
            <p:nvSpPr>
              <p:cNvPr name="Freeform 13" id="13"/>
              <p:cNvSpPr/>
              <p:nvPr/>
            </p:nvSpPr>
            <p:spPr>
              <a:xfrm flipH="false" flipV="false" rot="0">
                <a:off x="0" y="0"/>
                <a:ext cx="1513713" cy="1513713"/>
              </a:xfrm>
              <a:custGeom>
                <a:avLst/>
                <a:gdLst/>
                <a:ahLst/>
                <a:cxnLst/>
                <a:rect r="r" b="b" t="t" l="l"/>
                <a:pathLst>
                  <a:path h="1513713" w="1513713">
                    <a:moveTo>
                      <a:pt x="0" y="0"/>
                    </a:moveTo>
                    <a:lnTo>
                      <a:pt x="1513713" y="0"/>
                    </a:lnTo>
                    <a:lnTo>
                      <a:pt x="1513713" y="1513713"/>
                    </a:lnTo>
                    <a:lnTo>
                      <a:pt x="0" y="1513713"/>
                    </a:lnTo>
                    <a:lnTo>
                      <a:pt x="0" y="0"/>
                    </a:lnTo>
                    <a:close/>
                  </a:path>
                </a:pathLst>
              </a:custGeom>
              <a:blipFill>
                <a:blip r:embed="rId7"/>
                <a:stretch>
                  <a:fillRect l="0" t="-39037" r="0" b="-39036"/>
                </a:stretch>
              </a:blipFill>
            </p:spPr>
          </p:sp>
        </p:grpSp>
        <p:sp>
          <p:nvSpPr>
            <p:cNvPr name="TextBox 14" id="14"/>
            <p:cNvSpPr txBox="true"/>
            <p:nvPr/>
          </p:nvSpPr>
          <p:spPr>
            <a:xfrm rot="0">
              <a:off x="19012803" y="579163"/>
              <a:ext cx="2228400" cy="1006350"/>
            </a:xfrm>
            <a:prstGeom prst="rect">
              <a:avLst/>
            </a:prstGeom>
          </p:spPr>
          <p:txBody>
            <a:bodyPr anchor="t" rtlCol="false" tIns="0" lIns="0" bIns="0" rIns="0">
              <a:spAutoFit/>
            </a:bodyPr>
            <a:lstStyle/>
            <a:p>
              <a:pPr algn="ctr">
                <a:lnSpc>
                  <a:spcPts val="6209"/>
                </a:lnSpc>
              </a:pPr>
              <a:r>
                <a:rPr lang="en-US" sz="3697">
                  <a:solidFill>
                    <a:srgbClr val="EFAC42"/>
                  </a:solidFill>
                  <a:latin typeface="Arial"/>
                  <a:ea typeface="Arial"/>
                  <a:cs typeface="Arial"/>
                  <a:sym typeface="Arial"/>
                </a:rPr>
                <a:t>vis</a:t>
              </a:r>
              <a:r>
                <a:rPr lang="en-US" sz="3697">
                  <a:solidFill>
                    <a:srgbClr val="B73531"/>
                  </a:solidFill>
                  <a:latin typeface="Arial"/>
                  <a:ea typeface="Arial"/>
                  <a:cs typeface="Arial"/>
                  <a:sym typeface="Arial"/>
                </a:rPr>
                <a:t>er</a:t>
              </a:r>
              <a:r>
                <a:rPr lang="en-US" sz="3697">
                  <a:solidFill>
                    <a:srgbClr val="E85532"/>
                  </a:solidFill>
                  <a:latin typeface="Arial"/>
                  <a:ea typeface="Arial"/>
                  <a:cs typeface="Arial"/>
                  <a:sym typeface="Arial"/>
                </a:rPr>
                <a:t>go</a:t>
              </a:r>
            </a:p>
          </p:txBody>
        </p:sp>
        <p:grpSp>
          <p:nvGrpSpPr>
            <p:cNvPr name="Group 15" id="15"/>
            <p:cNvGrpSpPr/>
            <p:nvPr/>
          </p:nvGrpSpPr>
          <p:grpSpPr>
            <a:xfrm rot="0">
              <a:off x="9086647" y="351269"/>
              <a:ext cx="3355915" cy="1623121"/>
              <a:chOff x="0" y="0"/>
              <a:chExt cx="3355915" cy="1623121"/>
            </a:xfrm>
          </p:grpSpPr>
          <p:sp>
            <p:nvSpPr>
              <p:cNvPr name="Freeform 16" id="16"/>
              <p:cNvSpPr/>
              <p:nvPr/>
            </p:nvSpPr>
            <p:spPr>
              <a:xfrm flipH="false" flipV="false" rot="0">
                <a:off x="0" y="0"/>
                <a:ext cx="3355975" cy="1623060"/>
              </a:xfrm>
              <a:custGeom>
                <a:avLst/>
                <a:gdLst/>
                <a:ahLst/>
                <a:cxnLst/>
                <a:rect r="r" b="b" t="t" l="l"/>
                <a:pathLst>
                  <a:path h="1623060" w="3355975">
                    <a:moveTo>
                      <a:pt x="0" y="0"/>
                    </a:moveTo>
                    <a:lnTo>
                      <a:pt x="3355975" y="0"/>
                    </a:lnTo>
                    <a:lnTo>
                      <a:pt x="3355975" y="1623060"/>
                    </a:lnTo>
                    <a:lnTo>
                      <a:pt x="0" y="1623060"/>
                    </a:lnTo>
                    <a:lnTo>
                      <a:pt x="0" y="0"/>
                    </a:lnTo>
                    <a:close/>
                  </a:path>
                </a:pathLst>
              </a:custGeom>
              <a:blipFill>
                <a:blip r:embed="rId8"/>
                <a:stretch>
                  <a:fillRect l="0" t="0" r="1" b="-3"/>
                </a:stretch>
              </a:blipFill>
            </p:spPr>
          </p:sp>
        </p:grpSp>
        <p:grpSp>
          <p:nvGrpSpPr>
            <p:cNvPr name="Group 17" id="17"/>
            <p:cNvGrpSpPr/>
            <p:nvPr/>
          </p:nvGrpSpPr>
          <p:grpSpPr>
            <a:xfrm rot="0">
              <a:off x="0" y="351269"/>
              <a:ext cx="3389297" cy="1309501"/>
              <a:chOff x="0" y="0"/>
              <a:chExt cx="3389297" cy="1309501"/>
            </a:xfrm>
          </p:grpSpPr>
          <p:sp>
            <p:nvSpPr>
              <p:cNvPr name="Freeform 18" id="18"/>
              <p:cNvSpPr/>
              <p:nvPr/>
            </p:nvSpPr>
            <p:spPr>
              <a:xfrm flipH="false" flipV="false" rot="0">
                <a:off x="0" y="0"/>
                <a:ext cx="3389249" cy="1309497"/>
              </a:xfrm>
              <a:custGeom>
                <a:avLst/>
                <a:gdLst/>
                <a:ahLst/>
                <a:cxnLst/>
                <a:rect r="r" b="b" t="t" l="l"/>
                <a:pathLst>
                  <a:path h="1309497" w="3389249">
                    <a:moveTo>
                      <a:pt x="0" y="0"/>
                    </a:moveTo>
                    <a:lnTo>
                      <a:pt x="3389249" y="0"/>
                    </a:lnTo>
                    <a:lnTo>
                      <a:pt x="3389249" y="1309497"/>
                    </a:lnTo>
                    <a:lnTo>
                      <a:pt x="0" y="1309497"/>
                    </a:lnTo>
                    <a:lnTo>
                      <a:pt x="0" y="0"/>
                    </a:lnTo>
                    <a:close/>
                  </a:path>
                </a:pathLst>
              </a:custGeom>
              <a:blipFill>
                <a:blip r:embed="rId9"/>
                <a:stretch>
                  <a:fillRect l="0" t="-213" r="-1" b="-213"/>
                </a:stretch>
              </a:blipFill>
            </p:spPr>
          </p:sp>
        </p:gr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Qu'est-ce que le protocole d'un examen de la portée ?</a:t>
            </a:r>
          </a:p>
        </p:txBody>
      </p:sp>
      <p:grpSp>
        <p:nvGrpSpPr>
          <p:cNvPr name="Group 5" id="5"/>
          <p:cNvGrpSpPr/>
          <p:nvPr/>
        </p:nvGrpSpPr>
        <p:grpSpPr>
          <a:xfrm rot="0">
            <a:off x="4085602" y="2883194"/>
            <a:ext cx="10116796" cy="6437961"/>
            <a:chOff x="0" y="0"/>
            <a:chExt cx="13489062" cy="8583948"/>
          </a:xfrm>
        </p:grpSpPr>
        <p:sp>
          <p:nvSpPr>
            <p:cNvPr name="Freeform 6" id="6"/>
            <p:cNvSpPr/>
            <p:nvPr/>
          </p:nvSpPr>
          <p:spPr>
            <a:xfrm flipH="false" flipV="false" rot="0">
              <a:off x="0" y="0"/>
              <a:ext cx="13489062" cy="8583948"/>
            </a:xfrm>
            <a:custGeom>
              <a:avLst/>
              <a:gdLst/>
              <a:ahLst/>
              <a:cxnLst/>
              <a:rect r="r" b="b" t="t" l="l"/>
              <a:pathLst>
                <a:path h="8583948" w="13489062">
                  <a:moveTo>
                    <a:pt x="0" y="0"/>
                  </a:moveTo>
                  <a:lnTo>
                    <a:pt x="13489062" y="0"/>
                  </a:lnTo>
                  <a:lnTo>
                    <a:pt x="13489062" y="8583948"/>
                  </a:lnTo>
                  <a:lnTo>
                    <a:pt x="0" y="85839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072762" y="580272"/>
              <a:ext cx="3912900" cy="989075"/>
            </a:xfrm>
            <a:prstGeom prst="rect">
              <a:avLst/>
            </a:prstGeom>
          </p:spPr>
          <p:txBody>
            <a:bodyPr anchor="t" rtlCol="false" tIns="0" lIns="0" bIns="0" rIns="0">
              <a:spAutoFit/>
            </a:bodyPr>
            <a:lstStyle/>
            <a:p>
              <a:pPr algn="ctr">
                <a:lnSpc>
                  <a:spcPts val="6231"/>
                </a:lnSpc>
              </a:pPr>
              <a:r>
                <a:rPr lang="en-US" sz="4451">
                  <a:solidFill>
                    <a:srgbClr val="000000"/>
                  </a:solidFill>
                  <a:latin typeface="Canva Sans Bold"/>
                  <a:ea typeface="Canva Sans Bold"/>
                  <a:cs typeface="Canva Sans Bold"/>
                  <a:sym typeface="Canva Sans Bold"/>
                </a:rPr>
                <a:t>Protocole</a:t>
              </a:r>
            </a:p>
          </p:txBody>
        </p:sp>
        <p:sp>
          <p:nvSpPr>
            <p:cNvPr name="Freeform 8" id="8"/>
            <p:cNvSpPr/>
            <p:nvPr/>
          </p:nvSpPr>
          <p:spPr>
            <a:xfrm flipH="false" flipV="false" rot="0">
              <a:off x="7803025" y="4291974"/>
              <a:ext cx="3434473" cy="2397452"/>
            </a:xfrm>
            <a:custGeom>
              <a:avLst/>
              <a:gdLst/>
              <a:ahLst/>
              <a:cxnLst/>
              <a:rect r="r" b="b" t="t" l="l"/>
              <a:pathLst>
                <a:path h="2397452" w="3434473">
                  <a:moveTo>
                    <a:pt x="0" y="0"/>
                  </a:moveTo>
                  <a:lnTo>
                    <a:pt x="3434473" y="0"/>
                  </a:lnTo>
                  <a:lnTo>
                    <a:pt x="3434473" y="2397452"/>
                  </a:lnTo>
                  <a:lnTo>
                    <a:pt x="0" y="239745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8375144" y="702561"/>
              <a:ext cx="2290235" cy="3119502"/>
            </a:xfrm>
            <a:custGeom>
              <a:avLst/>
              <a:gdLst/>
              <a:ahLst/>
              <a:cxnLst/>
              <a:rect r="r" b="b" t="t" l="l"/>
              <a:pathLst>
                <a:path h="3119502" w="2290235">
                  <a:moveTo>
                    <a:pt x="0" y="0"/>
                  </a:moveTo>
                  <a:lnTo>
                    <a:pt x="2290235" y="0"/>
                  </a:lnTo>
                  <a:lnTo>
                    <a:pt x="2290235" y="3119502"/>
                  </a:lnTo>
                  <a:lnTo>
                    <a:pt x="0" y="311950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328585" y="2725833"/>
              <a:ext cx="3579526" cy="2192460"/>
            </a:xfrm>
            <a:custGeom>
              <a:avLst/>
              <a:gdLst/>
              <a:ahLst/>
              <a:cxnLst/>
              <a:rect r="r" b="b" t="t" l="l"/>
              <a:pathLst>
                <a:path h="2192460" w="3579526">
                  <a:moveTo>
                    <a:pt x="0" y="0"/>
                  </a:moveTo>
                  <a:lnTo>
                    <a:pt x="3579526" y="0"/>
                  </a:lnTo>
                  <a:lnTo>
                    <a:pt x="3579526" y="2192460"/>
                  </a:lnTo>
                  <a:lnTo>
                    <a:pt x="0" y="219246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grpSp>
        <p:nvGrpSpPr>
          <p:cNvPr name="Group 11" id="11"/>
          <p:cNvGrpSpPr/>
          <p:nvPr/>
        </p:nvGrpSpPr>
        <p:grpSpPr>
          <a:xfrm rot="0">
            <a:off x="1028700" y="3770215"/>
            <a:ext cx="16230600" cy="3719253"/>
            <a:chOff x="0" y="0"/>
            <a:chExt cx="21640800" cy="4959004"/>
          </a:xfrm>
        </p:grpSpPr>
        <p:sp>
          <p:nvSpPr>
            <p:cNvPr name="Freeform 12" id="12"/>
            <p:cNvSpPr/>
            <p:nvPr/>
          </p:nvSpPr>
          <p:spPr>
            <a:xfrm flipH="false" flipV="false" rot="5400000">
              <a:off x="9722040" y="2018191"/>
              <a:ext cx="2196719" cy="922622"/>
            </a:xfrm>
            <a:custGeom>
              <a:avLst/>
              <a:gdLst/>
              <a:ahLst/>
              <a:cxnLst/>
              <a:rect r="r" b="b" t="t" l="l"/>
              <a:pathLst>
                <a:path h="922622" w="2196719">
                  <a:moveTo>
                    <a:pt x="0" y="0"/>
                  </a:moveTo>
                  <a:lnTo>
                    <a:pt x="2196720" y="0"/>
                  </a:lnTo>
                  <a:lnTo>
                    <a:pt x="2196720" y="922622"/>
                  </a:lnTo>
                  <a:lnTo>
                    <a:pt x="0" y="92262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3" id="13"/>
            <p:cNvSpPr txBox="true"/>
            <p:nvPr/>
          </p:nvSpPr>
          <p:spPr>
            <a:xfrm rot="0">
              <a:off x="0" y="-95250"/>
              <a:ext cx="21640800" cy="1085850"/>
            </a:xfrm>
            <a:prstGeom prst="rect">
              <a:avLst/>
            </a:prstGeom>
          </p:spPr>
          <p:txBody>
            <a:bodyPr anchor="t" rtlCol="false" tIns="0" lIns="0" bIns="0" rIns="0">
              <a:spAutoFit/>
            </a:bodyPr>
            <a:lstStyle/>
            <a:p>
              <a:pPr algn="ctr">
                <a:lnSpc>
                  <a:spcPts val="5879"/>
                </a:lnSpc>
              </a:pPr>
              <a:r>
                <a:rPr lang="en-US" sz="4899">
                  <a:solidFill>
                    <a:srgbClr val="000000"/>
                  </a:solidFill>
                  <a:latin typeface="Arial"/>
                  <a:ea typeface="Arial"/>
                  <a:cs typeface="Arial"/>
                  <a:sym typeface="Arial"/>
                </a:rPr>
                <a:t>Protocole de </a:t>
              </a:r>
              <a:r>
                <a:rPr lang="en-US" sz="4899">
                  <a:solidFill>
                    <a:srgbClr val="FF0000"/>
                  </a:solidFill>
                  <a:latin typeface="Arial Bold"/>
                  <a:ea typeface="Arial Bold"/>
                  <a:cs typeface="Arial Bold"/>
                  <a:sym typeface="Arial Bold"/>
                </a:rPr>
                <a:t>HAUTE QUALITÉ</a:t>
              </a:r>
            </a:p>
          </p:txBody>
        </p:sp>
        <p:sp>
          <p:nvSpPr>
            <p:cNvPr name="TextBox 14" id="14"/>
            <p:cNvSpPr txBox="true"/>
            <p:nvPr/>
          </p:nvSpPr>
          <p:spPr>
            <a:xfrm rot="0">
              <a:off x="0" y="3873154"/>
              <a:ext cx="21640800" cy="1085850"/>
            </a:xfrm>
            <a:prstGeom prst="rect">
              <a:avLst/>
            </a:prstGeom>
          </p:spPr>
          <p:txBody>
            <a:bodyPr anchor="t" rtlCol="false" tIns="0" lIns="0" bIns="0" rIns="0">
              <a:spAutoFit/>
            </a:bodyPr>
            <a:lstStyle/>
            <a:p>
              <a:pPr algn="ctr">
                <a:lnSpc>
                  <a:spcPts val="5879"/>
                </a:lnSpc>
              </a:pPr>
              <a:r>
                <a:rPr lang="en-US" sz="4899">
                  <a:solidFill>
                    <a:srgbClr val="000000"/>
                  </a:solidFill>
                  <a:latin typeface="Arial"/>
                  <a:ea typeface="Arial"/>
                  <a:cs typeface="Arial"/>
                  <a:sym typeface="Arial"/>
                </a:rPr>
                <a:t>Examen de la portée </a:t>
              </a:r>
              <a:r>
                <a:rPr lang="en-US" sz="4899">
                  <a:solidFill>
                    <a:srgbClr val="FF0000"/>
                  </a:solidFill>
                  <a:latin typeface="Arial Bold"/>
                  <a:ea typeface="Arial Bold"/>
                  <a:cs typeface="Arial Bold"/>
                  <a:sym typeface="Arial Bold"/>
                </a:rPr>
                <a:t>PLUS TRANSPARENT</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Qu'est-ce que le protocole d'un examen de la portée ?</a:t>
            </a:r>
          </a:p>
        </p:txBody>
      </p:sp>
      <p:grpSp>
        <p:nvGrpSpPr>
          <p:cNvPr name="Group 5" id="5"/>
          <p:cNvGrpSpPr/>
          <p:nvPr/>
        </p:nvGrpSpPr>
        <p:grpSpPr>
          <a:xfrm rot="0">
            <a:off x="11912915" y="7904565"/>
            <a:ext cx="5645865" cy="2411010"/>
            <a:chOff x="0" y="0"/>
            <a:chExt cx="7527820" cy="3214679"/>
          </a:xfrm>
        </p:grpSpPr>
        <p:sp>
          <p:nvSpPr>
            <p:cNvPr name="Freeform 6" id="6"/>
            <p:cNvSpPr/>
            <p:nvPr/>
          </p:nvSpPr>
          <p:spPr>
            <a:xfrm flipH="false" flipV="false" rot="0">
              <a:off x="907363" y="256321"/>
              <a:ext cx="4779488" cy="2476644"/>
            </a:xfrm>
            <a:custGeom>
              <a:avLst/>
              <a:gdLst/>
              <a:ahLst/>
              <a:cxnLst/>
              <a:rect r="r" b="b" t="t" l="l"/>
              <a:pathLst>
                <a:path h="2476644" w="4779488">
                  <a:moveTo>
                    <a:pt x="0" y="0"/>
                  </a:moveTo>
                  <a:lnTo>
                    <a:pt x="4779488" y="0"/>
                  </a:lnTo>
                  <a:lnTo>
                    <a:pt x="4779488" y="2476643"/>
                  </a:lnTo>
                  <a:lnTo>
                    <a:pt x="0" y="24766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2748333" y="256321"/>
              <a:ext cx="4779488" cy="2476644"/>
            </a:xfrm>
            <a:custGeom>
              <a:avLst/>
              <a:gdLst/>
              <a:ahLst/>
              <a:cxnLst/>
              <a:rect r="r" b="b" t="t" l="l"/>
              <a:pathLst>
                <a:path h="2476644" w="4779488">
                  <a:moveTo>
                    <a:pt x="0" y="0"/>
                  </a:moveTo>
                  <a:lnTo>
                    <a:pt x="4779487" y="0"/>
                  </a:lnTo>
                  <a:lnTo>
                    <a:pt x="4779487" y="2476643"/>
                  </a:lnTo>
                  <a:lnTo>
                    <a:pt x="0" y="24766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583768" y="991390"/>
              <a:ext cx="5578924" cy="1174750"/>
            </a:xfrm>
            <a:prstGeom prst="rect">
              <a:avLst/>
            </a:prstGeom>
          </p:spPr>
          <p:txBody>
            <a:bodyPr anchor="t" rtlCol="false" tIns="0" lIns="0" bIns="0" rIns="0">
              <a:spAutoFit/>
            </a:bodyPr>
            <a:lstStyle/>
            <a:p>
              <a:pPr algn="ctr">
                <a:lnSpc>
                  <a:spcPts val="3360"/>
                </a:lnSpc>
              </a:pPr>
              <a:r>
                <a:rPr lang="en-US" sz="2800">
                  <a:solidFill>
                    <a:srgbClr val="000000"/>
                  </a:solidFill>
                  <a:latin typeface="Arial Bold"/>
                  <a:ea typeface="Arial Bold"/>
                  <a:cs typeface="Arial Bold"/>
                  <a:sym typeface="Arial Bold"/>
                </a:rPr>
                <a:t>Consultez la section</a:t>
              </a:r>
            </a:p>
            <a:p>
              <a:pPr algn="ctr">
                <a:lnSpc>
                  <a:spcPts val="3360"/>
                </a:lnSpc>
              </a:pPr>
              <a:r>
                <a:rPr lang="en-US" sz="2800">
                  <a:solidFill>
                    <a:srgbClr val="000000"/>
                  </a:solidFill>
                  <a:latin typeface="Arial Bold"/>
                  <a:ea typeface="Arial Bold"/>
                  <a:cs typeface="Arial Bold"/>
                  <a:sym typeface="Arial Bold"/>
                </a:rPr>
                <a:t>« Ressources »</a:t>
              </a:r>
            </a:p>
          </p:txBody>
        </p:sp>
        <p:sp>
          <p:nvSpPr>
            <p:cNvPr name="Freeform 9" id="9"/>
            <p:cNvSpPr/>
            <p:nvPr/>
          </p:nvSpPr>
          <p:spPr>
            <a:xfrm flipH="false" flipV="false" rot="0">
              <a:off x="0" y="0"/>
              <a:ext cx="1543046" cy="3214679"/>
            </a:xfrm>
            <a:custGeom>
              <a:avLst/>
              <a:gdLst/>
              <a:ahLst/>
              <a:cxnLst/>
              <a:rect r="r" b="b" t="t" l="l"/>
              <a:pathLst>
                <a:path h="3214679" w="1543046">
                  <a:moveTo>
                    <a:pt x="0" y="0"/>
                  </a:moveTo>
                  <a:lnTo>
                    <a:pt x="1543046" y="0"/>
                  </a:lnTo>
                  <a:lnTo>
                    <a:pt x="1543046" y="3214679"/>
                  </a:lnTo>
                  <a:lnTo>
                    <a:pt x="0" y="3214679"/>
                  </a:lnTo>
                  <a:lnTo>
                    <a:pt x="0" y="0"/>
                  </a:lnTo>
                  <a:close/>
                </a:path>
              </a:pathLst>
            </a:custGeom>
            <a:blipFill>
              <a:blip r:embed="rId5"/>
              <a:stretch>
                <a:fillRect l="0" t="0" r="0" b="0"/>
              </a:stretch>
            </a:blipFill>
          </p:spPr>
        </p:sp>
      </p:grpSp>
      <p:grpSp>
        <p:nvGrpSpPr>
          <p:cNvPr name="Group 10" id="10"/>
          <p:cNvGrpSpPr/>
          <p:nvPr/>
        </p:nvGrpSpPr>
        <p:grpSpPr>
          <a:xfrm rot="0">
            <a:off x="1028700" y="3770215"/>
            <a:ext cx="16230600" cy="3719253"/>
            <a:chOff x="0" y="0"/>
            <a:chExt cx="21640800" cy="4959004"/>
          </a:xfrm>
        </p:grpSpPr>
        <p:sp>
          <p:nvSpPr>
            <p:cNvPr name="Freeform 11" id="11"/>
            <p:cNvSpPr/>
            <p:nvPr/>
          </p:nvSpPr>
          <p:spPr>
            <a:xfrm flipH="false" flipV="false" rot="5400000">
              <a:off x="9722040" y="2018191"/>
              <a:ext cx="2196719" cy="922622"/>
            </a:xfrm>
            <a:custGeom>
              <a:avLst/>
              <a:gdLst/>
              <a:ahLst/>
              <a:cxnLst/>
              <a:rect r="r" b="b" t="t" l="l"/>
              <a:pathLst>
                <a:path h="922622" w="2196719">
                  <a:moveTo>
                    <a:pt x="0" y="0"/>
                  </a:moveTo>
                  <a:lnTo>
                    <a:pt x="2196720" y="0"/>
                  </a:lnTo>
                  <a:lnTo>
                    <a:pt x="2196720" y="922622"/>
                  </a:lnTo>
                  <a:lnTo>
                    <a:pt x="0" y="92262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2" id="12"/>
            <p:cNvSpPr txBox="true"/>
            <p:nvPr/>
          </p:nvSpPr>
          <p:spPr>
            <a:xfrm rot="0">
              <a:off x="0" y="-95250"/>
              <a:ext cx="21640800" cy="1085850"/>
            </a:xfrm>
            <a:prstGeom prst="rect">
              <a:avLst/>
            </a:prstGeom>
          </p:spPr>
          <p:txBody>
            <a:bodyPr anchor="t" rtlCol="false" tIns="0" lIns="0" bIns="0" rIns="0">
              <a:spAutoFit/>
            </a:bodyPr>
            <a:lstStyle/>
            <a:p>
              <a:pPr algn="ctr">
                <a:lnSpc>
                  <a:spcPts val="5879"/>
                </a:lnSpc>
              </a:pPr>
              <a:r>
                <a:rPr lang="en-US" sz="4899">
                  <a:solidFill>
                    <a:srgbClr val="000000"/>
                  </a:solidFill>
                  <a:latin typeface="Arial"/>
                  <a:ea typeface="Arial"/>
                  <a:cs typeface="Arial"/>
                  <a:sym typeface="Arial"/>
                </a:rPr>
                <a:t>Protocole de </a:t>
              </a:r>
              <a:r>
                <a:rPr lang="en-US" sz="4899">
                  <a:solidFill>
                    <a:srgbClr val="FF0000"/>
                  </a:solidFill>
                  <a:latin typeface="Arial Bold"/>
                  <a:ea typeface="Arial Bold"/>
                  <a:cs typeface="Arial Bold"/>
                  <a:sym typeface="Arial Bold"/>
                </a:rPr>
                <a:t>HAUTE QUALITÉ</a:t>
              </a:r>
            </a:p>
          </p:txBody>
        </p:sp>
        <p:sp>
          <p:nvSpPr>
            <p:cNvPr name="TextBox 13" id="13"/>
            <p:cNvSpPr txBox="true"/>
            <p:nvPr/>
          </p:nvSpPr>
          <p:spPr>
            <a:xfrm rot="0">
              <a:off x="0" y="3873154"/>
              <a:ext cx="21640800" cy="1085850"/>
            </a:xfrm>
            <a:prstGeom prst="rect">
              <a:avLst/>
            </a:prstGeom>
          </p:spPr>
          <p:txBody>
            <a:bodyPr anchor="t" rtlCol="false" tIns="0" lIns="0" bIns="0" rIns="0">
              <a:spAutoFit/>
            </a:bodyPr>
            <a:lstStyle/>
            <a:p>
              <a:pPr algn="ctr">
                <a:lnSpc>
                  <a:spcPts val="5879"/>
                </a:lnSpc>
              </a:pPr>
              <a:r>
                <a:rPr lang="en-US" sz="4899">
                  <a:solidFill>
                    <a:srgbClr val="000000"/>
                  </a:solidFill>
                  <a:latin typeface="Arial"/>
                  <a:ea typeface="Arial"/>
                  <a:cs typeface="Arial"/>
                  <a:sym typeface="Arial"/>
                </a:rPr>
                <a:t>Examen de la portée </a:t>
              </a:r>
              <a:r>
                <a:rPr lang="en-US" sz="4899">
                  <a:solidFill>
                    <a:srgbClr val="FF0000"/>
                  </a:solidFill>
                  <a:latin typeface="Arial Bold"/>
                  <a:ea typeface="Arial Bold"/>
                  <a:cs typeface="Arial Bold"/>
                  <a:sym typeface="Arial Bold"/>
                </a:rPr>
                <a:t>PLUS TRANSPARENT</a:t>
              </a:r>
            </a:p>
          </p:txBody>
        </p:sp>
      </p:grpSp>
    </p:spTree>
  </p:cSld>
  <p:clrMapOvr>
    <a:masterClrMapping/>
  </p:clrMapOvr>
</p:sld>
</file>

<file path=ppt/slides/slide16.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Quels sont les éléments à inclure dans le protocole d’un examen de la portée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Que doit contenir le protocole d’un examen de la portée ?</a:t>
            </a:r>
          </a:p>
        </p:txBody>
      </p:sp>
      <p:sp>
        <p:nvSpPr>
          <p:cNvPr name="TextBox 5" id="5"/>
          <p:cNvSpPr txBox="true"/>
          <p:nvPr/>
        </p:nvSpPr>
        <p:spPr>
          <a:xfrm rot="0">
            <a:off x="7025080" y="2977727"/>
            <a:ext cx="4237840" cy="1553812"/>
          </a:xfrm>
          <a:prstGeom prst="rect">
            <a:avLst/>
          </a:prstGeom>
        </p:spPr>
        <p:txBody>
          <a:bodyPr anchor="t" rtlCol="false" tIns="0" lIns="0" bIns="0" rIns="0">
            <a:spAutoFit/>
          </a:bodyPr>
          <a:lstStyle/>
          <a:p>
            <a:pPr algn="ctr">
              <a:lnSpc>
                <a:spcPts val="6231"/>
              </a:lnSpc>
            </a:pPr>
            <a:r>
              <a:rPr lang="en-US" sz="4451">
                <a:solidFill>
                  <a:srgbClr val="000000"/>
                </a:solidFill>
                <a:latin typeface="Canva Sans Bold"/>
                <a:ea typeface="Canva Sans Bold"/>
                <a:cs typeface="Canva Sans Bold"/>
                <a:sym typeface="Canva Sans Bold"/>
              </a:rPr>
              <a:t>Par où commencer ?</a:t>
            </a:r>
          </a:p>
        </p:txBody>
      </p:sp>
      <p:sp>
        <p:nvSpPr>
          <p:cNvPr name="Freeform 6" id="6"/>
          <p:cNvSpPr/>
          <p:nvPr/>
        </p:nvSpPr>
        <p:spPr>
          <a:xfrm flipH="true" flipV="false" rot="1977484">
            <a:off x="7603522" y="6650081"/>
            <a:ext cx="3080957" cy="4114800"/>
          </a:xfrm>
          <a:custGeom>
            <a:avLst/>
            <a:gdLst/>
            <a:ahLst/>
            <a:cxnLst/>
            <a:rect r="r" b="b" t="t" l="l"/>
            <a:pathLst>
              <a:path h="4114800" w="3080957">
                <a:moveTo>
                  <a:pt x="3080956" y="0"/>
                </a:moveTo>
                <a:lnTo>
                  <a:pt x="0" y="0"/>
                </a:lnTo>
                <a:lnTo>
                  <a:pt x="0" y="4114800"/>
                </a:lnTo>
                <a:lnTo>
                  <a:pt x="3080956" y="4114800"/>
                </a:lnTo>
                <a:lnTo>
                  <a:pt x="3080956"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Que doit contenir le protocole d’un examen de la portée ?</a:t>
            </a:r>
          </a:p>
        </p:txBody>
      </p:sp>
      <p:sp>
        <p:nvSpPr>
          <p:cNvPr name="TextBox 5" id="5"/>
          <p:cNvSpPr txBox="true"/>
          <p:nvPr/>
        </p:nvSpPr>
        <p:spPr>
          <a:xfrm rot="0">
            <a:off x="760782" y="5159434"/>
            <a:ext cx="5634775" cy="1553812"/>
          </a:xfrm>
          <a:prstGeom prst="rect">
            <a:avLst/>
          </a:prstGeom>
        </p:spPr>
        <p:txBody>
          <a:bodyPr anchor="t" rtlCol="false" tIns="0" lIns="0" bIns="0" rIns="0">
            <a:spAutoFit/>
          </a:bodyPr>
          <a:lstStyle/>
          <a:p>
            <a:pPr algn="ctr">
              <a:lnSpc>
                <a:spcPts val="6231"/>
              </a:lnSpc>
            </a:pPr>
            <a:r>
              <a:rPr lang="en-US" sz="4451">
                <a:solidFill>
                  <a:srgbClr val="FF0000"/>
                </a:solidFill>
                <a:latin typeface="Canva Sans Bold"/>
                <a:ea typeface="Canva Sans Bold"/>
                <a:cs typeface="Canva Sans Bold"/>
                <a:sym typeface="Canva Sans Bold"/>
              </a:rPr>
              <a:t>Quelles ressources utiliser ?</a:t>
            </a:r>
          </a:p>
        </p:txBody>
      </p:sp>
      <p:sp>
        <p:nvSpPr>
          <p:cNvPr name="TextBox 6" id="6"/>
          <p:cNvSpPr txBox="true"/>
          <p:nvPr/>
        </p:nvSpPr>
        <p:spPr>
          <a:xfrm rot="0">
            <a:off x="7025080" y="2977727"/>
            <a:ext cx="4237840" cy="1553812"/>
          </a:xfrm>
          <a:prstGeom prst="rect">
            <a:avLst/>
          </a:prstGeom>
        </p:spPr>
        <p:txBody>
          <a:bodyPr anchor="t" rtlCol="false" tIns="0" lIns="0" bIns="0" rIns="0">
            <a:spAutoFit/>
          </a:bodyPr>
          <a:lstStyle/>
          <a:p>
            <a:pPr algn="ctr">
              <a:lnSpc>
                <a:spcPts val="6231"/>
              </a:lnSpc>
            </a:pPr>
            <a:r>
              <a:rPr lang="en-US" sz="4451">
                <a:solidFill>
                  <a:srgbClr val="000000"/>
                </a:solidFill>
                <a:latin typeface="Canva Sans Bold"/>
                <a:ea typeface="Canva Sans Bold"/>
                <a:cs typeface="Canva Sans Bold"/>
                <a:sym typeface="Canva Sans Bold"/>
              </a:rPr>
              <a:t>Par où commencer ?</a:t>
            </a:r>
          </a:p>
        </p:txBody>
      </p:sp>
      <p:sp>
        <p:nvSpPr>
          <p:cNvPr name="Freeform 7" id="7"/>
          <p:cNvSpPr/>
          <p:nvPr/>
        </p:nvSpPr>
        <p:spPr>
          <a:xfrm flipH="true" flipV="false" rot="308687">
            <a:off x="7603522" y="6650081"/>
            <a:ext cx="3080957" cy="4114800"/>
          </a:xfrm>
          <a:custGeom>
            <a:avLst/>
            <a:gdLst/>
            <a:ahLst/>
            <a:cxnLst/>
            <a:rect r="r" b="b" t="t" l="l"/>
            <a:pathLst>
              <a:path h="4114800" w="3080957">
                <a:moveTo>
                  <a:pt x="3080956" y="0"/>
                </a:moveTo>
                <a:lnTo>
                  <a:pt x="0" y="0"/>
                </a:lnTo>
                <a:lnTo>
                  <a:pt x="0" y="4114800"/>
                </a:lnTo>
                <a:lnTo>
                  <a:pt x="3080956" y="4114800"/>
                </a:lnTo>
                <a:lnTo>
                  <a:pt x="3080956"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Que doit contenir le protocole d’un examen de la portée ?</a:t>
            </a:r>
          </a:p>
        </p:txBody>
      </p:sp>
      <p:sp>
        <p:nvSpPr>
          <p:cNvPr name="TextBox 5" id="5"/>
          <p:cNvSpPr txBox="true"/>
          <p:nvPr/>
        </p:nvSpPr>
        <p:spPr>
          <a:xfrm rot="0">
            <a:off x="7025080" y="2977727"/>
            <a:ext cx="4237840" cy="1553812"/>
          </a:xfrm>
          <a:prstGeom prst="rect">
            <a:avLst/>
          </a:prstGeom>
        </p:spPr>
        <p:txBody>
          <a:bodyPr anchor="t" rtlCol="false" tIns="0" lIns="0" bIns="0" rIns="0">
            <a:spAutoFit/>
          </a:bodyPr>
          <a:lstStyle/>
          <a:p>
            <a:pPr algn="ctr">
              <a:lnSpc>
                <a:spcPts val="6231"/>
              </a:lnSpc>
            </a:pPr>
            <a:r>
              <a:rPr lang="en-US" sz="4451">
                <a:solidFill>
                  <a:srgbClr val="000000"/>
                </a:solidFill>
                <a:latin typeface="Canva Sans Bold"/>
                <a:ea typeface="Canva Sans Bold"/>
                <a:cs typeface="Canva Sans Bold"/>
                <a:sym typeface="Canva Sans Bold"/>
              </a:rPr>
              <a:t>Par où commencer ?</a:t>
            </a:r>
          </a:p>
        </p:txBody>
      </p:sp>
      <p:sp>
        <p:nvSpPr>
          <p:cNvPr name="TextBox 6" id="6"/>
          <p:cNvSpPr txBox="true"/>
          <p:nvPr/>
        </p:nvSpPr>
        <p:spPr>
          <a:xfrm rot="0">
            <a:off x="760782" y="5159434"/>
            <a:ext cx="5634775" cy="1553812"/>
          </a:xfrm>
          <a:prstGeom prst="rect">
            <a:avLst/>
          </a:prstGeom>
        </p:spPr>
        <p:txBody>
          <a:bodyPr anchor="t" rtlCol="false" tIns="0" lIns="0" bIns="0" rIns="0">
            <a:spAutoFit/>
          </a:bodyPr>
          <a:lstStyle/>
          <a:p>
            <a:pPr algn="ctr">
              <a:lnSpc>
                <a:spcPts val="6231"/>
              </a:lnSpc>
            </a:pPr>
            <a:r>
              <a:rPr lang="en-US" sz="4451">
                <a:solidFill>
                  <a:srgbClr val="000000"/>
                </a:solidFill>
                <a:latin typeface="Canva Sans Bold"/>
                <a:ea typeface="Canva Sans Bold"/>
                <a:cs typeface="Canva Sans Bold"/>
                <a:sym typeface="Canva Sans Bold"/>
              </a:rPr>
              <a:t>Quelles ressources utiliser ?</a:t>
            </a:r>
          </a:p>
        </p:txBody>
      </p:sp>
      <p:sp>
        <p:nvSpPr>
          <p:cNvPr name="TextBox 7" id="7"/>
          <p:cNvSpPr txBox="true"/>
          <p:nvPr/>
        </p:nvSpPr>
        <p:spPr>
          <a:xfrm rot="0">
            <a:off x="11624525" y="5159434"/>
            <a:ext cx="5634775" cy="2344387"/>
          </a:xfrm>
          <a:prstGeom prst="rect">
            <a:avLst/>
          </a:prstGeom>
        </p:spPr>
        <p:txBody>
          <a:bodyPr anchor="t" rtlCol="false" tIns="0" lIns="0" bIns="0" rIns="0">
            <a:spAutoFit/>
          </a:bodyPr>
          <a:lstStyle/>
          <a:p>
            <a:pPr algn="ctr">
              <a:lnSpc>
                <a:spcPts val="6231"/>
              </a:lnSpc>
            </a:pPr>
            <a:r>
              <a:rPr lang="en-US" sz="4451">
                <a:solidFill>
                  <a:srgbClr val="FF0000"/>
                </a:solidFill>
                <a:latin typeface="Canva Sans Bold"/>
                <a:ea typeface="Canva Sans Bold"/>
                <a:cs typeface="Canva Sans Bold"/>
                <a:sym typeface="Canva Sans Bold"/>
              </a:rPr>
              <a:t>Comment respecter les standards de rigueurs?</a:t>
            </a:r>
          </a:p>
        </p:txBody>
      </p:sp>
      <p:sp>
        <p:nvSpPr>
          <p:cNvPr name="Freeform 8" id="8"/>
          <p:cNvSpPr/>
          <p:nvPr/>
        </p:nvSpPr>
        <p:spPr>
          <a:xfrm flipH="false" flipV="false" rot="-317857">
            <a:off x="7603522" y="6650081"/>
            <a:ext cx="3080957" cy="4114800"/>
          </a:xfrm>
          <a:custGeom>
            <a:avLst/>
            <a:gdLst/>
            <a:ahLst/>
            <a:cxnLst/>
            <a:rect r="r" b="b" t="t" l="l"/>
            <a:pathLst>
              <a:path h="4114800" w="3080957">
                <a:moveTo>
                  <a:pt x="0" y="0"/>
                </a:moveTo>
                <a:lnTo>
                  <a:pt x="3080956" y="0"/>
                </a:lnTo>
                <a:lnTo>
                  <a:pt x="308095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539200" y="550717"/>
            <a:ext cx="13209600" cy="1106220"/>
          </a:xfrm>
          <a:prstGeom prst="rect">
            <a:avLst/>
          </a:prstGeom>
        </p:spPr>
        <p:txBody>
          <a:bodyPr anchor="t" rtlCol="false" tIns="0" lIns="0" bIns="0" rIns="0">
            <a:spAutoFit/>
          </a:bodyPr>
          <a:lstStyle/>
          <a:p>
            <a:pPr algn="ctr">
              <a:lnSpc>
                <a:spcPts val="9243"/>
              </a:lnSpc>
            </a:pPr>
            <a:r>
              <a:rPr lang="en-US" sz="4898">
                <a:solidFill>
                  <a:srgbClr val="FFFFFF"/>
                </a:solidFill>
                <a:latin typeface="Poppins Bold"/>
                <a:ea typeface="Poppins Bold"/>
                <a:cs typeface="Poppins Bold"/>
                <a:sym typeface="Poppins Bold"/>
              </a:rPr>
              <a:t>Objectifs </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816171"/>
            <a:ext cx="13436730" cy="78105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3 ressources essentielles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816171"/>
            <a:ext cx="13436730" cy="78105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3 ressources essentielles</a:t>
            </a:r>
          </a:p>
        </p:txBody>
      </p:sp>
      <p:grpSp>
        <p:nvGrpSpPr>
          <p:cNvPr name="Group 5" id="5"/>
          <p:cNvGrpSpPr/>
          <p:nvPr/>
        </p:nvGrpSpPr>
        <p:grpSpPr>
          <a:xfrm rot="0">
            <a:off x="1028700" y="2639245"/>
            <a:ext cx="16616808" cy="1703483"/>
            <a:chOff x="0" y="0"/>
            <a:chExt cx="22155744" cy="2271311"/>
          </a:xfrm>
        </p:grpSpPr>
        <p:grpSp>
          <p:nvGrpSpPr>
            <p:cNvPr name="Group 6" id="6"/>
            <p:cNvGrpSpPr/>
            <p:nvPr/>
          </p:nvGrpSpPr>
          <p:grpSpPr>
            <a:xfrm rot="0">
              <a:off x="0" y="0"/>
              <a:ext cx="21640800" cy="1793340"/>
              <a:chOff x="0" y="0"/>
              <a:chExt cx="4274726" cy="354240"/>
            </a:xfrm>
          </p:grpSpPr>
          <p:sp>
            <p:nvSpPr>
              <p:cNvPr name="Freeform 7" id="7"/>
              <p:cNvSpPr/>
              <p:nvPr/>
            </p:nvSpPr>
            <p:spPr>
              <a:xfrm flipH="false" flipV="false" rot="0">
                <a:off x="0" y="0"/>
                <a:ext cx="4274726" cy="354240"/>
              </a:xfrm>
              <a:custGeom>
                <a:avLst/>
                <a:gdLst/>
                <a:ahLst/>
                <a:cxnLst/>
                <a:rect r="r" b="b" t="t" l="l"/>
                <a:pathLst>
                  <a:path h="354240" w="4274726">
                    <a:moveTo>
                      <a:pt x="0" y="0"/>
                    </a:moveTo>
                    <a:lnTo>
                      <a:pt x="4274726" y="0"/>
                    </a:lnTo>
                    <a:lnTo>
                      <a:pt x="4274726" y="354240"/>
                    </a:lnTo>
                    <a:lnTo>
                      <a:pt x="0" y="354240"/>
                    </a:lnTo>
                    <a:close/>
                  </a:path>
                </a:pathLst>
              </a:custGeom>
              <a:solidFill>
                <a:srgbClr val="FFFFFF"/>
              </a:solidFill>
            </p:spPr>
          </p:sp>
          <p:sp>
            <p:nvSpPr>
              <p:cNvPr name="TextBox 8" id="8"/>
              <p:cNvSpPr txBox="true"/>
              <p:nvPr/>
            </p:nvSpPr>
            <p:spPr>
              <a:xfrm>
                <a:off x="0" y="9525"/>
                <a:ext cx="4274726" cy="344715"/>
              </a:xfrm>
              <a:prstGeom prst="rect">
                <a:avLst/>
              </a:prstGeom>
            </p:spPr>
            <p:txBody>
              <a:bodyPr anchor="ctr" rtlCol="false" tIns="50800" lIns="50800" bIns="50800" rIns="50800"/>
              <a:lstStyle/>
              <a:p>
                <a:pPr algn="ctr">
                  <a:lnSpc>
                    <a:spcPts val="2419"/>
                  </a:lnSpc>
                </a:pPr>
              </a:p>
            </p:txBody>
          </p:sp>
        </p:grpSp>
        <p:sp>
          <p:nvSpPr>
            <p:cNvPr name="TextBox 9" id="9"/>
            <p:cNvSpPr txBox="true"/>
            <p:nvPr/>
          </p:nvSpPr>
          <p:spPr>
            <a:xfrm rot="0">
              <a:off x="419024" y="249892"/>
              <a:ext cx="20827471" cy="1178703"/>
            </a:xfrm>
            <a:prstGeom prst="rect">
              <a:avLst/>
            </a:prstGeom>
          </p:spPr>
          <p:txBody>
            <a:bodyPr anchor="t" rtlCol="false" tIns="0" lIns="0" bIns="0" rIns="0">
              <a:spAutoFit/>
            </a:bodyPr>
            <a:lstStyle/>
            <a:p>
              <a:pPr algn="l">
                <a:lnSpc>
                  <a:spcPts val="3920"/>
                </a:lnSpc>
              </a:pPr>
              <a:r>
                <a:rPr lang="en-US" sz="2800">
                  <a:solidFill>
                    <a:srgbClr val="000000"/>
                  </a:solidFill>
                  <a:latin typeface="Canva Sans Bold"/>
                  <a:ea typeface="Canva Sans Bold"/>
                  <a:cs typeface="Canva Sans Bold"/>
                  <a:sym typeface="Canva Sans Bold"/>
                </a:rPr>
                <a:t>JBI Manual for Evidence Synthesis, Chapter 11: Scoping Reviews </a:t>
              </a:r>
            </a:p>
            <a:p>
              <a:pPr algn="l">
                <a:lnSpc>
                  <a:spcPts val="700"/>
                </a:lnSpc>
              </a:pPr>
            </a:p>
            <a:p>
              <a:pPr algn="l">
                <a:lnSpc>
                  <a:spcPts val="2520"/>
                </a:lnSpc>
              </a:pPr>
              <a:r>
                <a:rPr lang="en-US" sz="1800">
                  <a:solidFill>
                    <a:srgbClr val="000000"/>
                  </a:solidFill>
                  <a:latin typeface="Canva Sans Bold"/>
                  <a:ea typeface="Canva Sans Bold"/>
                  <a:cs typeface="Canva Sans Bold"/>
                  <a:sym typeface="Canva Sans Bold"/>
                </a:rPr>
                <a:t>Micah D.J. Peters, Christina Godfrey, Patricia McInerney, Zachary Munn, Andrea C. Tricco, &amp; Hanan Khalil</a:t>
              </a:r>
            </a:p>
          </p:txBody>
        </p:sp>
        <p:sp>
          <p:nvSpPr>
            <p:cNvPr name="Freeform 10" id="10"/>
            <p:cNvSpPr/>
            <p:nvPr/>
          </p:nvSpPr>
          <p:spPr>
            <a:xfrm flipH="false" flipV="false" rot="0">
              <a:off x="20050241" y="292736"/>
              <a:ext cx="2105503" cy="1978575"/>
            </a:xfrm>
            <a:custGeom>
              <a:avLst/>
              <a:gdLst/>
              <a:ahLst/>
              <a:cxnLst/>
              <a:rect r="r" b="b" t="t" l="l"/>
              <a:pathLst>
                <a:path h="1978575" w="2105503">
                  <a:moveTo>
                    <a:pt x="0" y="0"/>
                  </a:moveTo>
                  <a:lnTo>
                    <a:pt x="2105503" y="0"/>
                  </a:lnTo>
                  <a:lnTo>
                    <a:pt x="2105503" y="1978575"/>
                  </a:lnTo>
                  <a:lnTo>
                    <a:pt x="0" y="19785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816171"/>
            <a:ext cx="13436730" cy="78105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3 ressources essentielles</a:t>
            </a:r>
          </a:p>
        </p:txBody>
      </p:sp>
      <p:grpSp>
        <p:nvGrpSpPr>
          <p:cNvPr name="Group 5" id="5"/>
          <p:cNvGrpSpPr/>
          <p:nvPr/>
        </p:nvGrpSpPr>
        <p:grpSpPr>
          <a:xfrm rot="0">
            <a:off x="1028700" y="4174750"/>
            <a:ext cx="16805111" cy="2078433"/>
            <a:chOff x="0" y="0"/>
            <a:chExt cx="22406815" cy="2771244"/>
          </a:xfrm>
        </p:grpSpPr>
        <p:grpSp>
          <p:nvGrpSpPr>
            <p:cNvPr name="Group 6" id="6"/>
            <p:cNvGrpSpPr/>
            <p:nvPr/>
          </p:nvGrpSpPr>
          <p:grpSpPr>
            <a:xfrm rot="0">
              <a:off x="0" y="0"/>
              <a:ext cx="21640800" cy="2771244"/>
              <a:chOff x="0" y="0"/>
              <a:chExt cx="4274726" cy="547406"/>
            </a:xfrm>
          </p:grpSpPr>
          <p:sp>
            <p:nvSpPr>
              <p:cNvPr name="Freeform 7" id="7"/>
              <p:cNvSpPr/>
              <p:nvPr/>
            </p:nvSpPr>
            <p:spPr>
              <a:xfrm flipH="false" flipV="false" rot="0">
                <a:off x="0" y="0"/>
                <a:ext cx="4274726" cy="547406"/>
              </a:xfrm>
              <a:custGeom>
                <a:avLst/>
                <a:gdLst/>
                <a:ahLst/>
                <a:cxnLst/>
                <a:rect r="r" b="b" t="t" l="l"/>
                <a:pathLst>
                  <a:path h="547406" w="4274726">
                    <a:moveTo>
                      <a:pt x="0" y="0"/>
                    </a:moveTo>
                    <a:lnTo>
                      <a:pt x="4274726" y="0"/>
                    </a:lnTo>
                    <a:lnTo>
                      <a:pt x="4274726" y="547406"/>
                    </a:lnTo>
                    <a:lnTo>
                      <a:pt x="0" y="547406"/>
                    </a:lnTo>
                    <a:close/>
                  </a:path>
                </a:pathLst>
              </a:custGeom>
              <a:solidFill>
                <a:srgbClr val="FFFFFF"/>
              </a:solidFill>
            </p:spPr>
          </p:sp>
          <p:sp>
            <p:nvSpPr>
              <p:cNvPr name="TextBox 8" id="8"/>
              <p:cNvSpPr txBox="true"/>
              <p:nvPr/>
            </p:nvSpPr>
            <p:spPr>
              <a:xfrm>
                <a:off x="0" y="9525"/>
                <a:ext cx="4274726" cy="537881"/>
              </a:xfrm>
              <a:prstGeom prst="rect">
                <a:avLst/>
              </a:prstGeom>
            </p:spPr>
            <p:txBody>
              <a:bodyPr anchor="ctr" rtlCol="false" tIns="50800" lIns="50800" bIns="50800" rIns="50800"/>
              <a:lstStyle/>
              <a:p>
                <a:pPr algn="ctr">
                  <a:lnSpc>
                    <a:spcPts val="2200"/>
                  </a:lnSpc>
                </a:pPr>
              </a:p>
            </p:txBody>
          </p:sp>
        </p:grpSp>
        <p:sp>
          <p:nvSpPr>
            <p:cNvPr name="TextBox 9" id="9"/>
            <p:cNvSpPr txBox="true"/>
            <p:nvPr/>
          </p:nvSpPr>
          <p:spPr>
            <a:xfrm rot="0">
              <a:off x="419024" y="249892"/>
              <a:ext cx="20827471" cy="2265260"/>
            </a:xfrm>
            <a:prstGeom prst="rect">
              <a:avLst/>
            </a:prstGeom>
          </p:spPr>
          <p:txBody>
            <a:bodyPr anchor="t" rtlCol="false" tIns="0" lIns="0" bIns="0" rIns="0">
              <a:spAutoFit/>
            </a:bodyPr>
            <a:lstStyle/>
            <a:p>
              <a:pPr algn="l">
                <a:lnSpc>
                  <a:spcPts val="3920"/>
                </a:lnSpc>
              </a:pPr>
              <a:r>
                <a:rPr lang="en-US" sz="2800">
                  <a:solidFill>
                    <a:srgbClr val="000000"/>
                  </a:solidFill>
                  <a:latin typeface="Canva Sans Bold"/>
                  <a:ea typeface="Canva Sans Bold"/>
                  <a:cs typeface="Canva Sans Bold"/>
                  <a:sym typeface="Canva Sans Bold"/>
                </a:rPr>
                <a:t>Best practice guidance and reporting items for the development of scoping review protocols</a:t>
              </a:r>
            </a:p>
            <a:p>
              <a:pPr algn="l">
                <a:lnSpc>
                  <a:spcPts val="700"/>
                </a:lnSpc>
              </a:pPr>
            </a:p>
            <a:p>
              <a:pPr algn="l">
                <a:lnSpc>
                  <a:spcPts val="2520"/>
                </a:lnSpc>
              </a:pPr>
              <a:r>
                <a:rPr lang="en-US" sz="1800">
                  <a:solidFill>
                    <a:srgbClr val="000000"/>
                  </a:solidFill>
                  <a:latin typeface="Canva Sans Bold"/>
                  <a:ea typeface="Canva Sans Bold"/>
                  <a:cs typeface="Canva Sans Bold"/>
                  <a:sym typeface="Canva Sans Bold"/>
                </a:rPr>
                <a:t>Micah D.J. Peters, Christina Godfrey, Patricia McInerney, </a:t>
              </a:r>
              <a:r>
                <a:rPr lang="en-US" sz="1800">
                  <a:solidFill>
                    <a:srgbClr val="000000"/>
                  </a:solidFill>
                  <a:latin typeface="Canva Sans Bold"/>
                  <a:ea typeface="Canva Sans Bold"/>
                  <a:cs typeface="Canva Sans Bold"/>
                  <a:sym typeface="Canva Sans Bold"/>
                  <a:hlinkClick r:id="rId3" tooltip="https://pubmed.ncbi.nlm.nih.gov/?term=McInerney+P&amp;cauthor_id=35102103"/>
                </a:rPr>
                <a:t>Patricia McInerney</a:t>
              </a:r>
              <a:r>
                <a:rPr lang="en-US" sz="1800">
                  <a:solidFill>
                    <a:srgbClr val="000000"/>
                  </a:solidFill>
                  <a:latin typeface="Canva Sans Bold"/>
                  <a:ea typeface="Canva Sans Bold"/>
                  <a:cs typeface="Canva Sans Bold"/>
                  <a:sym typeface="Canva Sans Bold"/>
                </a:rPr>
                <a:t>, </a:t>
              </a:r>
              <a:r>
                <a:rPr lang="en-US" sz="1800">
                  <a:solidFill>
                    <a:srgbClr val="000000"/>
                  </a:solidFill>
                  <a:latin typeface="Canva Sans Bold"/>
                  <a:ea typeface="Canva Sans Bold"/>
                  <a:cs typeface="Canva Sans Bold"/>
                  <a:sym typeface="Canva Sans Bold"/>
                  <a:hlinkClick r:id="rId4" tooltip="https://pubmed.ncbi.nlm.nih.gov/?term=Khalil+H&amp;cauthor_id=35102103"/>
                </a:rPr>
                <a:t>Hanan Khalil</a:t>
              </a:r>
              <a:r>
                <a:rPr lang="en-US" sz="1800">
                  <a:solidFill>
                    <a:srgbClr val="000000"/>
                  </a:solidFill>
                  <a:latin typeface="Canva Sans Bold"/>
                  <a:ea typeface="Canva Sans Bold"/>
                  <a:cs typeface="Canva Sans Bold"/>
                  <a:sym typeface="Canva Sans Bold"/>
                </a:rPr>
                <a:t>, </a:t>
              </a:r>
              <a:r>
                <a:rPr lang="en-US" sz="1800">
                  <a:solidFill>
                    <a:srgbClr val="000000"/>
                  </a:solidFill>
                  <a:latin typeface="Canva Sans Bold"/>
                  <a:ea typeface="Canva Sans Bold"/>
                  <a:cs typeface="Canva Sans Bold"/>
                  <a:sym typeface="Canva Sans Bold"/>
                  <a:hlinkClick r:id="rId5" tooltip="https://pubmed.ncbi.nlm.nih.gov/?term=Larsen+P&amp;cauthor_id=35102103"/>
                </a:rPr>
                <a:t>Palle Larsen</a:t>
              </a:r>
              <a:r>
                <a:rPr lang="en-US" sz="1800">
                  <a:solidFill>
                    <a:srgbClr val="000000"/>
                  </a:solidFill>
                  <a:latin typeface="Canva Sans Bold"/>
                  <a:ea typeface="Canva Sans Bold"/>
                  <a:cs typeface="Canva Sans Bold"/>
                  <a:sym typeface="Canva Sans Bold"/>
                </a:rPr>
                <a:t>, </a:t>
              </a:r>
              <a:r>
                <a:rPr lang="en-US" sz="1800">
                  <a:solidFill>
                    <a:srgbClr val="000000"/>
                  </a:solidFill>
                  <a:latin typeface="Canva Sans Bold"/>
                  <a:ea typeface="Canva Sans Bold"/>
                  <a:cs typeface="Canva Sans Bold"/>
                  <a:sym typeface="Canva Sans Bold"/>
                  <a:hlinkClick r:id="rId6" tooltip="https://pubmed.ncbi.nlm.nih.gov/?term=Marnie+C&amp;cauthor_id=35102103"/>
                </a:rPr>
                <a:t>Casey Marnie</a:t>
              </a:r>
              <a:r>
                <a:rPr lang="en-US" sz="1800">
                  <a:solidFill>
                    <a:srgbClr val="000000"/>
                  </a:solidFill>
                  <a:latin typeface="Canva Sans Bold"/>
                  <a:ea typeface="Canva Sans Bold"/>
                  <a:cs typeface="Canva Sans Bold"/>
                  <a:sym typeface="Canva Sans Bold"/>
                </a:rPr>
                <a:t>, </a:t>
              </a:r>
              <a:r>
                <a:rPr lang="en-US" sz="1800">
                  <a:solidFill>
                    <a:srgbClr val="000000"/>
                  </a:solidFill>
                  <a:latin typeface="Canva Sans Bold"/>
                  <a:ea typeface="Canva Sans Bold"/>
                  <a:cs typeface="Canva Sans Bold"/>
                  <a:sym typeface="Canva Sans Bold"/>
                  <a:hlinkClick r:id="rId7" tooltip="https://pubmed.ncbi.nlm.nih.gov/?term=Pollock+D&amp;cauthor_id=35102103"/>
                </a:rPr>
                <a:t>Danielle Pollock</a:t>
              </a:r>
              <a:r>
                <a:rPr lang="en-US" sz="1800">
                  <a:solidFill>
                    <a:srgbClr val="000000"/>
                  </a:solidFill>
                  <a:latin typeface="Canva Sans Bold"/>
                  <a:ea typeface="Canva Sans Bold"/>
                  <a:cs typeface="Canva Sans Bold"/>
                  <a:sym typeface="Canva Sans Bold"/>
                </a:rPr>
                <a:t>, </a:t>
              </a:r>
              <a:r>
                <a:rPr lang="en-US" sz="1800">
                  <a:solidFill>
                    <a:srgbClr val="000000"/>
                  </a:solidFill>
                  <a:latin typeface="Canva Sans Bold"/>
                  <a:ea typeface="Canva Sans Bold"/>
                  <a:cs typeface="Canva Sans Bold"/>
                  <a:sym typeface="Canva Sans Bold"/>
                  <a:hlinkClick r:id="rId8" tooltip="https://pubmed.ncbi.nlm.nih.gov/?term=Tricco+AC&amp;cauthor_id=35102103"/>
                </a:rPr>
                <a:t>Andrea C.Tricco</a:t>
              </a:r>
              <a:r>
                <a:rPr lang="en-US" sz="1800">
                  <a:solidFill>
                    <a:srgbClr val="000000"/>
                  </a:solidFill>
                  <a:latin typeface="Canva Sans"/>
                  <a:ea typeface="Canva Sans"/>
                  <a:cs typeface="Canva Sans"/>
                  <a:sym typeface="Canva Sans"/>
                </a:rPr>
                <a:t> </a:t>
              </a:r>
              <a:r>
                <a:rPr lang="en-US" sz="1800">
                  <a:solidFill>
                    <a:srgbClr val="000000"/>
                  </a:solidFill>
                  <a:latin typeface="Canva Sans Bold"/>
                  <a:ea typeface="Canva Sans Bold"/>
                  <a:cs typeface="Canva Sans Bold"/>
                  <a:sym typeface="Canva Sans Bold"/>
                </a:rPr>
                <a:t>et </a:t>
              </a:r>
              <a:r>
                <a:rPr lang="en-US" sz="1800">
                  <a:solidFill>
                    <a:srgbClr val="000000"/>
                  </a:solidFill>
                  <a:latin typeface="Canva Sans Bold"/>
                  <a:ea typeface="Canva Sans Bold"/>
                  <a:cs typeface="Canva Sans Bold"/>
                  <a:sym typeface="Canva Sans Bold"/>
                  <a:hlinkClick r:id="rId9" tooltip="https://pubmed.ncbi.nlm.nih.gov/?term=Munn+Z&amp;cauthor_id=35102103"/>
                </a:rPr>
                <a:t>Zachary Munn</a:t>
              </a:r>
            </a:p>
          </p:txBody>
        </p:sp>
        <p:sp>
          <p:nvSpPr>
            <p:cNvPr name="Freeform 10" id="10"/>
            <p:cNvSpPr/>
            <p:nvPr/>
          </p:nvSpPr>
          <p:spPr>
            <a:xfrm flipH="false" flipV="false" rot="0">
              <a:off x="20874785" y="1074736"/>
              <a:ext cx="1532029" cy="1696508"/>
            </a:xfrm>
            <a:custGeom>
              <a:avLst/>
              <a:gdLst/>
              <a:ahLst/>
              <a:cxnLst/>
              <a:rect r="r" b="b" t="t" l="l"/>
              <a:pathLst>
                <a:path h="1696508" w="1532029">
                  <a:moveTo>
                    <a:pt x="0" y="0"/>
                  </a:moveTo>
                  <a:lnTo>
                    <a:pt x="1532030" y="0"/>
                  </a:lnTo>
                  <a:lnTo>
                    <a:pt x="1532030" y="1696508"/>
                  </a:lnTo>
                  <a:lnTo>
                    <a:pt x="0" y="169650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grpSp>
        <p:nvGrpSpPr>
          <p:cNvPr name="Group 11" id="11"/>
          <p:cNvGrpSpPr/>
          <p:nvPr/>
        </p:nvGrpSpPr>
        <p:grpSpPr>
          <a:xfrm rot="0">
            <a:off x="1028700" y="2639245"/>
            <a:ext cx="16616808" cy="1703483"/>
            <a:chOff x="0" y="0"/>
            <a:chExt cx="22155744" cy="2271311"/>
          </a:xfrm>
        </p:grpSpPr>
        <p:grpSp>
          <p:nvGrpSpPr>
            <p:cNvPr name="Group 12" id="12"/>
            <p:cNvGrpSpPr/>
            <p:nvPr/>
          </p:nvGrpSpPr>
          <p:grpSpPr>
            <a:xfrm rot="0">
              <a:off x="0" y="0"/>
              <a:ext cx="21640800" cy="1793340"/>
              <a:chOff x="0" y="0"/>
              <a:chExt cx="4274726" cy="354240"/>
            </a:xfrm>
          </p:grpSpPr>
          <p:sp>
            <p:nvSpPr>
              <p:cNvPr name="Freeform 13" id="13"/>
              <p:cNvSpPr/>
              <p:nvPr/>
            </p:nvSpPr>
            <p:spPr>
              <a:xfrm flipH="false" flipV="false" rot="0">
                <a:off x="0" y="0"/>
                <a:ext cx="4274726" cy="354240"/>
              </a:xfrm>
              <a:custGeom>
                <a:avLst/>
                <a:gdLst/>
                <a:ahLst/>
                <a:cxnLst/>
                <a:rect r="r" b="b" t="t" l="l"/>
                <a:pathLst>
                  <a:path h="354240" w="4274726">
                    <a:moveTo>
                      <a:pt x="0" y="0"/>
                    </a:moveTo>
                    <a:lnTo>
                      <a:pt x="4274726" y="0"/>
                    </a:lnTo>
                    <a:lnTo>
                      <a:pt x="4274726" y="354240"/>
                    </a:lnTo>
                    <a:lnTo>
                      <a:pt x="0" y="354240"/>
                    </a:lnTo>
                    <a:close/>
                  </a:path>
                </a:pathLst>
              </a:custGeom>
              <a:solidFill>
                <a:srgbClr val="FFFFFF"/>
              </a:solidFill>
            </p:spPr>
          </p:sp>
          <p:sp>
            <p:nvSpPr>
              <p:cNvPr name="TextBox 14" id="14"/>
              <p:cNvSpPr txBox="true"/>
              <p:nvPr/>
            </p:nvSpPr>
            <p:spPr>
              <a:xfrm>
                <a:off x="0" y="9525"/>
                <a:ext cx="4274726" cy="344715"/>
              </a:xfrm>
              <a:prstGeom prst="rect">
                <a:avLst/>
              </a:prstGeom>
            </p:spPr>
            <p:txBody>
              <a:bodyPr anchor="ctr" rtlCol="false" tIns="50800" lIns="50800" bIns="50800" rIns="50800"/>
              <a:lstStyle/>
              <a:p>
                <a:pPr algn="ctr">
                  <a:lnSpc>
                    <a:spcPts val="2419"/>
                  </a:lnSpc>
                </a:pPr>
              </a:p>
            </p:txBody>
          </p:sp>
        </p:grpSp>
        <p:sp>
          <p:nvSpPr>
            <p:cNvPr name="TextBox 15" id="15"/>
            <p:cNvSpPr txBox="true"/>
            <p:nvPr/>
          </p:nvSpPr>
          <p:spPr>
            <a:xfrm rot="0">
              <a:off x="419024" y="249892"/>
              <a:ext cx="20827471" cy="1178703"/>
            </a:xfrm>
            <a:prstGeom prst="rect">
              <a:avLst/>
            </a:prstGeom>
          </p:spPr>
          <p:txBody>
            <a:bodyPr anchor="t" rtlCol="false" tIns="0" lIns="0" bIns="0" rIns="0">
              <a:spAutoFit/>
            </a:bodyPr>
            <a:lstStyle/>
            <a:p>
              <a:pPr algn="l">
                <a:lnSpc>
                  <a:spcPts val="3920"/>
                </a:lnSpc>
              </a:pPr>
              <a:r>
                <a:rPr lang="en-US" sz="2800">
                  <a:solidFill>
                    <a:srgbClr val="000000"/>
                  </a:solidFill>
                  <a:latin typeface="Canva Sans Bold"/>
                  <a:ea typeface="Canva Sans Bold"/>
                  <a:cs typeface="Canva Sans Bold"/>
                  <a:sym typeface="Canva Sans Bold"/>
                </a:rPr>
                <a:t>JBI Manual for Evidence Synthesis, Chapter 11: Scoping Reviews </a:t>
              </a:r>
            </a:p>
            <a:p>
              <a:pPr algn="l">
                <a:lnSpc>
                  <a:spcPts val="700"/>
                </a:lnSpc>
              </a:pPr>
            </a:p>
            <a:p>
              <a:pPr algn="l">
                <a:lnSpc>
                  <a:spcPts val="2520"/>
                </a:lnSpc>
              </a:pPr>
              <a:r>
                <a:rPr lang="en-US" sz="1800">
                  <a:solidFill>
                    <a:srgbClr val="000000"/>
                  </a:solidFill>
                  <a:latin typeface="Canva Sans Bold"/>
                  <a:ea typeface="Canva Sans Bold"/>
                  <a:cs typeface="Canva Sans Bold"/>
                  <a:sym typeface="Canva Sans Bold"/>
                </a:rPr>
                <a:t>Micah D.J. Peters, Christina Godfrey, Patricia McInerney, Zachary Munn, Andrea C. Tricco, &amp; Hanan Khalil</a:t>
              </a:r>
            </a:p>
          </p:txBody>
        </p:sp>
        <p:sp>
          <p:nvSpPr>
            <p:cNvPr name="Freeform 16" id="16"/>
            <p:cNvSpPr/>
            <p:nvPr/>
          </p:nvSpPr>
          <p:spPr>
            <a:xfrm flipH="false" flipV="false" rot="0">
              <a:off x="20050241" y="292736"/>
              <a:ext cx="2105503" cy="1978575"/>
            </a:xfrm>
            <a:custGeom>
              <a:avLst/>
              <a:gdLst/>
              <a:ahLst/>
              <a:cxnLst/>
              <a:rect r="r" b="b" t="t" l="l"/>
              <a:pathLst>
                <a:path h="1978575" w="2105503">
                  <a:moveTo>
                    <a:pt x="0" y="0"/>
                  </a:moveTo>
                  <a:lnTo>
                    <a:pt x="2105503" y="0"/>
                  </a:lnTo>
                  <a:lnTo>
                    <a:pt x="2105503" y="1978575"/>
                  </a:lnTo>
                  <a:lnTo>
                    <a:pt x="0" y="197857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816171"/>
            <a:ext cx="13436730" cy="78105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3 ressources essentielles</a:t>
            </a:r>
          </a:p>
        </p:txBody>
      </p:sp>
      <p:grpSp>
        <p:nvGrpSpPr>
          <p:cNvPr name="Group 5" id="5"/>
          <p:cNvGrpSpPr/>
          <p:nvPr/>
        </p:nvGrpSpPr>
        <p:grpSpPr>
          <a:xfrm rot="0">
            <a:off x="1028700" y="4174750"/>
            <a:ext cx="16230600" cy="2078433"/>
            <a:chOff x="0" y="0"/>
            <a:chExt cx="21640800" cy="2771244"/>
          </a:xfrm>
        </p:grpSpPr>
        <p:grpSp>
          <p:nvGrpSpPr>
            <p:cNvPr name="Group 6" id="6"/>
            <p:cNvGrpSpPr/>
            <p:nvPr/>
          </p:nvGrpSpPr>
          <p:grpSpPr>
            <a:xfrm rot="0">
              <a:off x="0" y="0"/>
              <a:ext cx="21640800" cy="2771244"/>
              <a:chOff x="0" y="0"/>
              <a:chExt cx="4274726" cy="547406"/>
            </a:xfrm>
          </p:grpSpPr>
          <p:sp>
            <p:nvSpPr>
              <p:cNvPr name="Freeform 7" id="7"/>
              <p:cNvSpPr/>
              <p:nvPr/>
            </p:nvSpPr>
            <p:spPr>
              <a:xfrm flipH="false" flipV="false" rot="0">
                <a:off x="0" y="0"/>
                <a:ext cx="4274726" cy="547406"/>
              </a:xfrm>
              <a:custGeom>
                <a:avLst/>
                <a:gdLst/>
                <a:ahLst/>
                <a:cxnLst/>
                <a:rect r="r" b="b" t="t" l="l"/>
                <a:pathLst>
                  <a:path h="547406" w="4274726">
                    <a:moveTo>
                      <a:pt x="0" y="0"/>
                    </a:moveTo>
                    <a:lnTo>
                      <a:pt x="4274726" y="0"/>
                    </a:lnTo>
                    <a:lnTo>
                      <a:pt x="4274726" y="547406"/>
                    </a:lnTo>
                    <a:lnTo>
                      <a:pt x="0" y="547406"/>
                    </a:lnTo>
                    <a:close/>
                  </a:path>
                </a:pathLst>
              </a:custGeom>
              <a:solidFill>
                <a:srgbClr val="FFFFFF"/>
              </a:solidFill>
            </p:spPr>
          </p:sp>
          <p:sp>
            <p:nvSpPr>
              <p:cNvPr name="TextBox 8" id="8"/>
              <p:cNvSpPr txBox="true"/>
              <p:nvPr/>
            </p:nvSpPr>
            <p:spPr>
              <a:xfrm>
                <a:off x="0" y="9525"/>
                <a:ext cx="4274726" cy="537881"/>
              </a:xfrm>
              <a:prstGeom prst="rect">
                <a:avLst/>
              </a:prstGeom>
            </p:spPr>
            <p:txBody>
              <a:bodyPr anchor="ctr" rtlCol="false" tIns="50800" lIns="50800" bIns="50800" rIns="50800"/>
              <a:lstStyle/>
              <a:p>
                <a:pPr algn="ctr">
                  <a:lnSpc>
                    <a:spcPts val="2200"/>
                  </a:lnSpc>
                </a:pPr>
              </a:p>
            </p:txBody>
          </p:sp>
        </p:grpSp>
        <p:sp>
          <p:nvSpPr>
            <p:cNvPr name="TextBox 9" id="9"/>
            <p:cNvSpPr txBox="true"/>
            <p:nvPr/>
          </p:nvSpPr>
          <p:spPr>
            <a:xfrm rot="0">
              <a:off x="419024" y="249892"/>
              <a:ext cx="20827471" cy="2265260"/>
            </a:xfrm>
            <a:prstGeom prst="rect">
              <a:avLst/>
            </a:prstGeom>
          </p:spPr>
          <p:txBody>
            <a:bodyPr anchor="t" rtlCol="false" tIns="0" lIns="0" bIns="0" rIns="0">
              <a:spAutoFit/>
            </a:bodyPr>
            <a:lstStyle/>
            <a:p>
              <a:pPr algn="l">
                <a:lnSpc>
                  <a:spcPts val="3920"/>
                </a:lnSpc>
              </a:pPr>
              <a:r>
                <a:rPr lang="en-US" sz="2800">
                  <a:solidFill>
                    <a:srgbClr val="000000"/>
                  </a:solidFill>
                  <a:latin typeface="Canva Sans Bold"/>
                  <a:ea typeface="Canva Sans Bold"/>
                  <a:cs typeface="Canva Sans Bold"/>
                  <a:sym typeface="Canva Sans Bold"/>
                </a:rPr>
                <a:t>Best practice guidance and reporting items for the development of scoping review protocols</a:t>
              </a:r>
            </a:p>
            <a:p>
              <a:pPr algn="l">
                <a:lnSpc>
                  <a:spcPts val="700"/>
                </a:lnSpc>
              </a:pPr>
            </a:p>
            <a:p>
              <a:pPr algn="l">
                <a:lnSpc>
                  <a:spcPts val="2520"/>
                </a:lnSpc>
              </a:pPr>
              <a:r>
                <a:rPr lang="en-US" sz="1800">
                  <a:solidFill>
                    <a:srgbClr val="000000"/>
                  </a:solidFill>
                  <a:latin typeface="Canva Sans Bold"/>
                  <a:ea typeface="Canva Sans Bold"/>
                  <a:cs typeface="Canva Sans Bold"/>
                  <a:sym typeface="Canva Sans Bold"/>
                </a:rPr>
                <a:t>Micah D.J. Peters, Christina Godfrey, Patricia McInerney, </a:t>
              </a:r>
              <a:r>
                <a:rPr lang="en-US" sz="1800">
                  <a:solidFill>
                    <a:srgbClr val="000000"/>
                  </a:solidFill>
                  <a:latin typeface="Canva Sans Bold"/>
                  <a:ea typeface="Canva Sans Bold"/>
                  <a:cs typeface="Canva Sans Bold"/>
                  <a:sym typeface="Canva Sans Bold"/>
                  <a:hlinkClick r:id="rId3" tooltip="https://pubmed.ncbi.nlm.nih.gov/?term=McInerney+P&amp;cauthor_id=35102103"/>
                </a:rPr>
                <a:t>Patricia McInerney</a:t>
              </a:r>
              <a:r>
                <a:rPr lang="en-US" sz="1800">
                  <a:solidFill>
                    <a:srgbClr val="000000"/>
                  </a:solidFill>
                  <a:latin typeface="Canva Sans Bold"/>
                  <a:ea typeface="Canva Sans Bold"/>
                  <a:cs typeface="Canva Sans Bold"/>
                  <a:sym typeface="Canva Sans Bold"/>
                </a:rPr>
                <a:t>, </a:t>
              </a:r>
              <a:r>
                <a:rPr lang="en-US" sz="1800">
                  <a:solidFill>
                    <a:srgbClr val="000000"/>
                  </a:solidFill>
                  <a:latin typeface="Canva Sans Bold"/>
                  <a:ea typeface="Canva Sans Bold"/>
                  <a:cs typeface="Canva Sans Bold"/>
                  <a:sym typeface="Canva Sans Bold"/>
                  <a:hlinkClick r:id="rId4" tooltip="https://pubmed.ncbi.nlm.nih.gov/?term=Khalil+H&amp;cauthor_id=35102103"/>
                </a:rPr>
                <a:t>Hanan Khalil</a:t>
              </a:r>
              <a:r>
                <a:rPr lang="en-US" sz="1800">
                  <a:solidFill>
                    <a:srgbClr val="000000"/>
                  </a:solidFill>
                  <a:latin typeface="Canva Sans Bold"/>
                  <a:ea typeface="Canva Sans Bold"/>
                  <a:cs typeface="Canva Sans Bold"/>
                  <a:sym typeface="Canva Sans Bold"/>
                </a:rPr>
                <a:t>, </a:t>
              </a:r>
              <a:r>
                <a:rPr lang="en-US" sz="1800">
                  <a:solidFill>
                    <a:srgbClr val="000000"/>
                  </a:solidFill>
                  <a:latin typeface="Canva Sans Bold"/>
                  <a:ea typeface="Canva Sans Bold"/>
                  <a:cs typeface="Canva Sans Bold"/>
                  <a:sym typeface="Canva Sans Bold"/>
                  <a:hlinkClick r:id="rId5" tooltip="https://pubmed.ncbi.nlm.nih.gov/?term=Larsen+P&amp;cauthor_id=35102103"/>
                </a:rPr>
                <a:t>Palle Larsen</a:t>
              </a:r>
              <a:r>
                <a:rPr lang="en-US" sz="1800">
                  <a:solidFill>
                    <a:srgbClr val="000000"/>
                  </a:solidFill>
                  <a:latin typeface="Canva Sans Bold"/>
                  <a:ea typeface="Canva Sans Bold"/>
                  <a:cs typeface="Canva Sans Bold"/>
                  <a:sym typeface="Canva Sans Bold"/>
                </a:rPr>
                <a:t>, </a:t>
              </a:r>
              <a:r>
                <a:rPr lang="en-US" sz="1800">
                  <a:solidFill>
                    <a:srgbClr val="000000"/>
                  </a:solidFill>
                  <a:latin typeface="Canva Sans Bold"/>
                  <a:ea typeface="Canva Sans Bold"/>
                  <a:cs typeface="Canva Sans Bold"/>
                  <a:sym typeface="Canva Sans Bold"/>
                  <a:hlinkClick r:id="rId6" tooltip="https://pubmed.ncbi.nlm.nih.gov/?term=Marnie+C&amp;cauthor_id=35102103"/>
                </a:rPr>
                <a:t>Casey Marnie</a:t>
              </a:r>
              <a:r>
                <a:rPr lang="en-US" sz="1800">
                  <a:solidFill>
                    <a:srgbClr val="000000"/>
                  </a:solidFill>
                  <a:latin typeface="Canva Sans Bold"/>
                  <a:ea typeface="Canva Sans Bold"/>
                  <a:cs typeface="Canva Sans Bold"/>
                  <a:sym typeface="Canva Sans Bold"/>
                </a:rPr>
                <a:t>, </a:t>
              </a:r>
              <a:r>
                <a:rPr lang="en-US" sz="1800">
                  <a:solidFill>
                    <a:srgbClr val="000000"/>
                  </a:solidFill>
                  <a:latin typeface="Canva Sans Bold"/>
                  <a:ea typeface="Canva Sans Bold"/>
                  <a:cs typeface="Canva Sans Bold"/>
                  <a:sym typeface="Canva Sans Bold"/>
                  <a:hlinkClick r:id="rId7" tooltip="https://pubmed.ncbi.nlm.nih.gov/?term=Pollock+D&amp;cauthor_id=35102103"/>
                </a:rPr>
                <a:t>Danielle Pollock</a:t>
              </a:r>
              <a:r>
                <a:rPr lang="en-US" sz="1800">
                  <a:solidFill>
                    <a:srgbClr val="000000"/>
                  </a:solidFill>
                  <a:latin typeface="Canva Sans Bold"/>
                  <a:ea typeface="Canva Sans Bold"/>
                  <a:cs typeface="Canva Sans Bold"/>
                  <a:sym typeface="Canva Sans Bold"/>
                </a:rPr>
                <a:t>, </a:t>
              </a:r>
              <a:r>
                <a:rPr lang="en-US" sz="1800">
                  <a:solidFill>
                    <a:srgbClr val="000000"/>
                  </a:solidFill>
                  <a:latin typeface="Canva Sans Bold"/>
                  <a:ea typeface="Canva Sans Bold"/>
                  <a:cs typeface="Canva Sans Bold"/>
                  <a:sym typeface="Canva Sans Bold"/>
                  <a:hlinkClick r:id="rId8" tooltip="https://pubmed.ncbi.nlm.nih.gov/?term=Tricco+AC&amp;cauthor_id=35102103"/>
                </a:rPr>
                <a:t>Andrea C.Tricco</a:t>
              </a:r>
              <a:r>
                <a:rPr lang="en-US" sz="1800">
                  <a:solidFill>
                    <a:srgbClr val="000000"/>
                  </a:solidFill>
                  <a:latin typeface="Canva Sans"/>
                  <a:ea typeface="Canva Sans"/>
                  <a:cs typeface="Canva Sans"/>
                  <a:sym typeface="Canva Sans"/>
                </a:rPr>
                <a:t> </a:t>
              </a:r>
              <a:r>
                <a:rPr lang="en-US" sz="1800">
                  <a:solidFill>
                    <a:srgbClr val="000000"/>
                  </a:solidFill>
                  <a:latin typeface="Canva Sans Bold"/>
                  <a:ea typeface="Canva Sans Bold"/>
                  <a:cs typeface="Canva Sans Bold"/>
                  <a:sym typeface="Canva Sans Bold"/>
                </a:rPr>
                <a:t>et </a:t>
              </a:r>
              <a:r>
                <a:rPr lang="en-US" sz="1800">
                  <a:solidFill>
                    <a:srgbClr val="000000"/>
                  </a:solidFill>
                  <a:latin typeface="Canva Sans Bold"/>
                  <a:ea typeface="Canva Sans Bold"/>
                  <a:cs typeface="Canva Sans Bold"/>
                  <a:sym typeface="Canva Sans Bold"/>
                  <a:hlinkClick r:id="rId9" tooltip="https://pubmed.ncbi.nlm.nih.gov/?term=Munn+Z&amp;cauthor_id=35102103"/>
                </a:rPr>
                <a:t>Zachary Munn</a:t>
              </a:r>
            </a:p>
          </p:txBody>
        </p:sp>
      </p:grpSp>
      <p:grpSp>
        <p:nvGrpSpPr>
          <p:cNvPr name="Group 10" id="10"/>
          <p:cNvGrpSpPr/>
          <p:nvPr/>
        </p:nvGrpSpPr>
        <p:grpSpPr>
          <a:xfrm rot="0">
            <a:off x="1028700" y="6443683"/>
            <a:ext cx="16893713" cy="2069084"/>
            <a:chOff x="0" y="0"/>
            <a:chExt cx="22524951" cy="2758779"/>
          </a:xfrm>
        </p:grpSpPr>
        <p:grpSp>
          <p:nvGrpSpPr>
            <p:cNvPr name="Group 11" id="11"/>
            <p:cNvGrpSpPr/>
            <p:nvPr/>
          </p:nvGrpSpPr>
          <p:grpSpPr>
            <a:xfrm rot="0">
              <a:off x="0" y="0"/>
              <a:ext cx="21640800" cy="2758779"/>
              <a:chOff x="0" y="0"/>
              <a:chExt cx="4274726" cy="544944"/>
            </a:xfrm>
          </p:grpSpPr>
          <p:sp>
            <p:nvSpPr>
              <p:cNvPr name="Freeform 12" id="12"/>
              <p:cNvSpPr/>
              <p:nvPr/>
            </p:nvSpPr>
            <p:spPr>
              <a:xfrm flipH="false" flipV="false" rot="0">
                <a:off x="0" y="0"/>
                <a:ext cx="4274726" cy="544944"/>
              </a:xfrm>
              <a:custGeom>
                <a:avLst/>
                <a:gdLst/>
                <a:ahLst/>
                <a:cxnLst/>
                <a:rect r="r" b="b" t="t" l="l"/>
                <a:pathLst>
                  <a:path h="544944" w="4274726">
                    <a:moveTo>
                      <a:pt x="0" y="0"/>
                    </a:moveTo>
                    <a:lnTo>
                      <a:pt x="4274726" y="0"/>
                    </a:lnTo>
                    <a:lnTo>
                      <a:pt x="4274726" y="544944"/>
                    </a:lnTo>
                    <a:lnTo>
                      <a:pt x="0" y="544944"/>
                    </a:lnTo>
                    <a:close/>
                  </a:path>
                </a:pathLst>
              </a:custGeom>
              <a:solidFill>
                <a:srgbClr val="FFFFFF"/>
              </a:solidFill>
            </p:spPr>
          </p:sp>
          <p:sp>
            <p:nvSpPr>
              <p:cNvPr name="TextBox 13" id="13"/>
              <p:cNvSpPr txBox="true"/>
              <p:nvPr/>
            </p:nvSpPr>
            <p:spPr>
              <a:xfrm>
                <a:off x="0" y="19050"/>
                <a:ext cx="4274726" cy="525894"/>
              </a:xfrm>
              <a:prstGeom prst="rect">
                <a:avLst/>
              </a:prstGeom>
            </p:spPr>
            <p:txBody>
              <a:bodyPr anchor="ctr" rtlCol="false" tIns="50800" lIns="50800" bIns="50800" rIns="50800"/>
              <a:lstStyle/>
              <a:p>
                <a:pPr algn="ctr">
                  <a:lnSpc>
                    <a:spcPts val="1870"/>
                  </a:lnSpc>
                </a:pPr>
              </a:p>
            </p:txBody>
          </p:sp>
        </p:grpSp>
        <p:sp>
          <p:nvSpPr>
            <p:cNvPr name="TextBox 14" id="14"/>
            <p:cNvSpPr txBox="true"/>
            <p:nvPr/>
          </p:nvSpPr>
          <p:spPr>
            <a:xfrm rot="0">
              <a:off x="419024" y="249892"/>
              <a:ext cx="20827471" cy="2025371"/>
            </a:xfrm>
            <a:prstGeom prst="rect">
              <a:avLst/>
            </a:prstGeom>
          </p:spPr>
          <p:txBody>
            <a:bodyPr anchor="t" rtlCol="false" tIns="0" lIns="0" bIns="0" rIns="0">
              <a:spAutoFit/>
            </a:bodyPr>
            <a:lstStyle/>
            <a:p>
              <a:pPr algn="l">
                <a:lnSpc>
                  <a:spcPts val="3920"/>
                </a:lnSpc>
              </a:pPr>
              <a:r>
                <a:rPr lang="en-US" sz="2800">
                  <a:solidFill>
                    <a:srgbClr val="000000"/>
                  </a:solidFill>
                  <a:latin typeface="Canva Sans Bold"/>
                  <a:ea typeface="Canva Sans Bold"/>
                  <a:cs typeface="Canva Sans Bold"/>
                  <a:sym typeface="Canva Sans Bold"/>
                </a:rPr>
                <a:t>PRISMA extension for scoping reviews (PRISMA-ScR): checklist and explanation</a:t>
              </a:r>
            </a:p>
            <a:p>
              <a:pPr algn="l">
                <a:lnSpc>
                  <a:spcPts val="700"/>
                </a:lnSpc>
              </a:pPr>
            </a:p>
            <a:p>
              <a:pPr algn="l">
                <a:lnSpc>
                  <a:spcPts val="2519"/>
                </a:lnSpc>
              </a:pPr>
              <a:r>
                <a:rPr lang="en-US" sz="1799">
                  <a:solidFill>
                    <a:srgbClr val="000000"/>
                  </a:solidFill>
                  <a:latin typeface="Canva Sans Bold"/>
                  <a:ea typeface="Canva Sans Bold"/>
                  <a:cs typeface="Canva Sans Bold"/>
                  <a:sym typeface="Canva Sans Bold"/>
                  <a:hlinkClick r:id="rId10" tooltip="https://pubmed.ncbi.nlm.nih.gov/?term=Tricco+AC&amp;cauthor_id=30178033"/>
                </a:rPr>
                <a:t>Andrea C. Tricco</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11" tooltip="https://pubmed.ncbi.nlm.nih.gov/?term=Lillie+E&amp;cauthor_id=30178033"/>
                </a:rPr>
                <a:t>Erin Lillie</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12" tooltip="https://pubmed.ncbi.nlm.nih.gov/?term=Zarin+W&amp;cauthor_id=30178033"/>
                </a:rPr>
                <a:t>Wasifa Zarin</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13" tooltip="https://pubmed.ncbi.nlm.nih.gov/?term=O%27Brien+KK&amp;cauthor_id=30178033"/>
                </a:rPr>
                <a:t>Kelly K. O'Brien</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14" tooltip="https://pubmed.ncbi.nlm.nih.gov/?term=Colquhoun+H&amp;cauthor_id=30178033"/>
                </a:rPr>
                <a:t>Heather Colquhoun</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15" tooltip="https://pubmed.ncbi.nlm.nih.gov/?term=Levac+D&amp;cauthor_id=30178033"/>
                </a:rPr>
                <a:t>Danielle Levac</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16" tooltip="https://pubmed.ncbi.nlm.nih.gov/?term=Moher+D&amp;cauthor_id=30178033"/>
                </a:rPr>
                <a:t>David Moher</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17" tooltip="https://pubmed.ncbi.nlm.nih.gov/?term=Peters+MDJ&amp;cauthor_id=30178033"/>
                </a:rPr>
                <a:t>Micah D.J. Peters</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18" tooltip="https://pubmed.ncbi.nlm.nih.gov/?term=Horsley+T&amp;cauthor_id=30178033"/>
                </a:rPr>
                <a:t>Tanya Horsley</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19" tooltip="https://pubmed.ncbi.nlm.nih.gov/?term=Weeks+L&amp;cauthor_id=30178033"/>
                </a:rPr>
                <a:t>Laura Weeks</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20" tooltip="https://pubmed.ncbi.nlm.nih.gov/?term=Hempel+S&amp;cauthor_id=30178033"/>
                </a:rPr>
                <a:t>Susanne Hempel</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21" tooltip="https://pubmed.ncbi.nlm.nih.gov/?term=Akl+EA&amp;cauthor_id=30178033"/>
                </a:rPr>
                <a:t>Elie A. Akl</a:t>
              </a:r>
              <a:r>
                <a:rPr lang="en-US" sz="1799">
                  <a:solidFill>
                    <a:srgbClr val="000000"/>
                  </a:solidFill>
                  <a:latin typeface="Canva Sans Bold"/>
                  <a:ea typeface="Canva Sans Bold"/>
                  <a:cs typeface="Canva Sans Bold"/>
                  <a:sym typeface="Canva Sans Bold"/>
                </a:rPr>
                <a:t> , </a:t>
              </a:r>
              <a:r>
                <a:rPr lang="en-US" sz="1799">
                  <a:solidFill>
                    <a:srgbClr val="000000"/>
                  </a:solidFill>
                  <a:latin typeface="Canva Sans Bold"/>
                  <a:ea typeface="Canva Sans Bold"/>
                  <a:cs typeface="Canva Sans Bold"/>
                  <a:sym typeface="Canva Sans Bold"/>
                  <a:hlinkClick r:id="rId22" tooltip="https://pubmed.ncbi.nlm.nih.gov/?term=Chang+C&amp;cauthor_id=30178033"/>
                </a:rPr>
                <a:t>Christine Chang</a:t>
              </a:r>
              <a:r>
                <a:rPr lang="en-US" sz="1799">
                  <a:solidFill>
                    <a:srgbClr val="000000"/>
                  </a:solidFill>
                  <a:latin typeface="Canva Sans Bold"/>
                  <a:ea typeface="Canva Sans Bold"/>
                  <a:cs typeface="Canva Sans Bold"/>
                  <a:sym typeface="Canva Sans Bold"/>
                </a:rPr>
                <a:t> , </a:t>
              </a:r>
              <a:r>
                <a:rPr lang="en-US" sz="1799">
                  <a:solidFill>
                    <a:srgbClr val="000000"/>
                  </a:solidFill>
                  <a:latin typeface="Canva Sans Bold"/>
                  <a:ea typeface="Canva Sans Bold"/>
                  <a:cs typeface="Canva Sans Bold"/>
                  <a:sym typeface="Canva Sans Bold"/>
                  <a:hlinkClick r:id="rId23" tooltip="https://pubmed.ncbi.nlm.nih.gov/?term=McGowan+J&amp;cauthor_id=30178033"/>
                </a:rPr>
                <a:t>Jessie McGowan</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24" tooltip="https://pubmed.ncbi.nlm.nih.gov/?term=Stewart+L&amp;cauthor_id=30178033"/>
                </a:rPr>
                <a:t>Lesley Stewart</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25" tooltip="https://pubmed.ncbi.nlm.nih.gov/?term=Hartling+L&amp;cauthor_id=30178033"/>
                </a:rPr>
                <a:t>Lisa Hartling</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26" tooltip="https://pubmed.ncbi.nlm.nih.gov/?term=Aldcroft+A&amp;cauthor_id=30178033"/>
                </a:rPr>
                <a:t>Adrian Aldcroft</a:t>
              </a:r>
              <a:r>
                <a:rPr lang="en-US" sz="1799">
                  <a:solidFill>
                    <a:srgbClr val="000000"/>
                  </a:solidFill>
                  <a:latin typeface="Canva Sans Bold"/>
                  <a:ea typeface="Canva Sans Bold"/>
                  <a:cs typeface="Canva Sans Bold"/>
                  <a:sym typeface="Canva Sans Bold"/>
                </a:rPr>
                <a:t> , </a:t>
              </a:r>
              <a:r>
                <a:rPr lang="en-US" sz="1799">
                  <a:solidFill>
                    <a:srgbClr val="000000"/>
                  </a:solidFill>
                  <a:latin typeface="Canva Sans Bold"/>
                  <a:ea typeface="Canva Sans Bold"/>
                  <a:cs typeface="Canva Sans Bold"/>
                  <a:sym typeface="Canva Sans Bold"/>
                  <a:hlinkClick r:id="rId27" tooltip="https://pubmed.ncbi.nlm.nih.gov/?term=Wilson+MG&amp;cauthor_id=30178033"/>
                </a:rPr>
                <a:t>Michael G. Wilson</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28" tooltip="https://pubmed.ncbi.nlm.nih.gov/?term=Garritty+C&amp;cauthor_id=30178033"/>
                </a:rPr>
                <a:t>Chantelle Garritty</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29" tooltip="https://pubmed.ncbi.nlm.nih.gov/?term=Straus+SE&amp;cauthor_id=30178033"/>
                </a:rPr>
                <a:t>Sharon E. Straus</a:t>
              </a:r>
              <a:r>
                <a:rPr lang="en-US" sz="1799">
                  <a:solidFill>
                    <a:srgbClr val="000000"/>
                  </a:solidFill>
                  <a:latin typeface="Canva Sans Bold"/>
                  <a:ea typeface="Canva Sans Bold"/>
                  <a:cs typeface="Canva Sans Bold"/>
                  <a:sym typeface="Canva Sans Bold"/>
                </a:rPr>
                <a:t> </a:t>
              </a:r>
            </a:p>
          </p:txBody>
        </p:sp>
        <p:sp>
          <p:nvSpPr>
            <p:cNvPr name="Freeform 15" id="15"/>
            <p:cNvSpPr/>
            <p:nvPr/>
          </p:nvSpPr>
          <p:spPr>
            <a:xfrm flipH="false" flipV="false" rot="0">
              <a:off x="20874785" y="883590"/>
              <a:ext cx="1650166" cy="1875188"/>
            </a:xfrm>
            <a:custGeom>
              <a:avLst/>
              <a:gdLst/>
              <a:ahLst/>
              <a:cxnLst/>
              <a:rect r="r" b="b" t="t" l="l"/>
              <a:pathLst>
                <a:path h="1875188" w="1650166">
                  <a:moveTo>
                    <a:pt x="0" y="0"/>
                  </a:moveTo>
                  <a:lnTo>
                    <a:pt x="1650166" y="0"/>
                  </a:lnTo>
                  <a:lnTo>
                    <a:pt x="1650166" y="1875189"/>
                  </a:lnTo>
                  <a:lnTo>
                    <a:pt x="0" y="1875189"/>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grpSp>
      <p:sp>
        <p:nvSpPr>
          <p:cNvPr name="Freeform 16" id="16"/>
          <p:cNvSpPr/>
          <p:nvPr/>
        </p:nvSpPr>
        <p:spPr>
          <a:xfrm flipH="false" flipV="false" rot="0">
            <a:off x="16684789" y="4980802"/>
            <a:ext cx="1149022" cy="1272381"/>
          </a:xfrm>
          <a:custGeom>
            <a:avLst/>
            <a:gdLst/>
            <a:ahLst/>
            <a:cxnLst/>
            <a:rect r="r" b="b" t="t" l="l"/>
            <a:pathLst>
              <a:path h="1272381" w="1149022">
                <a:moveTo>
                  <a:pt x="0" y="0"/>
                </a:moveTo>
                <a:lnTo>
                  <a:pt x="1149022" y="0"/>
                </a:lnTo>
                <a:lnTo>
                  <a:pt x="1149022" y="1272381"/>
                </a:lnTo>
                <a:lnTo>
                  <a:pt x="0" y="1272381"/>
                </a:lnTo>
                <a:lnTo>
                  <a:pt x="0" y="0"/>
                </a:lnTo>
                <a:close/>
              </a:path>
            </a:pathLst>
          </a:custGeom>
          <a:blipFill>
            <a:blip r:embed="rId32">
              <a:extLst>
                <a:ext uri="{96DAC541-7B7A-43D3-8B79-37D633B846F1}">
                  <asvg:svgBlip xmlns:asvg="http://schemas.microsoft.com/office/drawing/2016/SVG/main" r:embed="rId33"/>
                </a:ext>
              </a:extLst>
            </a:blip>
            <a:stretch>
              <a:fillRect l="0" t="0" r="0" b="0"/>
            </a:stretch>
          </a:blipFill>
        </p:spPr>
      </p:sp>
      <p:grpSp>
        <p:nvGrpSpPr>
          <p:cNvPr name="Group 17" id="17"/>
          <p:cNvGrpSpPr/>
          <p:nvPr/>
        </p:nvGrpSpPr>
        <p:grpSpPr>
          <a:xfrm rot="0">
            <a:off x="1028700" y="2639245"/>
            <a:ext cx="16616808" cy="1703483"/>
            <a:chOff x="0" y="0"/>
            <a:chExt cx="22155744" cy="2271311"/>
          </a:xfrm>
        </p:grpSpPr>
        <p:grpSp>
          <p:nvGrpSpPr>
            <p:cNvPr name="Group 18" id="18"/>
            <p:cNvGrpSpPr/>
            <p:nvPr/>
          </p:nvGrpSpPr>
          <p:grpSpPr>
            <a:xfrm rot="0">
              <a:off x="0" y="0"/>
              <a:ext cx="21640800" cy="1793340"/>
              <a:chOff x="0" y="0"/>
              <a:chExt cx="4274726" cy="354240"/>
            </a:xfrm>
          </p:grpSpPr>
          <p:sp>
            <p:nvSpPr>
              <p:cNvPr name="Freeform 19" id="19"/>
              <p:cNvSpPr/>
              <p:nvPr/>
            </p:nvSpPr>
            <p:spPr>
              <a:xfrm flipH="false" flipV="false" rot="0">
                <a:off x="0" y="0"/>
                <a:ext cx="4274726" cy="354240"/>
              </a:xfrm>
              <a:custGeom>
                <a:avLst/>
                <a:gdLst/>
                <a:ahLst/>
                <a:cxnLst/>
                <a:rect r="r" b="b" t="t" l="l"/>
                <a:pathLst>
                  <a:path h="354240" w="4274726">
                    <a:moveTo>
                      <a:pt x="0" y="0"/>
                    </a:moveTo>
                    <a:lnTo>
                      <a:pt x="4274726" y="0"/>
                    </a:lnTo>
                    <a:lnTo>
                      <a:pt x="4274726" y="354240"/>
                    </a:lnTo>
                    <a:lnTo>
                      <a:pt x="0" y="354240"/>
                    </a:lnTo>
                    <a:close/>
                  </a:path>
                </a:pathLst>
              </a:custGeom>
              <a:solidFill>
                <a:srgbClr val="FFFFFF"/>
              </a:solidFill>
            </p:spPr>
          </p:sp>
          <p:sp>
            <p:nvSpPr>
              <p:cNvPr name="TextBox 20" id="20"/>
              <p:cNvSpPr txBox="true"/>
              <p:nvPr/>
            </p:nvSpPr>
            <p:spPr>
              <a:xfrm>
                <a:off x="0" y="9525"/>
                <a:ext cx="4274726" cy="344715"/>
              </a:xfrm>
              <a:prstGeom prst="rect">
                <a:avLst/>
              </a:prstGeom>
            </p:spPr>
            <p:txBody>
              <a:bodyPr anchor="ctr" rtlCol="false" tIns="50800" lIns="50800" bIns="50800" rIns="50800"/>
              <a:lstStyle/>
              <a:p>
                <a:pPr algn="ctr">
                  <a:lnSpc>
                    <a:spcPts val="2419"/>
                  </a:lnSpc>
                </a:pPr>
              </a:p>
            </p:txBody>
          </p:sp>
        </p:grpSp>
        <p:sp>
          <p:nvSpPr>
            <p:cNvPr name="TextBox 21" id="21"/>
            <p:cNvSpPr txBox="true"/>
            <p:nvPr/>
          </p:nvSpPr>
          <p:spPr>
            <a:xfrm rot="0">
              <a:off x="419024" y="249892"/>
              <a:ext cx="20827471" cy="1178703"/>
            </a:xfrm>
            <a:prstGeom prst="rect">
              <a:avLst/>
            </a:prstGeom>
          </p:spPr>
          <p:txBody>
            <a:bodyPr anchor="t" rtlCol="false" tIns="0" lIns="0" bIns="0" rIns="0">
              <a:spAutoFit/>
            </a:bodyPr>
            <a:lstStyle/>
            <a:p>
              <a:pPr algn="l">
                <a:lnSpc>
                  <a:spcPts val="3920"/>
                </a:lnSpc>
              </a:pPr>
              <a:r>
                <a:rPr lang="en-US" sz="2800">
                  <a:solidFill>
                    <a:srgbClr val="000000"/>
                  </a:solidFill>
                  <a:latin typeface="Canva Sans Bold"/>
                  <a:ea typeface="Canva Sans Bold"/>
                  <a:cs typeface="Canva Sans Bold"/>
                  <a:sym typeface="Canva Sans Bold"/>
                </a:rPr>
                <a:t>JBI Manual for Evidence Synthesis, Chapter 11: Scoping Reviews </a:t>
              </a:r>
            </a:p>
            <a:p>
              <a:pPr algn="l">
                <a:lnSpc>
                  <a:spcPts val="700"/>
                </a:lnSpc>
              </a:pPr>
            </a:p>
            <a:p>
              <a:pPr algn="l">
                <a:lnSpc>
                  <a:spcPts val="2520"/>
                </a:lnSpc>
              </a:pPr>
              <a:r>
                <a:rPr lang="en-US" sz="1800">
                  <a:solidFill>
                    <a:srgbClr val="000000"/>
                  </a:solidFill>
                  <a:latin typeface="Canva Sans Bold"/>
                  <a:ea typeface="Canva Sans Bold"/>
                  <a:cs typeface="Canva Sans Bold"/>
                  <a:sym typeface="Canva Sans Bold"/>
                </a:rPr>
                <a:t>Micah D.J. Peters, Christina Godfrey, Patricia McInerney, Zachary Munn, Andrea C. Tricco, &amp; Hanan Khalil</a:t>
              </a:r>
            </a:p>
          </p:txBody>
        </p:sp>
        <p:sp>
          <p:nvSpPr>
            <p:cNvPr name="Freeform 22" id="22"/>
            <p:cNvSpPr/>
            <p:nvPr/>
          </p:nvSpPr>
          <p:spPr>
            <a:xfrm flipH="false" flipV="false" rot="0">
              <a:off x="20050241" y="292736"/>
              <a:ext cx="2105503" cy="1978575"/>
            </a:xfrm>
            <a:custGeom>
              <a:avLst/>
              <a:gdLst/>
              <a:ahLst/>
              <a:cxnLst/>
              <a:rect r="r" b="b" t="t" l="l"/>
              <a:pathLst>
                <a:path h="1978575" w="2105503">
                  <a:moveTo>
                    <a:pt x="0" y="0"/>
                  </a:moveTo>
                  <a:lnTo>
                    <a:pt x="2105503" y="0"/>
                  </a:lnTo>
                  <a:lnTo>
                    <a:pt x="2105503" y="1978575"/>
                  </a:lnTo>
                  <a:lnTo>
                    <a:pt x="0" y="1978575"/>
                  </a:lnTo>
                  <a:lnTo>
                    <a:pt x="0" y="0"/>
                  </a:lnTo>
                  <a:close/>
                </a:path>
              </a:pathLst>
            </a:custGeom>
            <a:blipFill>
              <a:blip r:embed="rId34">
                <a:extLst>
                  <a:ext uri="{96DAC541-7B7A-43D3-8B79-37D633B846F1}">
                    <asvg:svgBlip xmlns:asvg="http://schemas.microsoft.com/office/drawing/2016/SVG/main" r:embed="rId35"/>
                  </a:ext>
                </a:extLst>
              </a:blip>
              <a:stretch>
                <a:fillRect l="0" t="0" r="0" b="0"/>
              </a:stretch>
            </a:blipFill>
          </p:spPr>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816171"/>
            <a:ext cx="13436730" cy="78105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3 ressources essentielles</a:t>
            </a:r>
          </a:p>
        </p:txBody>
      </p:sp>
      <p:grpSp>
        <p:nvGrpSpPr>
          <p:cNvPr name="Group 5" id="5"/>
          <p:cNvGrpSpPr/>
          <p:nvPr/>
        </p:nvGrpSpPr>
        <p:grpSpPr>
          <a:xfrm rot="0">
            <a:off x="1028700" y="4174750"/>
            <a:ext cx="16230600" cy="2078433"/>
            <a:chOff x="0" y="0"/>
            <a:chExt cx="21640800" cy="2771244"/>
          </a:xfrm>
        </p:grpSpPr>
        <p:grpSp>
          <p:nvGrpSpPr>
            <p:cNvPr name="Group 6" id="6"/>
            <p:cNvGrpSpPr/>
            <p:nvPr/>
          </p:nvGrpSpPr>
          <p:grpSpPr>
            <a:xfrm rot="0">
              <a:off x="0" y="0"/>
              <a:ext cx="21640800" cy="2771244"/>
              <a:chOff x="0" y="0"/>
              <a:chExt cx="4274726" cy="547406"/>
            </a:xfrm>
          </p:grpSpPr>
          <p:sp>
            <p:nvSpPr>
              <p:cNvPr name="Freeform 7" id="7"/>
              <p:cNvSpPr/>
              <p:nvPr/>
            </p:nvSpPr>
            <p:spPr>
              <a:xfrm flipH="false" flipV="false" rot="0">
                <a:off x="0" y="0"/>
                <a:ext cx="4274726" cy="547406"/>
              </a:xfrm>
              <a:custGeom>
                <a:avLst/>
                <a:gdLst/>
                <a:ahLst/>
                <a:cxnLst/>
                <a:rect r="r" b="b" t="t" l="l"/>
                <a:pathLst>
                  <a:path h="547406" w="4274726">
                    <a:moveTo>
                      <a:pt x="0" y="0"/>
                    </a:moveTo>
                    <a:lnTo>
                      <a:pt x="4274726" y="0"/>
                    </a:lnTo>
                    <a:lnTo>
                      <a:pt x="4274726" y="547406"/>
                    </a:lnTo>
                    <a:lnTo>
                      <a:pt x="0" y="547406"/>
                    </a:lnTo>
                    <a:close/>
                  </a:path>
                </a:pathLst>
              </a:custGeom>
              <a:solidFill>
                <a:srgbClr val="FFFFFF"/>
              </a:solidFill>
            </p:spPr>
          </p:sp>
          <p:sp>
            <p:nvSpPr>
              <p:cNvPr name="TextBox 8" id="8"/>
              <p:cNvSpPr txBox="true"/>
              <p:nvPr/>
            </p:nvSpPr>
            <p:spPr>
              <a:xfrm>
                <a:off x="0" y="9525"/>
                <a:ext cx="4274726" cy="537881"/>
              </a:xfrm>
              <a:prstGeom prst="rect">
                <a:avLst/>
              </a:prstGeom>
            </p:spPr>
            <p:txBody>
              <a:bodyPr anchor="ctr" rtlCol="false" tIns="50800" lIns="50800" bIns="50800" rIns="50800"/>
              <a:lstStyle/>
              <a:p>
                <a:pPr algn="ctr">
                  <a:lnSpc>
                    <a:spcPts val="2200"/>
                  </a:lnSpc>
                </a:pPr>
              </a:p>
            </p:txBody>
          </p:sp>
        </p:grpSp>
        <p:sp>
          <p:nvSpPr>
            <p:cNvPr name="TextBox 9" id="9"/>
            <p:cNvSpPr txBox="true"/>
            <p:nvPr/>
          </p:nvSpPr>
          <p:spPr>
            <a:xfrm rot="0">
              <a:off x="419024" y="249892"/>
              <a:ext cx="20827471" cy="2265260"/>
            </a:xfrm>
            <a:prstGeom prst="rect">
              <a:avLst/>
            </a:prstGeom>
          </p:spPr>
          <p:txBody>
            <a:bodyPr anchor="t" rtlCol="false" tIns="0" lIns="0" bIns="0" rIns="0">
              <a:spAutoFit/>
            </a:bodyPr>
            <a:lstStyle/>
            <a:p>
              <a:pPr algn="l">
                <a:lnSpc>
                  <a:spcPts val="3920"/>
                </a:lnSpc>
              </a:pPr>
              <a:r>
                <a:rPr lang="en-US" sz="2800">
                  <a:solidFill>
                    <a:srgbClr val="000000"/>
                  </a:solidFill>
                  <a:latin typeface="Canva Sans Bold"/>
                  <a:ea typeface="Canva Sans Bold"/>
                  <a:cs typeface="Canva Sans Bold"/>
                  <a:sym typeface="Canva Sans Bold"/>
                </a:rPr>
                <a:t>Best practice guidance and reporting items for the development of scoping review protocols</a:t>
              </a:r>
            </a:p>
            <a:p>
              <a:pPr algn="l">
                <a:lnSpc>
                  <a:spcPts val="700"/>
                </a:lnSpc>
              </a:pPr>
            </a:p>
            <a:p>
              <a:pPr algn="l">
                <a:lnSpc>
                  <a:spcPts val="2520"/>
                </a:lnSpc>
              </a:pPr>
              <a:r>
                <a:rPr lang="en-US" sz="1800">
                  <a:solidFill>
                    <a:srgbClr val="000000"/>
                  </a:solidFill>
                  <a:latin typeface="Canva Sans Bold"/>
                  <a:ea typeface="Canva Sans Bold"/>
                  <a:cs typeface="Canva Sans Bold"/>
                  <a:sym typeface="Canva Sans Bold"/>
                </a:rPr>
                <a:t>Micah D.J. Peters, Christina Godfrey, Patricia McInerney, </a:t>
              </a:r>
              <a:r>
                <a:rPr lang="en-US" sz="1800">
                  <a:solidFill>
                    <a:srgbClr val="000000"/>
                  </a:solidFill>
                  <a:latin typeface="Canva Sans Bold"/>
                  <a:ea typeface="Canva Sans Bold"/>
                  <a:cs typeface="Canva Sans Bold"/>
                  <a:sym typeface="Canva Sans Bold"/>
                  <a:hlinkClick r:id="rId3" tooltip="https://pubmed.ncbi.nlm.nih.gov/?term=McInerney+P&amp;cauthor_id=35102103"/>
                </a:rPr>
                <a:t>Patricia McInerney</a:t>
              </a:r>
              <a:r>
                <a:rPr lang="en-US" sz="1800">
                  <a:solidFill>
                    <a:srgbClr val="000000"/>
                  </a:solidFill>
                  <a:latin typeface="Canva Sans Bold"/>
                  <a:ea typeface="Canva Sans Bold"/>
                  <a:cs typeface="Canva Sans Bold"/>
                  <a:sym typeface="Canva Sans Bold"/>
                </a:rPr>
                <a:t>, </a:t>
              </a:r>
              <a:r>
                <a:rPr lang="en-US" sz="1800">
                  <a:solidFill>
                    <a:srgbClr val="000000"/>
                  </a:solidFill>
                  <a:latin typeface="Canva Sans Bold"/>
                  <a:ea typeface="Canva Sans Bold"/>
                  <a:cs typeface="Canva Sans Bold"/>
                  <a:sym typeface="Canva Sans Bold"/>
                  <a:hlinkClick r:id="rId4" tooltip="https://pubmed.ncbi.nlm.nih.gov/?term=Khalil+H&amp;cauthor_id=35102103"/>
                </a:rPr>
                <a:t>Hanan Khalil</a:t>
              </a:r>
              <a:r>
                <a:rPr lang="en-US" sz="1800">
                  <a:solidFill>
                    <a:srgbClr val="000000"/>
                  </a:solidFill>
                  <a:latin typeface="Canva Sans Bold"/>
                  <a:ea typeface="Canva Sans Bold"/>
                  <a:cs typeface="Canva Sans Bold"/>
                  <a:sym typeface="Canva Sans Bold"/>
                </a:rPr>
                <a:t>, </a:t>
              </a:r>
              <a:r>
                <a:rPr lang="en-US" sz="1800">
                  <a:solidFill>
                    <a:srgbClr val="000000"/>
                  </a:solidFill>
                  <a:latin typeface="Canva Sans Bold"/>
                  <a:ea typeface="Canva Sans Bold"/>
                  <a:cs typeface="Canva Sans Bold"/>
                  <a:sym typeface="Canva Sans Bold"/>
                  <a:hlinkClick r:id="rId5" tooltip="https://pubmed.ncbi.nlm.nih.gov/?term=Larsen+P&amp;cauthor_id=35102103"/>
                </a:rPr>
                <a:t>Palle Larsen</a:t>
              </a:r>
              <a:r>
                <a:rPr lang="en-US" sz="1800">
                  <a:solidFill>
                    <a:srgbClr val="000000"/>
                  </a:solidFill>
                  <a:latin typeface="Canva Sans Bold"/>
                  <a:ea typeface="Canva Sans Bold"/>
                  <a:cs typeface="Canva Sans Bold"/>
                  <a:sym typeface="Canva Sans Bold"/>
                </a:rPr>
                <a:t>, </a:t>
              </a:r>
              <a:r>
                <a:rPr lang="en-US" sz="1800">
                  <a:solidFill>
                    <a:srgbClr val="000000"/>
                  </a:solidFill>
                  <a:latin typeface="Canva Sans Bold"/>
                  <a:ea typeface="Canva Sans Bold"/>
                  <a:cs typeface="Canva Sans Bold"/>
                  <a:sym typeface="Canva Sans Bold"/>
                  <a:hlinkClick r:id="rId6" tooltip="https://pubmed.ncbi.nlm.nih.gov/?term=Marnie+C&amp;cauthor_id=35102103"/>
                </a:rPr>
                <a:t>Casey Marnie</a:t>
              </a:r>
              <a:r>
                <a:rPr lang="en-US" sz="1800">
                  <a:solidFill>
                    <a:srgbClr val="000000"/>
                  </a:solidFill>
                  <a:latin typeface="Canva Sans Bold"/>
                  <a:ea typeface="Canva Sans Bold"/>
                  <a:cs typeface="Canva Sans Bold"/>
                  <a:sym typeface="Canva Sans Bold"/>
                </a:rPr>
                <a:t>, </a:t>
              </a:r>
              <a:r>
                <a:rPr lang="en-US" sz="1800">
                  <a:solidFill>
                    <a:srgbClr val="000000"/>
                  </a:solidFill>
                  <a:latin typeface="Canva Sans Bold"/>
                  <a:ea typeface="Canva Sans Bold"/>
                  <a:cs typeface="Canva Sans Bold"/>
                  <a:sym typeface="Canva Sans Bold"/>
                  <a:hlinkClick r:id="rId7" tooltip="https://pubmed.ncbi.nlm.nih.gov/?term=Pollock+D&amp;cauthor_id=35102103"/>
                </a:rPr>
                <a:t>Danielle Pollock</a:t>
              </a:r>
              <a:r>
                <a:rPr lang="en-US" sz="1800">
                  <a:solidFill>
                    <a:srgbClr val="000000"/>
                  </a:solidFill>
                  <a:latin typeface="Canva Sans Bold"/>
                  <a:ea typeface="Canva Sans Bold"/>
                  <a:cs typeface="Canva Sans Bold"/>
                  <a:sym typeface="Canva Sans Bold"/>
                </a:rPr>
                <a:t>, </a:t>
              </a:r>
              <a:r>
                <a:rPr lang="en-US" sz="1800">
                  <a:solidFill>
                    <a:srgbClr val="000000"/>
                  </a:solidFill>
                  <a:latin typeface="Canva Sans Bold"/>
                  <a:ea typeface="Canva Sans Bold"/>
                  <a:cs typeface="Canva Sans Bold"/>
                  <a:sym typeface="Canva Sans Bold"/>
                  <a:hlinkClick r:id="rId8" tooltip="https://pubmed.ncbi.nlm.nih.gov/?term=Tricco+AC&amp;cauthor_id=35102103"/>
                </a:rPr>
                <a:t>Andrea C.Tricco</a:t>
              </a:r>
              <a:r>
                <a:rPr lang="en-US" sz="1800">
                  <a:solidFill>
                    <a:srgbClr val="000000"/>
                  </a:solidFill>
                  <a:latin typeface="Canva Sans"/>
                  <a:ea typeface="Canva Sans"/>
                  <a:cs typeface="Canva Sans"/>
                  <a:sym typeface="Canva Sans"/>
                </a:rPr>
                <a:t> </a:t>
              </a:r>
              <a:r>
                <a:rPr lang="en-US" sz="1800">
                  <a:solidFill>
                    <a:srgbClr val="000000"/>
                  </a:solidFill>
                  <a:latin typeface="Canva Sans Bold"/>
                  <a:ea typeface="Canva Sans Bold"/>
                  <a:cs typeface="Canva Sans Bold"/>
                  <a:sym typeface="Canva Sans Bold"/>
                </a:rPr>
                <a:t>et </a:t>
              </a:r>
              <a:r>
                <a:rPr lang="en-US" sz="1800">
                  <a:solidFill>
                    <a:srgbClr val="000000"/>
                  </a:solidFill>
                  <a:latin typeface="Canva Sans Bold"/>
                  <a:ea typeface="Canva Sans Bold"/>
                  <a:cs typeface="Canva Sans Bold"/>
                  <a:sym typeface="Canva Sans Bold"/>
                  <a:hlinkClick r:id="rId9" tooltip="https://pubmed.ncbi.nlm.nih.gov/?term=Munn+Z&amp;cauthor_id=35102103"/>
                </a:rPr>
                <a:t>Zachary Munn</a:t>
              </a:r>
            </a:p>
          </p:txBody>
        </p:sp>
      </p:grpSp>
      <p:grpSp>
        <p:nvGrpSpPr>
          <p:cNvPr name="Group 10" id="10"/>
          <p:cNvGrpSpPr/>
          <p:nvPr/>
        </p:nvGrpSpPr>
        <p:grpSpPr>
          <a:xfrm rot="0">
            <a:off x="1028700" y="6443683"/>
            <a:ext cx="16230600" cy="2216016"/>
            <a:chOff x="0" y="0"/>
            <a:chExt cx="4274726" cy="583642"/>
          </a:xfrm>
        </p:grpSpPr>
        <p:sp>
          <p:nvSpPr>
            <p:cNvPr name="Freeform 11" id="11"/>
            <p:cNvSpPr/>
            <p:nvPr/>
          </p:nvSpPr>
          <p:spPr>
            <a:xfrm flipH="false" flipV="false" rot="0">
              <a:off x="0" y="0"/>
              <a:ext cx="4274726" cy="583642"/>
            </a:xfrm>
            <a:custGeom>
              <a:avLst/>
              <a:gdLst/>
              <a:ahLst/>
              <a:cxnLst/>
              <a:rect r="r" b="b" t="t" l="l"/>
              <a:pathLst>
                <a:path h="583642" w="4274726">
                  <a:moveTo>
                    <a:pt x="0" y="0"/>
                  </a:moveTo>
                  <a:lnTo>
                    <a:pt x="4274726" y="0"/>
                  </a:lnTo>
                  <a:lnTo>
                    <a:pt x="4274726" y="583642"/>
                  </a:lnTo>
                  <a:lnTo>
                    <a:pt x="0" y="583642"/>
                  </a:lnTo>
                  <a:close/>
                </a:path>
              </a:pathLst>
            </a:custGeom>
            <a:solidFill>
              <a:srgbClr val="FFFFFF"/>
            </a:solidFill>
          </p:spPr>
        </p:sp>
        <p:sp>
          <p:nvSpPr>
            <p:cNvPr name="TextBox 12" id="12"/>
            <p:cNvSpPr txBox="true"/>
            <p:nvPr/>
          </p:nvSpPr>
          <p:spPr>
            <a:xfrm>
              <a:off x="0" y="19050"/>
              <a:ext cx="4274726" cy="564592"/>
            </a:xfrm>
            <a:prstGeom prst="rect">
              <a:avLst/>
            </a:prstGeom>
          </p:spPr>
          <p:txBody>
            <a:bodyPr anchor="ctr" rtlCol="false" tIns="50800" lIns="50800" bIns="50800" rIns="50800"/>
            <a:lstStyle/>
            <a:p>
              <a:pPr algn="ctr">
                <a:lnSpc>
                  <a:spcPts val="1870"/>
                </a:lnSpc>
              </a:pPr>
            </a:p>
          </p:txBody>
        </p:sp>
      </p:grpSp>
      <p:sp>
        <p:nvSpPr>
          <p:cNvPr name="Freeform 13" id="13"/>
          <p:cNvSpPr/>
          <p:nvPr/>
        </p:nvSpPr>
        <p:spPr>
          <a:xfrm flipH="false" flipV="false" rot="0">
            <a:off x="16684789" y="4980802"/>
            <a:ext cx="1149022" cy="1272381"/>
          </a:xfrm>
          <a:custGeom>
            <a:avLst/>
            <a:gdLst/>
            <a:ahLst/>
            <a:cxnLst/>
            <a:rect r="r" b="b" t="t" l="l"/>
            <a:pathLst>
              <a:path h="1272381" w="1149022">
                <a:moveTo>
                  <a:pt x="0" y="0"/>
                </a:moveTo>
                <a:lnTo>
                  <a:pt x="1149022" y="0"/>
                </a:lnTo>
                <a:lnTo>
                  <a:pt x="1149022" y="1272381"/>
                </a:lnTo>
                <a:lnTo>
                  <a:pt x="0" y="127238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0">
            <a:off x="16684789" y="7106375"/>
            <a:ext cx="1237624" cy="1406391"/>
          </a:xfrm>
          <a:custGeom>
            <a:avLst/>
            <a:gdLst/>
            <a:ahLst/>
            <a:cxnLst/>
            <a:rect r="r" b="b" t="t" l="l"/>
            <a:pathLst>
              <a:path h="1406391" w="1237624">
                <a:moveTo>
                  <a:pt x="0" y="0"/>
                </a:moveTo>
                <a:lnTo>
                  <a:pt x="1237624" y="0"/>
                </a:lnTo>
                <a:lnTo>
                  <a:pt x="1237624" y="1406392"/>
                </a:lnTo>
                <a:lnTo>
                  <a:pt x="0" y="140639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5" id="15"/>
          <p:cNvGrpSpPr/>
          <p:nvPr/>
        </p:nvGrpSpPr>
        <p:grpSpPr>
          <a:xfrm rot="0">
            <a:off x="12634305" y="8512767"/>
            <a:ext cx="4221639" cy="1802808"/>
            <a:chOff x="0" y="0"/>
            <a:chExt cx="5628853" cy="2403745"/>
          </a:xfrm>
        </p:grpSpPr>
        <p:sp>
          <p:nvSpPr>
            <p:cNvPr name="Freeform 16" id="16"/>
            <p:cNvSpPr/>
            <p:nvPr/>
          </p:nvSpPr>
          <p:spPr>
            <a:xfrm flipH="false" flipV="false" rot="0">
              <a:off x="678472" y="191661"/>
              <a:ext cx="3573814" cy="1851886"/>
            </a:xfrm>
            <a:custGeom>
              <a:avLst/>
              <a:gdLst/>
              <a:ahLst/>
              <a:cxnLst/>
              <a:rect r="r" b="b" t="t" l="l"/>
              <a:pathLst>
                <a:path h="1851886" w="3573814">
                  <a:moveTo>
                    <a:pt x="0" y="0"/>
                  </a:moveTo>
                  <a:lnTo>
                    <a:pt x="3573814" y="0"/>
                  </a:lnTo>
                  <a:lnTo>
                    <a:pt x="3573814" y="1851886"/>
                  </a:lnTo>
                  <a:lnTo>
                    <a:pt x="0" y="185188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7" id="17"/>
            <p:cNvSpPr/>
            <p:nvPr/>
          </p:nvSpPr>
          <p:spPr>
            <a:xfrm flipH="false" flipV="false" rot="0">
              <a:off x="2055038" y="191661"/>
              <a:ext cx="3573814" cy="1851886"/>
            </a:xfrm>
            <a:custGeom>
              <a:avLst/>
              <a:gdLst/>
              <a:ahLst/>
              <a:cxnLst/>
              <a:rect r="r" b="b" t="t" l="l"/>
              <a:pathLst>
                <a:path h="1851886" w="3573814">
                  <a:moveTo>
                    <a:pt x="0" y="0"/>
                  </a:moveTo>
                  <a:lnTo>
                    <a:pt x="3573815" y="0"/>
                  </a:lnTo>
                  <a:lnTo>
                    <a:pt x="3573815" y="1851886"/>
                  </a:lnTo>
                  <a:lnTo>
                    <a:pt x="0" y="185188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1184246" y="736410"/>
              <a:ext cx="4171585" cy="883299"/>
            </a:xfrm>
            <a:prstGeom prst="rect">
              <a:avLst/>
            </a:prstGeom>
          </p:spPr>
          <p:txBody>
            <a:bodyPr anchor="t" rtlCol="false" tIns="0" lIns="0" bIns="0" rIns="0">
              <a:spAutoFit/>
            </a:bodyPr>
            <a:lstStyle/>
            <a:p>
              <a:pPr algn="ctr">
                <a:lnSpc>
                  <a:spcPts val="2512"/>
                </a:lnSpc>
              </a:pPr>
              <a:r>
                <a:rPr lang="en-US" sz="2093">
                  <a:solidFill>
                    <a:srgbClr val="000000"/>
                  </a:solidFill>
                  <a:latin typeface="Arial Bold"/>
                  <a:ea typeface="Arial Bold"/>
                  <a:cs typeface="Arial Bold"/>
                  <a:sym typeface="Arial Bold"/>
                </a:rPr>
                <a:t>Consultez la section</a:t>
              </a:r>
            </a:p>
            <a:p>
              <a:pPr algn="ctr">
                <a:lnSpc>
                  <a:spcPts val="2512"/>
                </a:lnSpc>
              </a:pPr>
              <a:r>
                <a:rPr lang="en-US" sz="2093">
                  <a:solidFill>
                    <a:srgbClr val="000000"/>
                  </a:solidFill>
                  <a:latin typeface="Arial Bold"/>
                  <a:ea typeface="Arial Bold"/>
                  <a:cs typeface="Arial Bold"/>
                  <a:sym typeface="Arial Bold"/>
                </a:rPr>
                <a:t>« Ressources »</a:t>
              </a:r>
            </a:p>
          </p:txBody>
        </p:sp>
        <p:sp>
          <p:nvSpPr>
            <p:cNvPr name="Freeform 19" id="19"/>
            <p:cNvSpPr/>
            <p:nvPr/>
          </p:nvSpPr>
          <p:spPr>
            <a:xfrm flipH="false" flipV="false" rot="0">
              <a:off x="0" y="0"/>
              <a:ext cx="1153797" cy="2403745"/>
            </a:xfrm>
            <a:custGeom>
              <a:avLst/>
              <a:gdLst/>
              <a:ahLst/>
              <a:cxnLst/>
              <a:rect r="r" b="b" t="t" l="l"/>
              <a:pathLst>
                <a:path h="2403745" w="1153797">
                  <a:moveTo>
                    <a:pt x="0" y="0"/>
                  </a:moveTo>
                  <a:lnTo>
                    <a:pt x="1153797" y="0"/>
                  </a:lnTo>
                  <a:lnTo>
                    <a:pt x="1153797" y="2403745"/>
                  </a:lnTo>
                  <a:lnTo>
                    <a:pt x="0" y="2403745"/>
                  </a:lnTo>
                  <a:lnTo>
                    <a:pt x="0" y="0"/>
                  </a:lnTo>
                  <a:close/>
                </a:path>
              </a:pathLst>
            </a:custGeom>
            <a:blipFill>
              <a:blip r:embed="rId16"/>
              <a:stretch>
                <a:fillRect l="0" t="0" r="0" b="0"/>
              </a:stretch>
            </a:blipFill>
          </p:spPr>
        </p:sp>
      </p:grpSp>
      <p:grpSp>
        <p:nvGrpSpPr>
          <p:cNvPr name="Group 20" id="20"/>
          <p:cNvGrpSpPr/>
          <p:nvPr/>
        </p:nvGrpSpPr>
        <p:grpSpPr>
          <a:xfrm rot="0">
            <a:off x="1028700" y="2639245"/>
            <a:ext cx="16616808" cy="1703483"/>
            <a:chOff x="0" y="0"/>
            <a:chExt cx="22155744" cy="2271311"/>
          </a:xfrm>
        </p:grpSpPr>
        <p:grpSp>
          <p:nvGrpSpPr>
            <p:cNvPr name="Group 21" id="21"/>
            <p:cNvGrpSpPr/>
            <p:nvPr/>
          </p:nvGrpSpPr>
          <p:grpSpPr>
            <a:xfrm rot="0">
              <a:off x="0" y="0"/>
              <a:ext cx="21640800" cy="1793340"/>
              <a:chOff x="0" y="0"/>
              <a:chExt cx="4274726" cy="354240"/>
            </a:xfrm>
          </p:grpSpPr>
          <p:sp>
            <p:nvSpPr>
              <p:cNvPr name="Freeform 22" id="22"/>
              <p:cNvSpPr/>
              <p:nvPr/>
            </p:nvSpPr>
            <p:spPr>
              <a:xfrm flipH="false" flipV="false" rot="0">
                <a:off x="0" y="0"/>
                <a:ext cx="4274726" cy="354240"/>
              </a:xfrm>
              <a:custGeom>
                <a:avLst/>
                <a:gdLst/>
                <a:ahLst/>
                <a:cxnLst/>
                <a:rect r="r" b="b" t="t" l="l"/>
                <a:pathLst>
                  <a:path h="354240" w="4274726">
                    <a:moveTo>
                      <a:pt x="0" y="0"/>
                    </a:moveTo>
                    <a:lnTo>
                      <a:pt x="4274726" y="0"/>
                    </a:lnTo>
                    <a:lnTo>
                      <a:pt x="4274726" y="354240"/>
                    </a:lnTo>
                    <a:lnTo>
                      <a:pt x="0" y="354240"/>
                    </a:lnTo>
                    <a:close/>
                  </a:path>
                </a:pathLst>
              </a:custGeom>
              <a:solidFill>
                <a:srgbClr val="FFFFFF"/>
              </a:solidFill>
            </p:spPr>
          </p:sp>
          <p:sp>
            <p:nvSpPr>
              <p:cNvPr name="TextBox 23" id="23"/>
              <p:cNvSpPr txBox="true"/>
              <p:nvPr/>
            </p:nvSpPr>
            <p:spPr>
              <a:xfrm>
                <a:off x="0" y="9525"/>
                <a:ext cx="4274726" cy="344715"/>
              </a:xfrm>
              <a:prstGeom prst="rect">
                <a:avLst/>
              </a:prstGeom>
            </p:spPr>
            <p:txBody>
              <a:bodyPr anchor="ctr" rtlCol="false" tIns="50800" lIns="50800" bIns="50800" rIns="50800"/>
              <a:lstStyle/>
              <a:p>
                <a:pPr algn="ctr">
                  <a:lnSpc>
                    <a:spcPts val="2419"/>
                  </a:lnSpc>
                </a:pPr>
              </a:p>
            </p:txBody>
          </p:sp>
        </p:grpSp>
        <p:sp>
          <p:nvSpPr>
            <p:cNvPr name="TextBox 24" id="24"/>
            <p:cNvSpPr txBox="true"/>
            <p:nvPr/>
          </p:nvSpPr>
          <p:spPr>
            <a:xfrm rot="0">
              <a:off x="419024" y="249892"/>
              <a:ext cx="20827471" cy="1178703"/>
            </a:xfrm>
            <a:prstGeom prst="rect">
              <a:avLst/>
            </a:prstGeom>
          </p:spPr>
          <p:txBody>
            <a:bodyPr anchor="t" rtlCol="false" tIns="0" lIns="0" bIns="0" rIns="0">
              <a:spAutoFit/>
            </a:bodyPr>
            <a:lstStyle/>
            <a:p>
              <a:pPr algn="l">
                <a:lnSpc>
                  <a:spcPts val="3920"/>
                </a:lnSpc>
              </a:pPr>
              <a:r>
                <a:rPr lang="en-US" sz="2800">
                  <a:solidFill>
                    <a:srgbClr val="000000"/>
                  </a:solidFill>
                  <a:latin typeface="Canva Sans Bold"/>
                  <a:ea typeface="Canva Sans Bold"/>
                  <a:cs typeface="Canva Sans Bold"/>
                  <a:sym typeface="Canva Sans Bold"/>
                </a:rPr>
                <a:t>JBI Manual for Evidence Synthesis, Chapter 11: Scoping Reviews </a:t>
              </a:r>
            </a:p>
            <a:p>
              <a:pPr algn="l">
                <a:lnSpc>
                  <a:spcPts val="700"/>
                </a:lnSpc>
              </a:pPr>
            </a:p>
            <a:p>
              <a:pPr algn="l">
                <a:lnSpc>
                  <a:spcPts val="2520"/>
                </a:lnSpc>
              </a:pPr>
              <a:r>
                <a:rPr lang="en-US" sz="1800">
                  <a:solidFill>
                    <a:srgbClr val="000000"/>
                  </a:solidFill>
                  <a:latin typeface="Canva Sans Bold"/>
                  <a:ea typeface="Canva Sans Bold"/>
                  <a:cs typeface="Canva Sans Bold"/>
                  <a:sym typeface="Canva Sans Bold"/>
                </a:rPr>
                <a:t>Micah D.J. Peters, Christina Godfrey, Patricia McInerney, Zachary Munn, Andrea C. Tricco, &amp; Hanan Khalil</a:t>
              </a:r>
            </a:p>
          </p:txBody>
        </p:sp>
        <p:sp>
          <p:nvSpPr>
            <p:cNvPr name="Freeform 25" id="25"/>
            <p:cNvSpPr/>
            <p:nvPr/>
          </p:nvSpPr>
          <p:spPr>
            <a:xfrm flipH="false" flipV="false" rot="0">
              <a:off x="20050241" y="292736"/>
              <a:ext cx="2105503" cy="1978575"/>
            </a:xfrm>
            <a:custGeom>
              <a:avLst/>
              <a:gdLst/>
              <a:ahLst/>
              <a:cxnLst/>
              <a:rect r="r" b="b" t="t" l="l"/>
              <a:pathLst>
                <a:path h="1978575" w="2105503">
                  <a:moveTo>
                    <a:pt x="0" y="0"/>
                  </a:moveTo>
                  <a:lnTo>
                    <a:pt x="2105503" y="0"/>
                  </a:lnTo>
                  <a:lnTo>
                    <a:pt x="2105503" y="1978575"/>
                  </a:lnTo>
                  <a:lnTo>
                    <a:pt x="0" y="1978575"/>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grpSp>
      <p:grpSp>
        <p:nvGrpSpPr>
          <p:cNvPr name="Group 26" id="26"/>
          <p:cNvGrpSpPr/>
          <p:nvPr/>
        </p:nvGrpSpPr>
        <p:grpSpPr>
          <a:xfrm rot="0">
            <a:off x="1028700" y="6443683"/>
            <a:ext cx="16230600" cy="2069084"/>
            <a:chOff x="0" y="0"/>
            <a:chExt cx="4274726" cy="544944"/>
          </a:xfrm>
        </p:grpSpPr>
        <p:sp>
          <p:nvSpPr>
            <p:cNvPr name="Freeform 27" id="27"/>
            <p:cNvSpPr/>
            <p:nvPr/>
          </p:nvSpPr>
          <p:spPr>
            <a:xfrm flipH="false" flipV="false" rot="0">
              <a:off x="0" y="0"/>
              <a:ext cx="4274726" cy="544944"/>
            </a:xfrm>
            <a:custGeom>
              <a:avLst/>
              <a:gdLst/>
              <a:ahLst/>
              <a:cxnLst/>
              <a:rect r="r" b="b" t="t" l="l"/>
              <a:pathLst>
                <a:path h="544944" w="4274726">
                  <a:moveTo>
                    <a:pt x="0" y="0"/>
                  </a:moveTo>
                  <a:lnTo>
                    <a:pt x="4274726" y="0"/>
                  </a:lnTo>
                  <a:lnTo>
                    <a:pt x="4274726" y="544944"/>
                  </a:lnTo>
                  <a:lnTo>
                    <a:pt x="0" y="544944"/>
                  </a:lnTo>
                  <a:close/>
                </a:path>
              </a:pathLst>
            </a:custGeom>
            <a:solidFill>
              <a:srgbClr val="FFFFFF"/>
            </a:solidFill>
          </p:spPr>
        </p:sp>
        <p:sp>
          <p:nvSpPr>
            <p:cNvPr name="TextBox 28" id="28"/>
            <p:cNvSpPr txBox="true"/>
            <p:nvPr/>
          </p:nvSpPr>
          <p:spPr>
            <a:xfrm>
              <a:off x="0" y="19050"/>
              <a:ext cx="4274726" cy="525894"/>
            </a:xfrm>
            <a:prstGeom prst="rect">
              <a:avLst/>
            </a:prstGeom>
          </p:spPr>
          <p:txBody>
            <a:bodyPr anchor="ctr" rtlCol="false" tIns="50800" lIns="50800" bIns="50800" rIns="50800"/>
            <a:lstStyle/>
            <a:p>
              <a:pPr algn="ctr">
                <a:lnSpc>
                  <a:spcPts val="1870"/>
                </a:lnSpc>
              </a:pPr>
            </a:p>
          </p:txBody>
        </p:sp>
      </p:grpSp>
      <p:sp>
        <p:nvSpPr>
          <p:cNvPr name="TextBox 29" id="29"/>
          <p:cNvSpPr txBox="true"/>
          <p:nvPr/>
        </p:nvSpPr>
        <p:spPr>
          <a:xfrm rot="0">
            <a:off x="1342968" y="6616814"/>
            <a:ext cx="15620603" cy="1533316"/>
          </a:xfrm>
          <a:prstGeom prst="rect">
            <a:avLst/>
          </a:prstGeom>
        </p:spPr>
        <p:txBody>
          <a:bodyPr anchor="t" rtlCol="false" tIns="0" lIns="0" bIns="0" rIns="0">
            <a:spAutoFit/>
          </a:bodyPr>
          <a:lstStyle/>
          <a:p>
            <a:pPr algn="l">
              <a:lnSpc>
                <a:spcPts val="3920"/>
              </a:lnSpc>
            </a:pPr>
            <a:r>
              <a:rPr lang="en-US" sz="2800">
                <a:solidFill>
                  <a:srgbClr val="000000"/>
                </a:solidFill>
                <a:latin typeface="Canva Sans Bold"/>
                <a:ea typeface="Canva Sans Bold"/>
                <a:cs typeface="Canva Sans Bold"/>
                <a:sym typeface="Canva Sans Bold"/>
              </a:rPr>
              <a:t>PRISMA extension for scoping reviews (PRISMA-ScR): checklist and explanation</a:t>
            </a:r>
          </a:p>
          <a:p>
            <a:pPr algn="l">
              <a:lnSpc>
                <a:spcPts val="700"/>
              </a:lnSpc>
            </a:pPr>
          </a:p>
          <a:p>
            <a:pPr algn="l">
              <a:lnSpc>
                <a:spcPts val="2519"/>
              </a:lnSpc>
            </a:pPr>
            <a:r>
              <a:rPr lang="en-US" sz="1799">
                <a:solidFill>
                  <a:srgbClr val="000000"/>
                </a:solidFill>
                <a:latin typeface="Canva Sans Bold"/>
                <a:ea typeface="Canva Sans Bold"/>
                <a:cs typeface="Canva Sans Bold"/>
                <a:sym typeface="Canva Sans Bold"/>
                <a:hlinkClick r:id="rId19" tooltip="https://pubmed.ncbi.nlm.nih.gov/?term=Tricco+AC&amp;cauthor_id=30178033"/>
              </a:rPr>
              <a:t>Andrea C. Tricco</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20" tooltip="https://pubmed.ncbi.nlm.nih.gov/?term=Lillie+E&amp;cauthor_id=30178033"/>
              </a:rPr>
              <a:t>Erin Lillie</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21" tooltip="https://pubmed.ncbi.nlm.nih.gov/?term=Zarin+W&amp;cauthor_id=30178033"/>
              </a:rPr>
              <a:t>Wasifa Zarin</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22" tooltip="https://pubmed.ncbi.nlm.nih.gov/?term=O%27Brien+KK&amp;cauthor_id=30178033"/>
              </a:rPr>
              <a:t>Kelly K. O'Brien</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23" tooltip="https://pubmed.ncbi.nlm.nih.gov/?term=Colquhoun+H&amp;cauthor_id=30178033"/>
              </a:rPr>
              <a:t>Heather Colquhoun</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24" tooltip="https://pubmed.ncbi.nlm.nih.gov/?term=Levac+D&amp;cauthor_id=30178033"/>
              </a:rPr>
              <a:t>Danielle Levac</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25" tooltip="https://pubmed.ncbi.nlm.nih.gov/?term=Moher+D&amp;cauthor_id=30178033"/>
              </a:rPr>
              <a:t>David Moher</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26" tooltip="https://pubmed.ncbi.nlm.nih.gov/?term=Peters+MDJ&amp;cauthor_id=30178033"/>
              </a:rPr>
              <a:t>Micah D.J. Peters</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27" tooltip="https://pubmed.ncbi.nlm.nih.gov/?term=Horsley+T&amp;cauthor_id=30178033"/>
              </a:rPr>
              <a:t>Tanya Horsley</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28" tooltip="https://pubmed.ncbi.nlm.nih.gov/?term=Weeks+L&amp;cauthor_id=30178033"/>
              </a:rPr>
              <a:t>Laura Weeks</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29" tooltip="https://pubmed.ncbi.nlm.nih.gov/?term=Hempel+S&amp;cauthor_id=30178033"/>
              </a:rPr>
              <a:t>Susanne Hempel</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30" tooltip="https://pubmed.ncbi.nlm.nih.gov/?term=Akl+EA&amp;cauthor_id=30178033"/>
              </a:rPr>
              <a:t>Elie A. Akl</a:t>
            </a:r>
            <a:r>
              <a:rPr lang="en-US" sz="1799">
                <a:solidFill>
                  <a:srgbClr val="000000"/>
                </a:solidFill>
                <a:latin typeface="Canva Sans Bold"/>
                <a:ea typeface="Canva Sans Bold"/>
                <a:cs typeface="Canva Sans Bold"/>
                <a:sym typeface="Canva Sans Bold"/>
              </a:rPr>
              <a:t> , </a:t>
            </a:r>
            <a:r>
              <a:rPr lang="en-US" sz="1799">
                <a:solidFill>
                  <a:srgbClr val="000000"/>
                </a:solidFill>
                <a:latin typeface="Canva Sans Bold"/>
                <a:ea typeface="Canva Sans Bold"/>
                <a:cs typeface="Canva Sans Bold"/>
                <a:sym typeface="Canva Sans Bold"/>
                <a:hlinkClick r:id="rId31" tooltip="https://pubmed.ncbi.nlm.nih.gov/?term=Chang+C&amp;cauthor_id=30178033"/>
              </a:rPr>
              <a:t>Christine Chang</a:t>
            </a:r>
            <a:r>
              <a:rPr lang="en-US" sz="1799">
                <a:solidFill>
                  <a:srgbClr val="000000"/>
                </a:solidFill>
                <a:latin typeface="Canva Sans Bold"/>
                <a:ea typeface="Canva Sans Bold"/>
                <a:cs typeface="Canva Sans Bold"/>
                <a:sym typeface="Canva Sans Bold"/>
              </a:rPr>
              <a:t> , </a:t>
            </a:r>
            <a:r>
              <a:rPr lang="en-US" sz="1799">
                <a:solidFill>
                  <a:srgbClr val="000000"/>
                </a:solidFill>
                <a:latin typeface="Canva Sans Bold"/>
                <a:ea typeface="Canva Sans Bold"/>
                <a:cs typeface="Canva Sans Bold"/>
                <a:sym typeface="Canva Sans Bold"/>
                <a:hlinkClick r:id="rId32" tooltip="https://pubmed.ncbi.nlm.nih.gov/?term=McGowan+J&amp;cauthor_id=30178033"/>
              </a:rPr>
              <a:t>Jessie McGowan</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33" tooltip="https://pubmed.ncbi.nlm.nih.gov/?term=Stewart+L&amp;cauthor_id=30178033"/>
              </a:rPr>
              <a:t>Lesley Stewart</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34" tooltip="https://pubmed.ncbi.nlm.nih.gov/?term=Hartling+L&amp;cauthor_id=30178033"/>
              </a:rPr>
              <a:t>Lisa Hartling</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35" tooltip="https://pubmed.ncbi.nlm.nih.gov/?term=Aldcroft+A&amp;cauthor_id=30178033"/>
              </a:rPr>
              <a:t>Adrian Aldcroft</a:t>
            </a:r>
            <a:r>
              <a:rPr lang="en-US" sz="1799">
                <a:solidFill>
                  <a:srgbClr val="000000"/>
                </a:solidFill>
                <a:latin typeface="Canva Sans Bold"/>
                <a:ea typeface="Canva Sans Bold"/>
                <a:cs typeface="Canva Sans Bold"/>
                <a:sym typeface="Canva Sans Bold"/>
              </a:rPr>
              <a:t> , </a:t>
            </a:r>
            <a:r>
              <a:rPr lang="en-US" sz="1799">
                <a:solidFill>
                  <a:srgbClr val="000000"/>
                </a:solidFill>
                <a:latin typeface="Canva Sans Bold"/>
                <a:ea typeface="Canva Sans Bold"/>
                <a:cs typeface="Canva Sans Bold"/>
                <a:sym typeface="Canva Sans Bold"/>
                <a:hlinkClick r:id="rId36" tooltip="https://pubmed.ncbi.nlm.nih.gov/?term=Wilson+MG&amp;cauthor_id=30178033"/>
              </a:rPr>
              <a:t>Michael G. Wilson</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37" tooltip="https://pubmed.ncbi.nlm.nih.gov/?term=Garritty+C&amp;cauthor_id=30178033"/>
              </a:rPr>
              <a:t>Chantelle Garritty</a:t>
            </a:r>
            <a:r>
              <a:rPr lang="en-US" sz="1799">
                <a:solidFill>
                  <a:srgbClr val="000000"/>
                </a:solidFill>
                <a:latin typeface="Canva Sans Bold"/>
                <a:ea typeface="Canva Sans Bold"/>
                <a:cs typeface="Canva Sans Bold"/>
                <a:sym typeface="Canva Sans Bold"/>
              </a:rPr>
              <a:t>,... </a:t>
            </a:r>
            <a:r>
              <a:rPr lang="en-US" sz="1799">
                <a:solidFill>
                  <a:srgbClr val="000000"/>
                </a:solidFill>
                <a:latin typeface="Canva Sans Bold"/>
                <a:ea typeface="Canva Sans Bold"/>
                <a:cs typeface="Canva Sans Bold"/>
                <a:sym typeface="Canva Sans Bold"/>
                <a:hlinkClick r:id="rId38" tooltip="https://pubmed.ncbi.nlm.nih.gov/?term=Straus+SE&amp;cauthor_id=30178033"/>
              </a:rPr>
              <a:t>Sharon E. Straus</a:t>
            </a:r>
            <a:r>
              <a:rPr lang="en-US" sz="1799">
                <a:solidFill>
                  <a:srgbClr val="000000"/>
                </a:solidFill>
                <a:latin typeface="Canva Sans Bold"/>
                <a:ea typeface="Canva Sans Bold"/>
                <a:cs typeface="Canva Sans Bold"/>
                <a:sym typeface="Canva Sans Bold"/>
              </a:rPr>
              <a:t> </a:t>
            </a:r>
          </a:p>
        </p:txBody>
      </p:sp>
      <p:sp>
        <p:nvSpPr>
          <p:cNvPr name="Freeform 30" id="30"/>
          <p:cNvSpPr/>
          <p:nvPr/>
        </p:nvSpPr>
        <p:spPr>
          <a:xfrm flipH="false" flipV="false" rot="0">
            <a:off x="16684789" y="7106375"/>
            <a:ext cx="1237624" cy="1406391"/>
          </a:xfrm>
          <a:custGeom>
            <a:avLst/>
            <a:gdLst/>
            <a:ahLst/>
            <a:cxnLst/>
            <a:rect r="r" b="b" t="t" l="l"/>
            <a:pathLst>
              <a:path h="1406391" w="1237624">
                <a:moveTo>
                  <a:pt x="0" y="0"/>
                </a:moveTo>
                <a:lnTo>
                  <a:pt x="1237624" y="0"/>
                </a:lnTo>
                <a:lnTo>
                  <a:pt x="1237624" y="1406392"/>
                </a:lnTo>
                <a:lnTo>
                  <a:pt x="0" y="140639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816171"/>
            <a:ext cx="13436730" cy="78105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Sections clés du protocole</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5520112" y="3496987"/>
            <a:ext cx="2885280" cy="2898213"/>
            <a:chOff x="0" y="0"/>
            <a:chExt cx="3018595" cy="3032125"/>
          </a:xfrm>
        </p:grpSpPr>
        <p:sp>
          <p:nvSpPr>
            <p:cNvPr name="Freeform 5" id="5"/>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324B9A"/>
            </a:solidFill>
          </p:spPr>
        </p:sp>
      </p:grpSp>
      <p:grpSp>
        <p:nvGrpSpPr>
          <p:cNvPr name="Group 6" id="6"/>
          <p:cNvGrpSpPr/>
          <p:nvPr/>
        </p:nvGrpSpPr>
        <p:grpSpPr>
          <a:xfrm rot="0">
            <a:off x="1028700" y="3496987"/>
            <a:ext cx="2885280" cy="2898213"/>
            <a:chOff x="0" y="0"/>
            <a:chExt cx="3018595" cy="3032125"/>
          </a:xfrm>
        </p:grpSpPr>
        <p:sp>
          <p:nvSpPr>
            <p:cNvPr name="Freeform 7" id="7"/>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E46270"/>
            </a:solidFill>
          </p:spPr>
        </p:sp>
      </p:grpSp>
      <p:sp>
        <p:nvSpPr>
          <p:cNvPr name="TextBox 8" id="8"/>
          <p:cNvSpPr txBox="true"/>
          <p:nvPr/>
        </p:nvSpPr>
        <p:spPr>
          <a:xfrm rot="0">
            <a:off x="2425635" y="816171"/>
            <a:ext cx="13436730" cy="78105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Sections clés du protocole</a:t>
            </a:r>
          </a:p>
        </p:txBody>
      </p:sp>
      <p:sp>
        <p:nvSpPr>
          <p:cNvPr name="TextBox 9" id="9"/>
          <p:cNvSpPr txBox="true"/>
          <p:nvPr/>
        </p:nvSpPr>
        <p:spPr>
          <a:xfrm rot="0">
            <a:off x="656304"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ea typeface="Poppins Medium"/>
                <a:cs typeface="Poppins Medium"/>
                <a:sym typeface="Poppins Medium"/>
              </a:rPr>
              <a:t>Titre</a:t>
            </a:r>
          </a:p>
        </p:txBody>
      </p:sp>
      <p:sp>
        <p:nvSpPr>
          <p:cNvPr name="TextBox 10" id="10"/>
          <p:cNvSpPr txBox="true"/>
          <p:nvPr/>
        </p:nvSpPr>
        <p:spPr>
          <a:xfrm rot="0">
            <a:off x="5194256"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ea typeface="Poppins Medium"/>
                <a:cs typeface="Poppins Medium"/>
                <a:sym typeface="Poppins Medium"/>
              </a:rPr>
              <a:t>Introduction</a:t>
            </a:r>
          </a:p>
        </p:txBody>
      </p:sp>
      <p:sp>
        <p:nvSpPr>
          <p:cNvPr name="Freeform 11" id="11"/>
          <p:cNvSpPr/>
          <p:nvPr/>
        </p:nvSpPr>
        <p:spPr>
          <a:xfrm flipH="false" flipV="false" rot="0">
            <a:off x="1614889" y="3733390"/>
            <a:ext cx="2116633" cy="2230169"/>
          </a:xfrm>
          <a:custGeom>
            <a:avLst/>
            <a:gdLst/>
            <a:ahLst/>
            <a:cxnLst/>
            <a:rect r="r" b="b" t="t" l="l"/>
            <a:pathLst>
              <a:path h="2230169" w="2116633">
                <a:moveTo>
                  <a:pt x="0" y="0"/>
                </a:moveTo>
                <a:lnTo>
                  <a:pt x="2116632" y="0"/>
                </a:lnTo>
                <a:lnTo>
                  <a:pt x="2116632" y="2230168"/>
                </a:lnTo>
                <a:lnTo>
                  <a:pt x="0" y="223016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2" id="12"/>
          <p:cNvGrpSpPr/>
          <p:nvPr/>
        </p:nvGrpSpPr>
        <p:grpSpPr>
          <a:xfrm rot="0">
            <a:off x="14419725" y="3496987"/>
            <a:ext cx="2885280" cy="2898213"/>
            <a:chOff x="0" y="0"/>
            <a:chExt cx="3018595" cy="3032125"/>
          </a:xfrm>
        </p:grpSpPr>
        <p:sp>
          <p:nvSpPr>
            <p:cNvPr name="Freeform 13" id="13"/>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2C92D5"/>
            </a:solidFill>
          </p:spPr>
        </p:sp>
      </p:grpSp>
      <p:grpSp>
        <p:nvGrpSpPr>
          <p:cNvPr name="Group 14" id="14"/>
          <p:cNvGrpSpPr/>
          <p:nvPr/>
        </p:nvGrpSpPr>
        <p:grpSpPr>
          <a:xfrm rot="0">
            <a:off x="10015118" y="3496987"/>
            <a:ext cx="2885280" cy="2898213"/>
            <a:chOff x="0" y="0"/>
            <a:chExt cx="3018595" cy="3032125"/>
          </a:xfrm>
        </p:grpSpPr>
        <p:sp>
          <p:nvSpPr>
            <p:cNvPr name="Freeform 15" id="15"/>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0070C0"/>
            </a:solidFill>
          </p:spPr>
        </p:sp>
      </p:grpSp>
      <p:sp>
        <p:nvSpPr>
          <p:cNvPr name="TextBox 16" id="16"/>
          <p:cNvSpPr txBox="true"/>
          <p:nvPr/>
        </p:nvSpPr>
        <p:spPr>
          <a:xfrm rot="0">
            <a:off x="14093034"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ea typeface="Poppins Medium"/>
                <a:cs typeface="Poppins Medium"/>
                <a:sym typeface="Poppins Medium"/>
              </a:rPr>
              <a:t>Méthodologie</a:t>
            </a:r>
          </a:p>
        </p:txBody>
      </p:sp>
      <p:sp>
        <p:nvSpPr>
          <p:cNvPr name="Freeform 17" id="17"/>
          <p:cNvSpPr/>
          <p:nvPr/>
        </p:nvSpPr>
        <p:spPr>
          <a:xfrm flipH="false" flipV="false" rot="0">
            <a:off x="14671088" y="3754817"/>
            <a:ext cx="2382554" cy="2382554"/>
          </a:xfrm>
          <a:custGeom>
            <a:avLst/>
            <a:gdLst/>
            <a:ahLst/>
            <a:cxnLst/>
            <a:rect r="r" b="b" t="t" l="l"/>
            <a:pathLst>
              <a:path h="2382554" w="2382554">
                <a:moveTo>
                  <a:pt x="0" y="0"/>
                </a:moveTo>
                <a:lnTo>
                  <a:pt x="2382554" y="0"/>
                </a:lnTo>
                <a:lnTo>
                  <a:pt x="2382554" y="2382554"/>
                </a:lnTo>
                <a:lnTo>
                  <a:pt x="0" y="2382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5873061" y="3918343"/>
            <a:ext cx="2182976" cy="2055503"/>
          </a:xfrm>
          <a:custGeom>
            <a:avLst/>
            <a:gdLst/>
            <a:ahLst/>
            <a:cxnLst/>
            <a:rect r="r" b="b" t="t" l="l"/>
            <a:pathLst>
              <a:path h="2055503" w="2182976">
                <a:moveTo>
                  <a:pt x="0" y="0"/>
                </a:moveTo>
                <a:lnTo>
                  <a:pt x="2182976" y="0"/>
                </a:lnTo>
                <a:lnTo>
                  <a:pt x="2182976" y="2055502"/>
                </a:lnTo>
                <a:lnTo>
                  <a:pt x="0" y="205550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9" id="19"/>
          <p:cNvGrpSpPr/>
          <p:nvPr/>
        </p:nvGrpSpPr>
        <p:grpSpPr>
          <a:xfrm rot="0">
            <a:off x="10196093" y="3934089"/>
            <a:ext cx="2296160" cy="1828771"/>
            <a:chOff x="0" y="0"/>
            <a:chExt cx="3061546" cy="2438361"/>
          </a:xfrm>
        </p:grpSpPr>
        <p:sp>
          <p:nvSpPr>
            <p:cNvPr name="Freeform 20" id="20"/>
            <p:cNvSpPr/>
            <p:nvPr/>
          </p:nvSpPr>
          <p:spPr>
            <a:xfrm flipH="false" flipV="false" rot="-1085491">
              <a:off x="251817" y="253723"/>
              <a:ext cx="1941506" cy="1930916"/>
            </a:xfrm>
            <a:custGeom>
              <a:avLst/>
              <a:gdLst/>
              <a:ahLst/>
              <a:cxnLst/>
              <a:rect r="r" b="b" t="t" l="l"/>
              <a:pathLst>
                <a:path h="1930916" w="1941506">
                  <a:moveTo>
                    <a:pt x="0" y="0"/>
                  </a:moveTo>
                  <a:lnTo>
                    <a:pt x="1941506" y="0"/>
                  </a:lnTo>
                  <a:lnTo>
                    <a:pt x="1941506" y="1930916"/>
                  </a:lnTo>
                  <a:lnTo>
                    <a:pt x="0" y="193091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1" id="21"/>
            <p:cNvSpPr/>
            <p:nvPr/>
          </p:nvSpPr>
          <p:spPr>
            <a:xfrm flipH="false" flipV="false" rot="0">
              <a:off x="1828732" y="399740"/>
              <a:ext cx="1232814" cy="1899200"/>
            </a:xfrm>
            <a:custGeom>
              <a:avLst/>
              <a:gdLst/>
              <a:ahLst/>
              <a:cxnLst/>
              <a:rect r="r" b="b" t="t" l="l"/>
              <a:pathLst>
                <a:path h="1899200" w="1232814">
                  <a:moveTo>
                    <a:pt x="0" y="0"/>
                  </a:moveTo>
                  <a:lnTo>
                    <a:pt x="1232814" y="0"/>
                  </a:lnTo>
                  <a:lnTo>
                    <a:pt x="1232814" y="1899201"/>
                  </a:lnTo>
                  <a:lnTo>
                    <a:pt x="0" y="189920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
        <p:nvSpPr>
          <p:cNvPr name="TextBox 22" id="22"/>
          <p:cNvSpPr txBox="true"/>
          <p:nvPr/>
        </p:nvSpPr>
        <p:spPr>
          <a:xfrm rot="0">
            <a:off x="9732209" y="6845725"/>
            <a:ext cx="3538663" cy="1365250"/>
          </a:xfrm>
          <a:prstGeom prst="rect">
            <a:avLst/>
          </a:prstGeom>
        </p:spPr>
        <p:txBody>
          <a:bodyPr anchor="t" rtlCol="false" tIns="0" lIns="0" bIns="0" rIns="0">
            <a:spAutoFit/>
          </a:bodyPr>
          <a:lstStyle/>
          <a:p>
            <a:pPr algn="ctr">
              <a:lnSpc>
                <a:spcPts val="3499"/>
              </a:lnSpc>
            </a:pPr>
            <a:r>
              <a:rPr lang="en-US" sz="3499">
                <a:solidFill>
                  <a:srgbClr val="191919"/>
                </a:solidFill>
                <a:latin typeface="Poppins Medium"/>
                <a:ea typeface="Poppins Medium"/>
                <a:cs typeface="Poppins Medium"/>
                <a:sym typeface="Poppins Medium"/>
              </a:rPr>
              <a:t>Objectifs </a:t>
            </a:r>
          </a:p>
          <a:p>
            <a:pPr algn="ctr">
              <a:lnSpc>
                <a:spcPts val="3499"/>
              </a:lnSpc>
            </a:pPr>
            <a:r>
              <a:rPr lang="en-US" sz="3499">
                <a:solidFill>
                  <a:srgbClr val="191919"/>
                </a:solidFill>
                <a:latin typeface="Poppins Medium"/>
                <a:ea typeface="Poppins Medium"/>
                <a:cs typeface="Poppins Medium"/>
                <a:sym typeface="Poppins Medium"/>
              </a:rPr>
              <a:t>et</a:t>
            </a:r>
          </a:p>
          <a:p>
            <a:pPr algn="ctr">
              <a:lnSpc>
                <a:spcPts val="3499"/>
              </a:lnSpc>
            </a:pPr>
            <a:r>
              <a:rPr lang="en-US" sz="3499">
                <a:solidFill>
                  <a:srgbClr val="191919"/>
                </a:solidFill>
                <a:latin typeface="Poppins Medium"/>
                <a:ea typeface="Poppins Medium"/>
                <a:cs typeface="Poppins Medium"/>
                <a:sym typeface="Poppins Medium"/>
              </a:rPr>
              <a:t>questions</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5520112" y="3496987"/>
            <a:ext cx="2885280" cy="2898213"/>
            <a:chOff x="0" y="0"/>
            <a:chExt cx="3018595" cy="3032125"/>
          </a:xfrm>
        </p:grpSpPr>
        <p:sp>
          <p:nvSpPr>
            <p:cNvPr name="Freeform 5" id="5"/>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E46270"/>
            </a:solidFill>
          </p:spPr>
        </p:sp>
      </p:grpSp>
      <p:grpSp>
        <p:nvGrpSpPr>
          <p:cNvPr name="Group 6" id="6"/>
          <p:cNvGrpSpPr/>
          <p:nvPr/>
        </p:nvGrpSpPr>
        <p:grpSpPr>
          <a:xfrm rot="0">
            <a:off x="1028700" y="3496987"/>
            <a:ext cx="2885280" cy="2898213"/>
            <a:chOff x="0" y="0"/>
            <a:chExt cx="3018595" cy="3032125"/>
          </a:xfrm>
        </p:grpSpPr>
        <p:sp>
          <p:nvSpPr>
            <p:cNvPr name="Freeform 7" id="7"/>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263C60"/>
            </a:solidFill>
          </p:spPr>
        </p:sp>
      </p:grpSp>
      <p:sp>
        <p:nvSpPr>
          <p:cNvPr name="Freeform 8" id="8"/>
          <p:cNvSpPr/>
          <p:nvPr/>
        </p:nvSpPr>
        <p:spPr>
          <a:xfrm flipH="false" flipV="false" rot="0">
            <a:off x="5873061" y="3918343"/>
            <a:ext cx="2182976" cy="2055503"/>
          </a:xfrm>
          <a:custGeom>
            <a:avLst/>
            <a:gdLst/>
            <a:ahLst/>
            <a:cxnLst/>
            <a:rect r="r" b="b" t="t" l="l"/>
            <a:pathLst>
              <a:path h="2055503" w="2182976">
                <a:moveTo>
                  <a:pt x="0" y="0"/>
                </a:moveTo>
                <a:lnTo>
                  <a:pt x="2182976" y="0"/>
                </a:lnTo>
                <a:lnTo>
                  <a:pt x="2182976" y="2055502"/>
                </a:lnTo>
                <a:lnTo>
                  <a:pt x="0" y="20555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9" id="9"/>
          <p:cNvGrpSpPr/>
          <p:nvPr/>
        </p:nvGrpSpPr>
        <p:grpSpPr>
          <a:xfrm rot="0">
            <a:off x="14419725" y="3496987"/>
            <a:ext cx="2885280" cy="2898213"/>
            <a:chOff x="0" y="0"/>
            <a:chExt cx="3018595" cy="3032125"/>
          </a:xfrm>
        </p:grpSpPr>
        <p:sp>
          <p:nvSpPr>
            <p:cNvPr name="Freeform 10" id="10"/>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2C92D5"/>
            </a:solidFill>
          </p:spPr>
        </p:sp>
      </p:grpSp>
      <p:grpSp>
        <p:nvGrpSpPr>
          <p:cNvPr name="Group 11" id="11"/>
          <p:cNvGrpSpPr/>
          <p:nvPr/>
        </p:nvGrpSpPr>
        <p:grpSpPr>
          <a:xfrm rot="0">
            <a:off x="10015118" y="3496987"/>
            <a:ext cx="2885280" cy="2898213"/>
            <a:chOff x="0" y="0"/>
            <a:chExt cx="3018595" cy="3032125"/>
          </a:xfrm>
        </p:grpSpPr>
        <p:sp>
          <p:nvSpPr>
            <p:cNvPr name="Freeform 12" id="12"/>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0070C0"/>
            </a:solidFill>
          </p:spPr>
        </p:sp>
      </p:grpSp>
      <p:sp>
        <p:nvSpPr>
          <p:cNvPr name="TextBox 13" id="13"/>
          <p:cNvSpPr txBox="true"/>
          <p:nvPr/>
        </p:nvSpPr>
        <p:spPr>
          <a:xfrm rot="0">
            <a:off x="2425635" y="816171"/>
            <a:ext cx="13436730" cy="78105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Sections clés du protocole</a:t>
            </a:r>
          </a:p>
        </p:txBody>
      </p:sp>
      <p:sp>
        <p:nvSpPr>
          <p:cNvPr name="TextBox 14" id="14"/>
          <p:cNvSpPr txBox="true"/>
          <p:nvPr/>
        </p:nvSpPr>
        <p:spPr>
          <a:xfrm rot="0">
            <a:off x="656304"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ea typeface="Poppins Medium"/>
                <a:cs typeface="Poppins Medium"/>
                <a:sym typeface="Poppins Medium"/>
              </a:rPr>
              <a:t>Titre</a:t>
            </a:r>
          </a:p>
        </p:txBody>
      </p:sp>
      <p:sp>
        <p:nvSpPr>
          <p:cNvPr name="TextBox 15" id="15"/>
          <p:cNvSpPr txBox="true"/>
          <p:nvPr/>
        </p:nvSpPr>
        <p:spPr>
          <a:xfrm rot="0">
            <a:off x="5194256"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ea typeface="Poppins Medium"/>
                <a:cs typeface="Poppins Medium"/>
                <a:sym typeface="Poppins Medium"/>
              </a:rPr>
              <a:t>Introduction</a:t>
            </a:r>
          </a:p>
        </p:txBody>
      </p:sp>
      <p:sp>
        <p:nvSpPr>
          <p:cNvPr name="TextBox 16" id="16"/>
          <p:cNvSpPr txBox="true"/>
          <p:nvPr/>
        </p:nvSpPr>
        <p:spPr>
          <a:xfrm rot="0">
            <a:off x="14093034"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ea typeface="Poppins Medium"/>
                <a:cs typeface="Poppins Medium"/>
                <a:sym typeface="Poppins Medium"/>
              </a:rPr>
              <a:t>Méthodologie</a:t>
            </a:r>
          </a:p>
        </p:txBody>
      </p:sp>
      <p:sp>
        <p:nvSpPr>
          <p:cNvPr name="Freeform 17" id="17"/>
          <p:cNvSpPr/>
          <p:nvPr/>
        </p:nvSpPr>
        <p:spPr>
          <a:xfrm flipH="false" flipV="false" rot="0">
            <a:off x="14671088" y="3754817"/>
            <a:ext cx="2382554" cy="2382554"/>
          </a:xfrm>
          <a:custGeom>
            <a:avLst/>
            <a:gdLst/>
            <a:ahLst/>
            <a:cxnLst/>
            <a:rect r="r" b="b" t="t" l="l"/>
            <a:pathLst>
              <a:path h="2382554" w="2382554">
                <a:moveTo>
                  <a:pt x="0" y="0"/>
                </a:moveTo>
                <a:lnTo>
                  <a:pt x="2382554" y="0"/>
                </a:lnTo>
                <a:lnTo>
                  <a:pt x="2382554" y="2382554"/>
                </a:lnTo>
                <a:lnTo>
                  <a:pt x="0" y="2382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1631830" y="3733390"/>
            <a:ext cx="2116633" cy="2230169"/>
          </a:xfrm>
          <a:custGeom>
            <a:avLst/>
            <a:gdLst/>
            <a:ahLst/>
            <a:cxnLst/>
            <a:rect r="r" b="b" t="t" l="l"/>
            <a:pathLst>
              <a:path h="2230169" w="2116633">
                <a:moveTo>
                  <a:pt x="0" y="0"/>
                </a:moveTo>
                <a:lnTo>
                  <a:pt x="2116632" y="0"/>
                </a:lnTo>
                <a:lnTo>
                  <a:pt x="2116632" y="2230168"/>
                </a:lnTo>
                <a:lnTo>
                  <a:pt x="0" y="223016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9" id="19"/>
          <p:cNvGrpSpPr/>
          <p:nvPr/>
        </p:nvGrpSpPr>
        <p:grpSpPr>
          <a:xfrm rot="0">
            <a:off x="10196093" y="3934089"/>
            <a:ext cx="2296160" cy="1828771"/>
            <a:chOff x="0" y="0"/>
            <a:chExt cx="3061546" cy="2438361"/>
          </a:xfrm>
        </p:grpSpPr>
        <p:sp>
          <p:nvSpPr>
            <p:cNvPr name="Freeform 20" id="20"/>
            <p:cNvSpPr/>
            <p:nvPr/>
          </p:nvSpPr>
          <p:spPr>
            <a:xfrm flipH="false" flipV="false" rot="-1085491">
              <a:off x="251817" y="253723"/>
              <a:ext cx="1941506" cy="1930916"/>
            </a:xfrm>
            <a:custGeom>
              <a:avLst/>
              <a:gdLst/>
              <a:ahLst/>
              <a:cxnLst/>
              <a:rect r="r" b="b" t="t" l="l"/>
              <a:pathLst>
                <a:path h="1930916" w="1941506">
                  <a:moveTo>
                    <a:pt x="0" y="0"/>
                  </a:moveTo>
                  <a:lnTo>
                    <a:pt x="1941506" y="0"/>
                  </a:lnTo>
                  <a:lnTo>
                    <a:pt x="1941506" y="1930916"/>
                  </a:lnTo>
                  <a:lnTo>
                    <a:pt x="0" y="193091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1" id="21"/>
            <p:cNvSpPr/>
            <p:nvPr/>
          </p:nvSpPr>
          <p:spPr>
            <a:xfrm flipH="false" flipV="false" rot="0">
              <a:off x="1828732" y="399740"/>
              <a:ext cx="1232814" cy="1899200"/>
            </a:xfrm>
            <a:custGeom>
              <a:avLst/>
              <a:gdLst/>
              <a:ahLst/>
              <a:cxnLst/>
              <a:rect r="r" b="b" t="t" l="l"/>
              <a:pathLst>
                <a:path h="1899200" w="1232814">
                  <a:moveTo>
                    <a:pt x="0" y="0"/>
                  </a:moveTo>
                  <a:lnTo>
                    <a:pt x="1232814" y="0"/>
                  </a:lnTo>
                  <a:lnTo>
                    <a:pt x="1232814" y="1899201"/>
                  </a:lnTo>
                  <a:lnTo>
                    <a:pt x="0" y="189920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
        <p:nvSpPr>
          <p:cNvPr name="TextBox 22" id="22"/>
          <p:cNvSpPr txBox="true"/>
          <p:nvPr/>
        </p:nvSpPr>
        <p:spPr>
          <a:xfrm rot="0">
            <a:off x="9732209" y="6845725"/>
            <a:ext cx="3538663" cy="1365250"/>
          </a:xfrm>
          <a:prstGeom prst="rect">
            <a:avLst/>
          </a:prstGeom>
        </p:spPr>
        <p:txBody>
          <a:bodyPr anchor="t" rtlCol="false" tIns="0" lIns="0" bIns="0" rIns="0">
            <a:spAutoFit/>
          </a:bodyPr>
          <a:lstStyle/>
          <a:p>
            <a:pPr algn="ctr">
              <a:lnSpc>
                <a:spcPts val="3499"/>
              </a:lnSpc>
            </a:pPr>
            <a:r>
              <a:rPr lang="en-US" sz="3499">
                <a:solidFill>
                  <a:srgbClr val="191919"/>
                </a:solidFill>
                <a:latin typeface="Poppins Medium"/>
                <a:ea typeface="Poppins Medium"/>
                <a:cs typeface="Poppins Medium"/>
                <a:sym typeface="Poppins Medium"/>
              </a:rPr>
              <a:t>Objectifs </a:t>
            </a:r>
          </a:p>
          <a:p>
            <a:pPr algn="ctr">
              <a:lnSpc>
                <a:spcPts val="3499"/>
              </a:lnSpc>
            </a:pPr>
            <a:r>
              <a:rPr lang="en-US" sz="3499">
                <a:solidFill>
                  <a:srgbClr val="191919"/>
                </a:solidFill>
                <a:latin typeface="Poppins Medium"/>
                <a:ea typeface="Poppins Medium"/>
                <a:cs typeface="Poppins Medium"/>
                <a:sym typeface="Poppins Medium"/>
              </a:rPr>
              <a:t>et</a:t>
            </a:r>
          </a:p>
          <a:p>
            <a:pPr algn="ctr">
              <a:lnSpc>
                <a:spcPts val="3499"/>
              </a:lnSpc>
            </a:pPr>
            <a:r>
              <a:rPr lang="en-US" sz="3499">
                <a:solidFill>
                  <a:srgbClr val="191919"/>
                </a:solidFill>
                <a:latin typeface="Poppins Medium"/>
                <a:ea typeface="Poppins Medium"/>
                <a:cs typeface="Poppins Medium"/>
                <a:sym typeface="Poppins Medium"/>
              </a:rPr>
              <a:t>questions</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10015118" y="3496987"/>
            <a:ext cx="2885280" cy="2898213"/>
            <a:chOff x="0" y="0"/>
            <a:chExt cx="3018595" cy="3032125"/>
          </a:xfrm>
        </p:grpSpPr>
        <p:sp>
          <p:nvSpPr>
            <p:cNvPr name="Freeform 5" id="5"/>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E46270"/>
            </a:solidFill>
          </p:spPr>
        </p:sp>
      </p:grpSp>
      <p:grpSp>
        <p:nvGrpSpPr>
          <p:cNvPr name="Group 6" id="6"/>
          <p:cNvGrpSpPr/>
          <p:nvPr/>
        </p:nvGrpSpPr>
        <p:grpSpPr>
          <a:xfrm rot="0">
            <a:off x="1028700" y="3496987"/>
            <a:ext cx="2885280" cy="2898213"/>
            <a:chOff x="0" y="0"/>
            <a:chExt cx="3018595" cy="3032125"/>
          </a:xfrm>
        </p:grpSpPr>
        <p:sp>
          <p:nvSpPr>
            <p:cNvPr name="Freeform 7" id="7"/>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263C60"/>
            </a:solidFill>
          </p:spPr>
        </p:sp>
      </p:grpSp>
      <p:sp>
        <p:nvSpPr>
          <p:cNvPr name="Freeform 8" id="8"/>
          <p:cNvSpPr/>
          <p:nvPr/>
        </p:nvSpPr>
        <p:spPr>
          <a:xfrm flipH="false" flipV="false" rot="0">
            <a:off x="1631830" y="3733390"/>
            <a:ext cx="2116633" cy="2230169"/>
          </a:xfrm>
          <a:custGeom>
            <a:avLst/>
            <a:gdLst/>
            <a:ahLst/>
            <a:cxnLst/>
            <a:rect r="r" b="b" t="t" l="l"/>
            <a:pathLst>
              <a:path h="2230169" w="2116633">
                <a:moveTo>
                  <a:pt x="0" y="0"/>
                </a:moveTo>
                <a:lnTo>
                  <a:pt x="2116632" y="0"/>
                </a:lnTo>
                <a:lnTo>
                  <a:pt x="2116632" y="2230168"/>
                </a:lnTo>
                <a:lnTo>
                  <a:pt x="0" y="223016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9" id="9"/>
          <p:cNvGrpSpPr/>
          <p:nvPr/>
        </p:nvGrpSpPr>
        <p:grpSpPr>
          <a:xfrm rot="0">
            <a:off x="14419725" y="3496987"/>
            <a:ext cx="2885280" cy="2898213"/>
            <a:chOff x="0" y="0"/>
            <a:chExt cx="3018595" cy="3032125"/>
          </a:xfrm>
        </p:grpSpPr>
        <p:sp>
          <p:nvSpPr>
            <p:cNvPr name="Freeform 10" id="10"/>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2C92D5"/>
            </a:solidFill>
          </p:spPr>
        </p:sp>
      </p:grpSp>
      <p:sp>
        <p:nvSpPr>
          <p:cNvPr name="Freeform 11" id="11"/>
          <p:cNvSpPr/>
          <p:nvPr/>
        </p:nvSpPr>
        <p:spPr>
          <a:xfrm flipH="false" flipV="false" rot="0">
            <a:off x="14671088" y="3754817"/>
            <a:ext cx="2382554" cy="2382554"/>
          </a:xfrm>
          <a:custGeom>
            <a:avLst/>
            <a:gdLst/>
            <a:ahLst/>
            <a:cxnLst/>
            <a:rect r="r" b="b" t="t" l="l"/>
            <a:pathLst>
              <a:path h="2382554" w="2382554">
                <a:moveTo>
                  <a:pt x="0" y="0"/>
                </a:moveTo>
                <a:lnTo>
                  <a:pt x="2382554" y="0"/>
                </a:lnTo>
                <a:lnTo>
                  <a:pt x="2382554" y="2382554"/>
                </a:lnTo>
                <a:lnTo>
                  <a:pt x="0" y="2382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2" id="12"/>
          <p:cNvGrpSpPr/>
          <p:nvPr/>
        </p:nvGrpSpPr>
        <p:grpSpPr>
          <a:xfrm rot="0">
            <a:off x="5520112" y="3496987"/>
            <a:ext cx="2885280" cy="2898213"/>
            <a:chOff x="0" y="0"/>
            <a:chExt cx="3018595" cy="3032125"/>
          </a:xfrm>
        </p:grpSpPr>
        <p:sp>
          <p:nvSpPr>
            <p:cNvPr name="Freeform 13" id="13"/>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324B9A"/>
            </a:solidFill>
          </p:spPr>
        </p:sp>
      </p:grpSp>
      <p:sp>
        <p:nvSpPr>
          <p:cNvPr name="Freeform 14" id="14"/>
          <p:cNvSpPr/>
          <p:nvPr/>
        </p:nvSpPr>
        <p:spPr>
          <a:xfrm flipH="false" flipV="false" rot="0">
            <a:off x="5873061" y="3918343"/>
            <a:ext cx="2182976" cy="2055503"/>
          </a:xfrm>
          <a:custGeom>
            <a:avLst/>
            <a:gdLst/>
            <a:ahLst/>
            <a:cxnLst/>
            <a:rect r="r" b="b" t="t" l="l"/>
            <a:pathLst>
              <a:path h="2055503" w="2182976">
                <a:moveTo>
                  <a:pt x="0" y="0"/>
                </a:moveTo>
                <a:lnTo>
                  <a:pt x="2182976" y="0"/>
                </a:lnTo>
                <a:lnTo>
                  <a:pt x="2182976" y="2055502"/>
                </a:lnTo>
                <a:lnTo>
                  <a:pt x="0" y="205550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2425635" y="816171"/>
            <a:ext cx="13436730" cy="78105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Sections clés du protocole</a:t>
            </a:r>
          </a:p>
        </p:txBody>
      </p:sp>
      <p:sp>
        <p:nvSpPr>
          <p:cNvPr name="TextBox 16" id="16"/>
          <p:cNvSpPr txBox="true"/>
          <p:nvPr/>
        </p:nvSpPr>
        <p:spPr>
          <a:xfrm rot="0">
            <a:off x="9732209" y="6845725"/>
            <a:ext cx="3538663" cy="1365250"/>
          </a:xfrm>
          <a:prstGeom prst="rect">
            <a:avLst/>
          </a:prstGeom>
        </p:spPr>
        <p:txBody>
          <a:bodyPr anchor="t" rtlCol="false" tIns="0" lIns="0" bIns="0" rIns="0">
            <a:spAutoFit/>
          </a:bodyPr>
          <a:lstStyle/>
          <a:p>
            <a:pPr algn="ctr">
              <a:lnSpc>
                <a:spcPts val="3499"/>
              </a:lnSpc>
            </a:pPr>
            <a:r>
              <a:rPr lang="en-US" sz="3499">
                <a:solidFill>
                  <a:srgbClr val="191919"/>
                </a:solidFill>
                <a:latin typeface="Poppins Medium"/>
                <a:ea typeface="Poppins Medium"/>
                <a:cs typeface="Poppins Medium"/>
                <a:sym typeface="Poppins Medium"/>
              </a:rPr>
              <a:t>Objectifs </a:t>
            </a:r>
          </a:p>
          <a:p>
            <a:pPr algn="ctr">
              <a:lnSpc>
                <a:spcPts val="3499"/>
              </a:lnSpc>
            </a:pPr>
            <a:r>
              <a:rPr lang="en-US" sz="3499">
                <a:solidFill>
                  <a:srgbClr val="191919"/>
                </a:solidFill>
                <a:latin typeface="Poppins Medium"/>
                <a:ea typeface="Poppins Medium"/>
                <a:cs typeface="Poppins Medium"/>
                <a:sym typeface="Poppins Medium"/>
              </a:rPr>
              <a:t>et</a:t>
            </a:r>
          </a:p>
          <a:p>
            <a:pPr algn="ctr">
              <a:lnSpc>
                <a:spcPts val="3499"/>
              </a:lnSpc>
            </a:pPr>
            <a:r>
              <a:rPr lang="en-US" sz="3499">
                <a:solidFill>
                  <a:srgbClr val="191919"/>
                </a:solidFill>
                <a:latin typeface="Poppins Medium"/>
                <a:ea typeface="Poppins Medium"/>
                <a:cs typeface="Poppins Medium"/>
                <a:sym typeface="Poppins Medium"/>
              </a:rPr>
              <a:t>questions</a:t>
            </a:r>
          </a:p>
        </p:txBody>
      </p:sp>
      <p:sp>
        <p:nvSpPr>
          <p:cNvPr name="TextBox 17" id="17"/>
          <p:cNvSpPr txBox="true"/>
          <p:nvPr/>
        </p:nvSpPr>
        <p:spPr>
          <a:xfrm rot="0">
            <a:off x="656304"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ea typeface="Poppins Medium"/>
                <a:cs typeface="Poppins Medium"/>
                <a:sym typeface="Poppins Medium"/>
              </a:rPr>
              <a:t>Titre</a:t>
            </a:r>
          </a:p>
        </p:txBody>
      </p:sp>
      <p:sp>
        <p:nvSpPr>
          <p:cNvPr name="TextBox 18" id="18"/>
          <p:cNvSpPr txBox="true"/>
          <p:nvPr/>
        </p:nvSpPr>
        <p:spPr>
          <a:xfrm rot="0">
            <a:off x="14093034"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ea typeface="Poppins Medium"/>
                <a:cs typeface="Poppins Medium"/>
                <a:sym typeface="Poppins Medium"/>
              </a:rPr>
              <a:t>Méthodologie</a:t>
            </a:r>
          </a:p>
        </p:txBody>
      </p:sp>
      <p:sp>
        <p:nvSpPr>
          <p:cNvPr name="TextBox 19" id="19"/>
          <p:cNvSpPr txBox="true"/>
          <p:nvPr/>
        </p:nvSpPr>
        <p:spPr>
          <a:xfrm rot="0">
            <a:off x="5194256"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ea typeface="Poppins Medium"/>
                <a:cs typeface="Poppins Medium"/>
                <a:sym typeface="Poppins Medium"/>
              </a:rPr>
              <a:t>Introduction</a:t>
            </a:r>
          </a:p>
        </p:txBody>
      </p:sp>
      <p:grpSp>
        <p:nvGrpSpPr>
          <p:cNvPr name="Group 20" id="20"/>
          <p:cNvGrpSpPr/>
          <p:nvPr/>
        </p:nvGrpSpPr>
        <p:grpSpPr>
          <a:xfrm rot="0">
            <a:off x="10196093" y="3934089"/>
            <a:ext cx="2296160" cy="1828771"/>
            <a:chOff x="0" y="0"/>
            <a:chExt cx="3061546" cy="2438361"/>
          </a:xfrm>
        </p:grpSpPr>
        <p:sp>
          <p:nvSpPr>
            <p:cNvPr name="Freeform 21" id="21"/>
            <p:cNvSpPr/>
            <p:nvPr/>
          </p:nvSpPr>
          <p:spPr>
            <a:xfrm flipH="false" flipV="false" rot="-1085491">
              <a:off x="251817" y="253723"/>
              <a:ext cx="1941506" cy="1930916"/>
            </a:xfrm>
            <a:custGeom>
              <a:avLst/>
              <a:gdLst/>
              <a:ahLst/>
              <a:cxnLst/>
              <a:rect r="r" b="b" t="t" l="l"/>
              <a:pathLst>
                <a:path h="1930916" w="1941506">
                  <a:moveTo>
                    <a:pt x="0" y="0"/>
                  </a:moveTo>
                  <a:lnTo>
                    <a:pt x="1941506" y="0"/>
                  </a:lnTo>
                  <a:lnTo>
                    <a:pt x="1941506" y="1930916"/>
                  </a:lnTo>
                  <a:lnTo>
                    <a:pt x="0" y="193091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2" id="22"/>
            <p:cNvSpPr/>
            <p:nvPr/>
          </p:nvSpPr>
          <p:spPr>
            <a:xfrm flipH="false" flipV="false" rot="0">
              <a:off x="1828732" y="399740"/>
              <a:ext cx="1232814" cy="1899200"/>
            </a:xfrm>
            <a:custGeom>
              <a:avLst/>
              <a:gdLst/>
              <a:ahLst/>
              <a:cxnLst/>
              <a:rect r="r" b="b" t="t" l="l"/>
              <a:pathLst>
                <a:path h="1899200" w="1232814">
                  <a:moveTo>
                    <a:pt x="0" y="0"/>
                  </a:moveTo>
                  <a:lnTo>
                    <a:pt x="1232814" y="0"/>
                  </a:lnTo>
                  <a:lnTo>
                    <a:pt x="1232814" y="1899201"/>
                  </a:lnTo>
                  <a:lnTo>
                    <a:pt x="0" y="189920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14419725" y="3496987"/>
            <a:ext cx="2885280" cy="2898213"/>
            <a:chOff x="0" y="0"/>
            <a:chExt cx="3018595" cy="3032125"/>
          </a:xfrm>
        </p:grpSpPr>
        <p:sp>
          <p:nvSpPr>
            <p:cNvPr name="Freeform 5" id="5"/>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E46270"/>
            </a:solidFill>
          </p:spPr>
        </p:sp>
      </p:grpSp>
      <p:grpSp>
        <p:nvGrpSpPr>
          <p:cNvPr name="Group 6" id="6"/>
          <p:cNvGrpSpPr/>
          <p:nvPr/>
        </p:nvGrpSpPr>
        <p:grpSpPr>
          <a:xfrm rot="0">
            <a:off x="10015118" y="3496987"/>
            <a:ext cx="2885280" cy="2898213"/>
            <a:chOff x="0" y="0"/>
            <a:chExt cx="3018595" cy="3032125"/>
          </a:xfrm>
        </p:grpSpPr>
        <p:sp>
          <p:nvSpPr>
            <p:cNvPr name="Freeform 7" id="7"/>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0070C0"/>
            </a:solidFill>
          </p:spPr>
        </p:sp>
      </p:grpSp>
      <p:sp>
        <p:nvSpPr>
          <p:cNvPr name="TextBox 8" id="8"/>
          <p:cNvSpPr txBox="true"/>
          <p:nvPr/>
        </p:nvSpPr>
        <p:spPr>
          <a:xfrm rot="0">
            <a:off x="2425635" y="816171"/>
            <a:ext cx="13436730" cy="78105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Sections clés du protocole</a:t>
            </a:r>
          </a:p>
        </p:txBody>
      </p:sp>
      <p:sp>
        <p:nvSpPr>
          <p:cNvPr name="TextBox 9" id="9"/>
          <p:cNvSpPr txBox="true"/>
          <p:nvPr/>
        </p:nvSpPr>
        <p:spPr>
          <a:xfrm rot="0">
            <a:off x="14093034"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ea typeface="Poppins Medium"/>
                <a:cs typeface="Poppins Medium"/>
                <a:sym typeface="Poppins Medium"/>
              </a:rPr>
              <a:t>Méthodologie</a:t>
            </a:r>
          </a:p>
        </p:txBody>
      </p:sp>
      <p:grpSp>
        <p:nvGrpSpPr>
          <p:cNvPr name="Group 10" id="10"/>
          <p:cNvGrpSpPr/>
          <p:nvPr/>
        </p:nvGrpSpPr>
        <p:grpSpPr>
          <a:xfrm rot="0">
            <a:off x="5520112" y="3496987"/>
            <a:ext cx="2885280" cy="2898213"/>
            <a:chOff x="0" y="0"/>
            <a:chExt cx="3018595" cy="3032125"/>
          </a:xfrm>
        </p:grpSpPr>
        <p:sp>
          <p:nvSpPr>
            <p:cNvPr name="Freeform 11" id="11"/>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324B9A"/>
            </a:solidFill>
          </p:spPr>
        </p:sp>
      </p:grpSp>
      <p:sp>
        <p:nvSpPr>
          <p:cNvPr name="TextBox 12" id="12"/>
          <p:cNvSpPr txBox="true"/>
          <p:nvPr/>
        </p:nvSpPr>
        <p:spPr>
          <a:xfrm rot="0">
            <a:off x="5194256"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ea typeface="Poppins Medium"/>
                <a:cs typeface="Poppins Medium"/>
                <a:sym typeface="Poppins Medium"/>
              </a:rPr>
              <a:t>Introduction</a:t>
            </a:r>
          </a:p>
        </p:txBody>
      </p:sp>
      <p:sp>
        <p:nvSpPr>
          <p:cNvPr name="Freeform 13" id="13"/>
          <p:cNvSpPr/>
          <p:nvPr/>
        </p:nvSpPr>
        <p:spPr>
          <a:xfrm flipH="false" flipV="false" rot="0">
            <a:off x="5873061" y="3918343"/>
            <a:ext cx="2182976" cy="2055503"/>
          </a:xfrm>
          <a:custGeom>
            <a:avLst/>
            <a:gdLst/>
            <a:ahLst/>
            <a:cxnLst/>
            <a:rect r="r" b="b" t="t" l="l"/>
            <a:pathLst>
              <a:path h="2055503" w="2182976">
                <a:moveTo>
                  <a:pt x="0" y="0"/>
                </a:moveTo>
                <a:lnTo>
                  <a:pt x="2182976" y="0"/>
                </a:lnTo>
                <a:lnTo>
                  <a:pt x="2182976" y="2055502"/>
                </a:lnTo>
                <a:lnTo>
                  <a:pt x="0" y="20555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4" id="14"/>
          <p:cNvSpPr txBox="true"/>
          <p:nvPr/>
        </p:nvSpPr>
        <p:spPr>
          <a:xfrm rot="0">
            <a:off x="656304" y="7169257"/>
            <a:ext cx="3538663" cy="603885"/>
          </a:xfrm>
          <a:prstGeom prst="rect">
            <a:avLst/>
          </a:prstGeom>
        </p:spPr>
        <p:txBody>
          <a:bodyPr anchor="t" rtlCol="false" tIns="0" lIns="0" bIns="0" rIns="0">
            <a:spAutoFit/>
          </a:bodyPr>
          <a:lstStyle/>
          <a:p>
            <a:pPr algn="ctr">
              <a:lnSpc>
                <a:spcPts val="4619"/>
              </a:lnSpc>
            </a:pPr>
            <a:r>
              <a:rPr lang="en-US" sz="3499">
                <a:solidFill>
                  <a:srgbClr val="191919"/>
                </a:solidFill>
                <a:latin typeface="Poppins Medium"/>
                <a:ea typeface="Poppins Medium"/>
                <a:cs typeface="Poppins Medium"/>
                <a:sym typeface="Poppins Medium"/>
              </a:rPr>
              <a:t>Titre</a:t>
            </a:r>
          </a:p>
        </p:txBody>
      </p:sp>
      <p:grpSp>
        <p:nvGrpSpPr>
          <p:cNvPr name="Group 15" id="15"/>
          <p:cNvGrpSpPr/>
          <p:nvPr/>
        </p:nvGrpSpPr>
        <p:grpSpPr>
          <a:xfrm rot="0">
            <a:off x="1028700" y="3496987"/>
            <a:ext cx="2885280" cy="2898213"/>
            <a:chOff x="0" y="0"/>
            <a:chExt cx="3847040" cy="3864284"/>
          </a:xfrm>
        </p:grpSpPr>
        <p:grpSp>
          <p:nvGrpSpPr>
            <p:cNvPr name="Group 16" id="16"/>
            <p:cNvGrpSpPr/>
            <p:nvPr/>
          </p:nvGrpSpPr>
          <p:grpSpPr>
            <a:xfrm rot="0">
              <a:off x="0" y="0"/>
              <a:ext cx="3847040" cy="3864284"/>
              <a:chOff x="0" y="0"/>
              <a:chExt cx="3018595" cy="3032125"/>
            </a:xfrm>
          </p:grpSpPr>
          <p:sp>
            <p:nvSpPr>
              <p:cNvPr name="Freeform 17" id="17"/>
              <p:cNvSpPr/>
              <p:nvPr/>
            </p:nvSpPr>
            <p:spPr>
              <a:xfrm flipH="false" flipV="false" rot="0">
                <a:off x="0" y="0"/>
                <a:ext cx="3018536" cy="3032125"/>
              </a:xfrm>
              <a:custGeom>
                <a:avLst/>
                <a:gdLst/>
                <a:ahLst/>
                <a:cxnLst/>
                <a:rect r="r" b="b" t="t" l="l"/>
                <a:pathLst>
                  <a:path h="3032125" w="3018536">
                    <a:moveTo>
                      <a:pt x="1509268" y="0"/>
                    </a:moveTo>
                    <a:cubicBezTo>
                      <a:pt x="2343912" y="3683"/>
                      <a:pt x="3018536" y="681355"/>
                      <a:pt x="3018536" y="1516126"/>
                    </a:cubicBezTo>
                    <a:cubicBezTo>
                      <a:pt x="3018536" y="2350897"/>
                      <a:pt x="2343912" y="3028442"/>
                      <a:pt x="1509268" y="3032125"/>
                    </a:cubicBezTo>
                    <a:cubicBezTo>
                      <a:pt x="674624" y="3028442"/>
                      <a:pt x="0" y="2350770"/>
                      <a:pt x="0" y="1516126"/>
                    </a:cubicBezTo>
                    <a:cubicBezTo>
                      <a:pt x="0" y="681482"/>
                      <a:pt x="674624" y="3683"/>
                      <a:pt x="1509268" y="0"/>
                    </a:cubicBezTo>
                    <a:close/>
                  </a:path>
                </a:pathLst>
              </a:custGeom>
              <a:solidFill>
                <a:srgbClr val="263C60"/>
              </a:solidFill>
            </p:spPr>
          </p:sp>
        </p:grpSp>
        <p:sp>
          <p:nvSpPr>
            <p:cNvPr name="Freeform 18" id="18"/>
            <p:cNvSpPr/>
            <p:nvPr/>
          </p:nvSpPr>
          <p:spPr>
            <a:xfrm flipH="false" flipV="false" rot="0">
              <a:off x="804173" y="315203"/>
              <a:ext cx="2822177" cy="2973558"/>
            </a:xfrm>
            <a:custGeom>
              <a:avLst/>
              <a:gdLst/>
              <a:ahLst/>
              <a:cxnLst/>
              <a:rect r="r" b="b" t="t" l="l"/>
              <a:pathLst>
                <a:path h="2973558" w="2822177">
                  <a:moveTo>
                    <a:pt x="0" y="0"/>
                  </a:moveTo>
                  <a:lnTo>
                    <a:pt x="2822177" y="0"/>
                  </a:lnTo>
                  <a:lnTo>
                    <a:pt x="2822177" y="2973558"/>
                  </a:lnTo>
                  <a:lnTo>
                    <a:pt x="0" y="297355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19" id="19"/>
          <p:cNvSpPr/>
          <p:nvPr/>
        </p:nvSpPr>
        <p:spPr>
          <a:xfrm flipH="false" flipV="false" rot="0">
            <a:off x="14671088" y="3754817"/>
            <a:ext cx="2382554" cy="2382554"/>
          </a:xfrm>
          <a:custGeom>
            <a:avLst/>
            <a:gdLst/>
            <a:ahLst/>
            <a:cxnLst/>
            <a:rect r="r" b="b" t="t" l="l"/>
            <a:pathLst>
              <a:path h="2382554" w="2382554">
                <a:moveTo>
                  <a:pt x="0" y="0"/>
                </a:moveTo>
                <a:lnTo>
                  <a:pt x="2382554" y="0"/>
                </a:lnTo>
                <a:lnTo>
                  <a:pt x="2382554" y="2382554"/>
                </a:lnTo>
                <a:lnTo>
                  <a:pt x="0" y="238255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20" id="20"/>
          <p:cNvGrpSpPr/>
          <p:nvPr/>
        </p:nvGrpSpPr>
        <p:grpSpPr>
          <a:xfrm rot="0">
            <a:off x="10196093" y="3934089"/>
            <a:ext cx="2296160" cy="1828771"/>
            <a:chOff x="0" y="0"/>
            <a:chExt cx="3061546" cy="2438361"/>
          </a:xfrm>
        </p:grpSpPr>
        <p:sp>
          <p:nvSpPr>
            <p:cNvPr name="Freeform 21" id="21"/>
            <p:cNvSpPr/>
            <p:nvPr/>
          </p:nvSpPr>
          <p:spPr>
            <a:xfrm flipH="false" flipV="false" rot="-1085491">
              <a:off x="251817" y="253723"/>
              <a:ext cx="1941506" cy="1930916"/>
            </a:xfrm>
            <a:custGeom>
              <a:avLst/>
              <a:gdLst/>
              <a:ahLst/>
              <a:cxnLst/>
              <a:rect r="r" b="b" t="t" l="l"/>
              <a:pathLst>
                <a:path h="1930916" w="1941506">
                  <a:moveTo>
                    <a:pt x="0" y="0"/>
                  </a:moveTo>
                  <a:lnTo>
                    <a:pt x="1941506" y="0"/>
                  </a:lnTo>
                  <a:lnTo>
                    <a:pt x="1941506" y="1930916"/>
                  </a:lnTo>
                  <a:lnTo>
                    <a:pt x="0" y="193091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2" id="22"/>
            <p:cNvSpPr/>
            <p:nvPr/>
          </p:nvSpPr>
          <p:spPr>
            <a:xfrm flipH="false" flipV="false" rot="0">
              <a:off x="1828732" y="399740"/>
              <a:ext cx="1232814" cy="1899200"/>
            </a:xfrm>
            <a:custGeom>
              <a:avLst/>
              <a:gdLst/>
              <a:ahLst/>
              <a:cxnLst/>
              <a:rect r="r" b="b" t="t" l="l"/>
              <a:pathLst>
                <a:path h="1899200" w="1232814">
                  <a:moveTo>
                    <a:pt x="0" y="0"/>
                  </a:moveTo>
                  <a:lnTo>
                    <a:pt x="1232814" y="0"/>
                  </a:lnTo>
                  <a:lnTo>
                    <a:pt x="1232814" y="1899201"/>
                  </a:lnTo>
                  <a:lnTo>
                    <a:pt x="0" y="189920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
        <p:nvSpPr>
          <p:cNvPr name="TextBox 23" id="23"/>
          <p:cNvSpPr txBox="true"/>
          <p:nvPr/>
        </p:nvSpPr>
        <p:spPr>
          <a:xfrm rot="0">
            <a:off x="9732209" y="6845725"/>
            <a:ext cx="3538663" cy="1365250"/>
          </a:xfrm>
          <a:prstGeom prst="rect">
            <a:avLst/>
          </a:prstGeom>
        </p:spPr>
        <p:txBody>
          <a:bodyPr anchor="t" rtlCol="false" tIns="0" lIns="0" bIns="0" rIns="0">
            <a:spAutoFit/>
          </a:bodyPr>
          <a:lstStyle/>
          <a:p>
            <a:pPr algn="ctr">
              <a:lnSpc>
                <a:spcPts val="3499"/>
              </a:lnSpc>
            </a:pPr>
            <a:r>
              <a:rPr lang="en-US" sz="3499">
                <a:solidFill>
                  <a:srgbClr val="191919"/>
                </a:solidFill>
                <a:latin typeface="Poppins Medium"/>
                <a:ea typeface="Poppins Medium"/>
                <a:cs typeface="Poppins Medium"/>
                <a:sym typeface="Poppins Medium"/>
              </a:rPr>
              <a:t>Objectifs </a:t>
            </a:r>
          </a:p>
          <a:p>
            <a:pPr algn="ctr">
              <a:lnSpc>
                <a:spcPts val="3499"/>
              </a:lnSpc>
            </a:pPr>
            <a:r>
              <a:rPr lang="en-US" sz="3499">
                <a:solidFill>
                  <a:srgbClr val="191919"/>
                </a:solidFill>
                <a:latin typeface="Poppins Medium"/>
                <a:ea typeface="Poppins Medium"/>
                <a:cs typeface="Poppins Medium"/>
                <a:sym typeface="Poppins Medium"/>
              </a:rPr>
              <a:t>et</a:t>
            </a:r>
          </a:p>
          <a:p>
            <a:pPr algn="ctr">
              <a:lnSpc>
                <a:spcPts val="3499"/>
              </a:lnSpc>
            </a:pPr>
            <a:r>
              <a:rPr lang="en-US" sz="3499">
                <a:solidFill>
                  <a:srgbClr val="191919"/>
                </a:solidFill>
                <a:latin typeface="Poppins Medium"/>
                <a:ea typeface="Poppins Medium"/>
                <a:cs typeface="Poppins Medium"/>
                <a:sym typeface="Poppins Medium"/>
              </a:rPr>
              <a:t>questions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539200" y="550717"/>
            <a:ext cx="13209600" cy="1106220"/>
          </a:xfrm>
          <a:prstGeom prst="rect">
            <a:avLst/>
          </a:prstGeom>
        </p:spPr>
        <p:txBody>
          <a:bodyPr anchor="t" rtlCol="false" tIns="0" lIns="0" bIns="0" rIns="0">
            <a:spAutoFit/>
          </a:bodyPr>
          <a:lstStyle/>
          <a:p>
            <a:pPr algn="ctr">
              <a:lnSpc>
                <a:spcPts val="9243"/>
              </a:lnSpc>
            </a:pPr>
            <a:r>
              <a:rPr lang="en-US" sz="4898">
                <a:solidFill>
                  <a:srgbClr val="FFFFFF"/>
                </a:solidFill>
                <a:latin typeface="Poppins Bold"/>
                <a:ea typeface="Poppins Bold"/>
                <a:cs typeface="Poppins Bold"/>
                <a:sym typeface="Poppins Bold"/>
              </a:rPr>
              <a:t>Objectifs </a:t>
            </a:r>
          </a:p>
        </p:txBody>
      </p:sp>
      <p:grpSp>
        <p:nvGrpSpPr>
          <p:cNvPr name="Group 5" id="5"/>
          <p:cNvGrpSpPr/>
          <p:nvPr/>
        </p:nvGrpSpPr>
        <p:grpSpPr>
          <a:xfrm rot="0">
            <a:off x="2425635" y="3884499"/>
            <a:ext cx="10768362" cy="1356236"/>
            <a:chOff x="0" y="0"/>
            <a:chExt cx="14357815" cy="1808315"/>
          </a:xfrm>
        </p:grpSpPr>
        <p:sp>
          <p:nvSpPr>
            <p:cNvPr name="Freeform 6" id="6"/>
            <p:cNvSpPr/>
            <p:nvPr/>
          </p:nvSpPr>
          <p:spPr>
            <a:xfrm flipH="false" flipV="false" rot="0">
              <a:off x="0" y="0"/>
              <a:ext cx="1921184" cy="1808315"/>
            </a:xfrm>
            <a:custGeom>
              <a:avLst/>
              <a:gdLst/>
              <a:ahLst/>
              <a:cxnLst/>
              <a:rect r="r" b="b" t="t" l="l"/>
              <a:pathLst>
                <a:path h="1808315" w="1921184">
                  <a:moveTo>
                    <a:pt x="0" y="0"/>
                  </a:moveTo>
                  <a:lnTo>
                    <a:pt x="1921184" y="0"/>
                  </a:lnTo>
                  <a:lnTo>
                    <a:pt x="1921184" y="1808315"/>
                  </a:lnTo>
                  <a:lnTo>
                    <a:pt x="0" y="18083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338413" y="478707"/>
              <a:ext cx="12019402" cy="774700"/>
            </a:xfrm>
            <a:prstGeom prst="rect">
              <a:avLst/>
            </a:prstGeom>
          </p:spPr>
          <p:txBody>
            <a:bodyPr anchor="t" rtlCol="false" tIns="0" lIns="0" bIns="0" rIns="0">
              <a:spAutoFit/>
            </a:bodyPr>
            <a:lstStyle/>
            <a:p>
              <a:pPr algn="l">
                <a:lnSpc>
                  <a:spcPts val="4200"/>
                </a:lnSpc>
              </a:pPr>
              <a:r>
                <a:rPr lang="en-US" sz="3500">
                  <a:solidFill>
                    <a:srgbClr val="000000"/>
                  </a:solidFill>
                  <a:latin typeface="Arial"/>
                  <a:ea typeface="Arial"/>
                  <a:cs typeface="Arial"/>
                  <a:sym typeface="Arial"/>
                </a:rPr>
                <a:t>Définir le protocole de l’examen de la portée</a:t>
              </a:r>
            </a:p>
          </p:txBody>
        </p:sp>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Titre</a:t>
            </a:r>
          </a:p>
        </p:txBody>
      </p:sp>
      <p:sp>
        <p:nvSpPr>
          <p:cNvPr name="Freeform 5" id="5"/>
          <p:cNvSpPr/>
          <p:nvPr/>
        </p:nvSpPr>
        <p:spPr>
          <a:xfrm flipH="false" flipV="false" rot="0">
            <a:off x="1028700" y="3270352"/>
            <a:ext cx="3898060" cy="4107152"/>
          </a:xfrm>
          <a:custGeom>
            <a:avLst/>
            <a:gdLst/>
            <a:ahLst/>
            <a:cxnLst/>
            <a:rect r="r" b="b" t="t" l="l"/>
            <a:pathLst>
              <a:path h="4107152" w="3898060">
                <a:moveTo>
                  <a:pt x="0" y="0"/>
                </a:moveTo>
                <a:lnTo>
                  <a:pt x="3898060" y="0"/>
                </a:lnTo>
                <a:lnTo>
                  <a:pt x="3898060"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Titre</a:t>
            </a:r>
          </a:p>
        </p:txBody>
      </p:sp>
      <p:sp>
        <p:nvSpPr>
          <p:cNvPr name="Freeform 5" id="5"/>
          <p:cNvSpPr/>
          <p:nvPr/>
        </p:nvSpPr>
        <p:spPr>
          <a:xfrm flipH="false" flipV="false" rot="0">
            <a:off x="1028700" y="3270352"/>
            <a:ext cx="3898060" cy="4107152"/>
          </a:xfrm>
          <a:custGeom>
            <a:avLst/>
            <a:gdLst/>
            <a:ahLst/>
            <a:cxnLst/>
            <a:rect r="r" b="b" t="t" l="l"/>
            <a:pathLst>
              <a:path h="4107152" w="3898060">
                <a:moveTo>
                  <a:pt x="0" y="0"/>
                </a:moveTo>
                <a:lnTo>
                  <a:pt x="3898060" y="0"/>
                </a:lnTo>
                <a:lnTo>
                  <a:pt x="3898060"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4844586" y="3797285"/>
            <a:ext cx="12433764" cy="603885"/>
          </a:xfrm>
          <a:prstGeom prst="rect">
            <a:avLst/>
          </a:prstGeom>
        </p:spPr>
        <p:txBody>
          <a:bodyPr anchor="t" rtlCol="false" tIns="0" lIns="0" bIns="0" rIns="0">
            <a:spAutoFit/>
          </a:bodyPr>
          <a:lstStyle/>
          <a:p>
            <a:pPr algn="l">
              <a:lnSpc>
                <a:spcPts val="4619"/>
              </a:lnSpc>
            </a:pPr>
            <a:r>
              <a:rPr lang="en-US" sz="3499">
                <a:solidFill>
                  <a:srgbClr val="191919"/>
                </a:solidFill>
                <a:latin typeface="Poppins Medium"/>
                <a:ea typeface="Poppins Medium"/>
                <a:cs typeface="Poppins Medium"/>
                <a:sym typeface="Poppins Medium"/>
              </a:rPr>
              <a:t>Inclure la mention «protocole de l’examen de la portée»</a:t>
            </a:r>
          </a:p>
        </p:txBody>
      </p:sp>
      <p:sp>
        <p:nvSpPr>
          <p:cNvPr name="Freeform 7" id="7"/>
          <p:cNvSpPr/>
          <p:nvPr/>
        </p:nvSpPr>
        <p:spPr>
          <a:xfrm flipH="false" flipV="false" rot="0">
            <a:off x="3845239" y="3982124"/>
            <a:ext cx="680347" cy="310408"/>
          </a:xfrm>
          <a:custGeom>
            <a:avLst/>
            <a:gdLst/>
            <a:ahLst/>
            <a:cxnLst/>
            <a:rect r="r" b="b" t="t" l="l"/>
            <a:pathLst>
              <a:path h="310408" w="680347">
                <a:moveTo>
                  <a:pt x="0" y="0"/>
                </a:moveTo>
                <a:lnTo>
                  <a:pt x="680347" y="0"/>
                </a:lnTo>
                <a:lnTo>
                  <a:pt x="680347" y="310408"/>
                </a:lnTo>
                <a:lnTo>
                  <a:pt x="0" y="3104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Titre</a:t>
            </a:r>
          </a:p>
        </p:txBody>
      </p:sp>
      <p:sp>
        <p:nvSpPr>
          <p:cNvPr name="Freeform 5" id="5"/>
          <p:cNvSpPr/>
          <p:nvPr/>
        </p:nvSpPr>
        <p:spPr>
          <a:xfrm flipH="false" flipV="false" rot="0">
            <a:off x="1028700" y="3270352"/>
            <a:ext cx="3898060" cy="4107152"/>
          </a:xfrm>
          <a:custGeom>
            <a:avLst/>
            <a:gdLst/>
            <a:ahLst/>
            <a:cxnLst/>
            <a:rect r="r" b="b" t="t" l="l"/>
            <a:pathLst>
              <a:path h="4107152" w="3898060">
                <a:moveTo>
                  <a:pt x="0" y="0"/>
                </a:moveTo>
                <a:lnTo>
                  <a:pt x="3898060" y="0"/>
                </a:lnTo>
                <a:lnTo>
                  <a:pt x="3898060"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5462109" y="4983886"/>
            <a:ext cx="5640595" cy="603885"/>
          </a:xfrm>
          <a:prstGeom prst="rect">
            <a:avLst/>
          </a:prstGeom>
        </p:spPr>
        <p:txBody>
          <a:bodyPr anchor="t" rtlCol="false" tIns="0" lIns="0" bIns="0" rIns="0">
            <a:spAutoFit/>
          </a:bodyPr>
          <a:lstStyle/>
          <a:p>
            <a:pPr algn="l">
              <a:lnSpc>
                <a:spcPts val="4619"/>
              </a:lnSpc>
            </a:pPr>
            <a:r>
              <a:rPr lang="en-US" sz="3499">
                <a:solidFill>
                  <a:srgbClr val="191919"/>
                </a:solidFill>
                <a:latin typeface="Poppins Medium"/>
                <a:ea typeface="Poppins Medium"/>
                <a:cs typeface="Poppins Medium"/>
                <a:sym typeface="Poppins Medium"/>
              </a:rPr>
              <a:t>Être informatif</a:t>
            </a:r>
          </a:p>
        </p:txBody>
      </p:sp>
      <p:sp>
        <p:nvSpPr>
          <p:cNvPr name="Freeform 7" id="7"/>
          <p:cNvSpPr/>
          <p:nvPr/>
        </p:nvSpPr>
        <p:spPr>
          <a:xfrm flipH="false" flipV="false" rot="0">
            <a:off x="4525586" y="5168724"/>
            <a:ext cx="680347" cy="310408"/>
          </a:xfrm>
          <a:custGeom>
            <a:avLst/>
            <a:gdLst/>
            <a:ahLst/>
            <a:cxnLst/>
            <a:rect r="r" b="b" t="t" l="l"/>
            <a:pathLst>
              <a:path h="310408" w="680347">
                <a:moveTo>
                  <a:pt x="0" y="0"/>
                </a:moveTo>
                <a:lnTo>
                  <a:pt x="680347" y="0"/>
                </a:lnTo>
                <a:lnTo>
                  <a:pt x="680347" y="310408"/>
                </a:lnTo>
                <a:lnTo>
                  <a:pt x="0" y="3104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4844586" y="3797285"/>
            <a:ext cx="12433764" cy="603885"/>
          </a:xfrm>
          <a:prstGeom prst="rect">
            <a:avLst/>
          </a:prstGeom>
        </p:spPr>
        <p:txBody>
          <a:bodyPr anchor="t" rtlCol="false" tIns="0" lIns="0" bIns="0" rIns="0">
            <a:spAutoFit/>
          </a:bodyPr>
          <a:lstStyle/>
          <a:p>
            <a:pPr algn="l">
              <a:lnSpc>
                <a:spcPts val="4619"/>
              </a:lnSpc>
            </a:pPr>
            <a:r>
              <a:rPr lang="en-US" sz="3499">
                <a:solidFill>
                  <a:srgbClr val="191919"/>
                </a:solidFill>
                <a:latin typeface="Poppins Medium"/>
                <a:ea typeface="Poppins Medium"/>
                <a:cs typeface="Poppins Medium"/>
                <a:sym typeface="Poppins Medium"/>
              </a:rPr>
              <a:t>Inclure la mention «protocole de l’examen de la portée»</a:t>
            </a:r>
          </a:p>
        </p:txBody>
      </p:sp>
      <p:sp>
        <p:nvSpPr>
          <p:cNvPr name="Freeform 9" id="9"/>
          <p:cNvSpPr/>
          <p:nvPr/>
        </p:nvSpPr>
        <p:spPr>
          <a:xfrm flipH="false" flipV="false" rot="0">
            <a:off x="3845239" y="3982124"/>
            <a:ext cx="680347" cy="310408"/>
          </a:xfrm>
          <a:custGeom>
            <a:avLst/>
            <a:gdLst/>
            <a:ahLst/>
            <a:cxnLst/>
            <a:rect r="r" b="b" t="t" l="l"/>
            <a:pathLst>
              <a:path h="310408" w="680347">
                <a:moveTo>
                  <a:pt x="0" y="0"/>
                </a:moveTo>
                <a:lnTo>
                  <a:pt x="680347" y="0"/>
                </a:lnTo>
                <a:lnTo>
                  <a:pt x="680347" y="310408"/>
                </a:lnTo>
                <a:lnTo>
                  <a:pt x="0" y="3104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Titre</a:t>
            </a:r>
          </a:p>
        </p:txBody>
      </p:sp>
      <p:sp>
        <p:nvSpPr>
          <p:cNvPr name="Freeform 5" id="5"/>
          <p:cNvSpPr/>
          <p:nvPr/>
        </p:nvSpPr>
        <p:spPr>
          <a:xfrm flipH="false" flipV="false" rot="0">
            <a:off x="1028700" y="3270352"/>
            <a:ext cx="3898060" cy="4107152"/>
          </a:xfrm>
          <a:custGeom>
            <a:avLst/>
            <a:gdLst/>
            <a:ahLst/>
            <a:cxnLst/>
            <a:rect r="r" b="b" t="t" l="l"/>
            <a:pathLst>
              <a:path h="4107152" w="3898060">
                <a:moveTo>
                  <a:pt x="0" y="0"/>
                </a:moveTo>
                <a:lnTo>
                  <a:pt x="3898060" y="0"/>
                </a:lnTo>
                <a:lnTo>
                  <a:pt x="3898060"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6155456" y="6168796"/>
            <a:ext cx="10405931" cy="603885"/>
          </a:xfrm>
          <a:prstGeom prst="rect">
            <a:avLst/>
          </a:prstGeom>
        </p:spPr>
        <p:txBody>
          <a:bodyPr anchor="t" rtlCol="false" tIns="0" lIns="0" bIns="0" rIns="0">
            <a:spAutoFit/>
          </a:bodyPr>
          <a:lstStyle/>
          <a:p>
            <a:pPr algn="l">
              <a:lnSpc>
                <a:spcPts val="4619"/>
              </a:lnSpc>
            </a:pPr>
            <a:r>
              <a:rPr lang="en-US" sz="3499">
                <a:solidFill>
                  <a:srgbClr val="191919"/>
                </a:solidFill>
                <a:latin typeface="Poppins Medium"/>
                <a:ea typeface="Poppins Medium"/>
                <a:cs typeface="Poppins Medium"/>
                <a:sym typeface="Poppins Medium"/>
              </a:rPr>
              <a:t>Permettre de cerner rapidement le sujet traité</a:t>
            </a:r>
          </a:p>
        </p:txBody>
      </p:sp>
      <p:sp>
        <p:nvSpPr>
          <p:cNvPr name="Freeform 7" id="7"/>
          <p:cNvSpPr/>
          <p:nvPr/>
        </p:nvSpPr>
        <p:spPr>
          <a:xfrm flipH="false" flipV="false" rot="0">
            <a:off x="5205933" y="6353634"/>
            <a:ext cx="680347" cy="310408"/>
          </a:xfrm>
          <a:custGeom>
            <a:avLst/>
            <a:gdLst/>
            <a:ahLst/>
            <a:cxnLst/>
            <a:rect r="r" b="b" t="t" l="l"/>
            <a:pathLst>
              <a:path h="310408" w="680347">
                <a:moveTo>
                  <a:pt x="0" y="0"/>
                </a:moveTo>
                <a:lnTo>
                  <a:pt x="680347" y="0"/>
                </a:lnTo>
                <a:lnTo>
                  <a:pt x="680347" y="310408"/>
                </a:lnTo>
                <a:lnTo>
                  <a:pt x="0" y="3104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5462109" y="4983886"/>
            <a:ext cx="5640595" cy="603885"/>
          </a:xfrm>
          <a:prstGeom prst="rect">
            <a:avLst/>
          </a:prstGeom>
        </p:spPr>
        <p:txBody>
          <a:bodyPr anchor="t" rtlCol="false" tIns="0" lIns="0" bIns="0" rIns="0">
            <a:spAutoFit/>
          </a:bodyPr>
          <a:lstStyle/>
          <a:p>
            <a:pPr algn="l">
              <a:lnSpc>
                <a:spcPts val="4619"/>
              </a:lnSpc>
            </a:pPr>
            <a:r>
              <a:rPr lang="en-US" sz="3499">
                <a:solidFill>
                  <a:srgbClr val="191919"/>
                </a:solidFill>
                <a:latin typeface="Poppins Medium"/>
                <a:ea typeface="Poppins Medium"/>
                <a:cs typeface="Poppins Medium"/>
                <a:sym typeface="Poppins Medium"/>
              </a:rPr>
              <a:t>Être informatif</a:t>
            </a:r>
          </a:p>
        </p:txBody>
      </p:sp>
      <p:sp>
        <p:nvSpPr>
          <p:cNvPr name="Freeform 9" id="9"/>
          <p:cNvSpPr/>
          <p:nvPr/>
        </p:nvSpPr>
        <p:spPr>
          <a:xfrm flipH="false" flipV="false" rot="0">
            <a:off x="4525586" y="5168724"/>
            <a:ext cx="680347" cy="310408"/>
          </a:xfrm>
          <a:custGeom>
            <a:avLst/>
            <a:gdLst/>
            <a:ahLst/>
            <a:cxnLst/>
            <a:rect r="r" b="b" t="t" l="l"/>
            <a:pathLst>
              <a:path h="310408" w="680347">
                <a:moveTo>
                  <a:pt x="0" y="0"/>
                </a:moveTo>
                <a:lnTo>
                  <a:pt x="680347" y="0"/>
                </a:lnTo>
                <a:lnTo>
                  <a:pt x="680347" y="310408"/>
                </a:lnTo>
                <a:lnTo>
                  <a:pt x="0" y="3104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4844586" y="3797285"/>
            <a:ext cx="12433764" cy="603885"/>
          </a:xfrm>
          <a:prstGeom prst="rect">
            <a:avLst/>
          </a:prstGeom>
        </p:spPr>
        <p:txBody>
          <a:bodyPr anchor="t" rtlCol="false" tIns="0" lIns="0" bIns="0" rIns="0">
            <a:spAutoFit/>
          </a:bodyPr>
          <a:lstStyle/>
          <a:p>
            <a:pPr algn="l">
              <a:lnSpc>
                <a:spcPts val="4619"/>
              </a:lnSpc>
            </a:pPr>
            <a:r>
              <a:rPr lang="en-US" sz="3499">
                <a:solidFill>
                  <a:srgbClr val="191919"/>
                </a:solidFill>
                <a:latin typeface="Poppins Medium"/>
                <a:ea typeface="Poppins Medium"/>
                <a:cs typeface="Poppins Medium"/>
                <a:sym typeface="Poppins Medium"/>
              </a:rPr>
              <a:t>Inclure la mention «protocole de l’examen de la portée»</a:t>
            </a:r>
          </a:p>
        </p:txBody>
      </p:sp>
      <p:sp>
        <p:nvSpPr>
          <p:cNvPr name="Freeform 11" id="11"/>
          <p:cNvSpPr/>
          <p:nvPr/>
        </p:nvSpPr>
        <p:spPr>
          <a:xfrm flipH="false" flipV="false" rot="0">
            <a:off x="3845239" y="3982124"/>
            <a:ext cx="680347" cy="310408"/>
          </a:xfrm>
          <a:custGeom>
            <a:avLst/>
            <a:gdLst/>
            <a:ahLst/>
            <a:cxnLst/>
            <a:rect r="r" b="b" t="t" l="l"/>
            <a:pathLst>
              <a:path h="310408" w="680347">
                <a:moveTo>
                  <a:pt x="0" y="0"/>
                </a:moveTo>
                <a:lnTo>
                  <a:pt x="680347" y="0"/>
                </a:lnTo>
                <a:lnTo>
                  <a:pt x="680347" y="310408"/>
                </a:lnTo>
                <a:lnTo>
                  <a:pt x="0" y="3104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Introduction</a:t>
            </a:r>
          </a:p>
        </p:txBody>
      </p:sp>
      <p:sp>
        <p:nvSpPr>
          <p:cNvPr name="Freeform 5" id="5"/>
          <p:cNvSpPr/>
          <p:nvPr/>
        </p:nvSpPr>
        <p:spPr>
          <a:xfrm flipH="false" flipV="false" rot="0">
            <a:off x="366126" y="4150903"/>
            <a:ext cx="4361859" cy="4107152"/>
          </a:xfrm>
          <a:custGeom>
            <a:avLst/>
            <a:gdLst/>
            <a:ahLst/>
            <a:cxnLst/>
            <a:rect r="r" b="b" t="t" l="l"/>
            <a:pathLst>
              <a:path h="4107152" w="4361859">
                <a:moveTo>
                  <a:pt x="0" y="0"/>
                </a:moveTo>
                <a:lnTo>
                  <a:pt x="4361859" y="0"/>
                </a:lnTo>
                <a:lnTo>
                  <a:pt x="4361859"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Introduction</a:t>
            </a:r>
          </a:p>
        </p:txBody>
      </p:sp>
      <p:sp>
        <p:nvSpPr>
          <p:cNvPr name="Freeform 5" id="5"/>
          <p:cNvSpPr/>
          <p:nvPr/>
        </p:nvSpPr>
        <p:spPr>
          <a:xfrm flipH="false" flipV="false" rot="0">
            <a:off x="366126" y="4150903"/>
            <a:ext cx="4361859" cy="4107152"/>
          </a:xfrm>
          <a:custGeom>
            <a:avLst/>
            <a:gdLst/>
            <a:ahLst/>
            <a:cxnLst/>
            <a:rect r="r" b="b" t="t" l="l"/>
            <a:pathLst>
              <a:path h="4107152" w="4361859">
                <a:moveTo>
                  <a:pt x="0" y="0"/>
                </a:moveTo>
                <a:lnTo>
                  <a:pt x="4361859" y="0"/>
                </a:lnTo>
                <a:lnTo>
                  <a:pt x="4361859"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4888396" y="2738990"/>
            <a:ext cx="11404799" cy="1169880"/>
            <a:chOff x="0" y="0"/>
            <a:chExt cx="15206399" cy="1559840"/>
          </a:xfrm>
        </p:grpSpPr>
        <p:grpSp>
          <p:nvGrpSpPr>
            <p:cNvPr name="Group 7" id="7"/>
            <p:cNvGrpSpPr/>
            <p:nvPr/>
          </p:nvGrpSpPr>
          <p:grpSpPr>
            <a:xfrm rot="0">
              <a:off x="0" y="0"/>
              <a:ext cx="15130199" cy="1559840"/>
              <a:chOff x="0" y="0"/>
              <a:chExt cx="2988681" cy="308117"/>
            </a:xfrm>
          </p:grpSpPr>
          <p:sp>
            <p:nvSpPr>
              <p:cNvPr name="Freeform 8" id="8"/>
              <p:cNvSpPr/>
              <p:nvPr/>
            </p:nvSpPr>
            <p:spPr>
              <a:xfrm flipH="false" flipV="false" rot="0">
                <a:off x="0" y="0"/>
                <a:ext cx="2988681" cy="308117"/>
              </a:xfrm>
              <a:custGeom>
                <a:avLst/>
                <a:gdLst/>
                <a:ahLst/>
                <a:cxnLst/>
                <a:rect r="r" b="b" t="t" l="l"/>
                <a:pathLst>
                  <a:path h="308117" w="2988681">
                    <a:moveTo>
                      <a:pt x="0" y="0"/>
                    </a:moveTo>
                    <a:lnTo>
                      <a:pt x="2988681" y="0"/>
                    </a:lnTo>
                    <a:lnTo>
                      <a:pt x="2988681" y="308117"/>
                    </a:lnTo>
                    <a:lnTo>
                      <a:pt x="0" y="308117"/>
                    </a:lnTo>
                    <a:close/>
                  </a:path>
                </a:pathLst>
              </a:custGeom>
              <a:solidFill>
                <a:srgbClr val="0070C0"/>
              </a:solidFill>
            </p:spPr>
          </p:sp>
          <p:sp>
            <p:nvSpPr>
              <p:cNvPr name="TextBox 9" id="9"/>
              <p:cNvSpPr txBox="true"/>
              <p:nvPr/>
            </p:nvSpPr>
            <p:spPr>
              <a:xfrm>
                <a:off x="0" y="-47625"/>
                <a:ext cx="2988681" cy="355742"/>
              </a:xfrm>
              <a:prstGeom prst="rect">
                <a:avLst/>
              </a:prstGeom>
            </p:spPr>
            <p:txBody>
              <a:bodyPr anchor="ctr" rtlCol="false" tIns="50800" lIns="50800" bIns="50800" rIns="50800"/>
              <a:lstStyle/>
              <a:p>
                <a:pPr algn="ctr">
                  <a:lnSpc>
                    <a:spcPts val="3432"/>
                  </a:lnSpc>
                </a:pPr>
              </a:p>
            </p:txBody>
          </p:sp>
        </p:grpSp>
        <p:sp>
          <p:nvSpPr>
            <p:cNvPr name="TextBox 10" id="10"/>
            <p:cNvSpPr txBox="true"/>
            <p:nvPr/>
          </p:nvSpPr>
          <p:spPr>
            <a:xfrm rot="0">
              <a:off x="726456" y="351930"/>
              <a:ext cx="14479943" cy="779780"/>
            </a:xfrm>
            <a:prstGeom prst="rect">
              <a:avLst/>
            </a:prstGeom>
          </p:spPr>
          <p:txBody>
            <a:bodyPr anchor="t" rtlCol="false" tIns="0" lIns="0" bIns="0" rIns="0">
              <a:spAutoFit/>
            </a:bodyPr>
            <a:lstStyle/>
            <a:p>
              <a:pPr algn="l">
                <a:lnSpc>
                  <a:spcPts val="4619"/>
                </a:lnSpc>
              </a:pPr>
              <a:r>
                <a:rPr lang="en-US" sz="3499">
                  <a:solidFill>
                    <a:srgbClr val="FEFEFE"/>
                  </a:solidFill>
                  <a:latin typeface="Poppins Medium"/>
                  <a:ea typeface="Poppins Medium"/>
                  <a:cs typeface="Poppins Medium"/>
                  <a:sym typeface="Poppins Medium"/>
                </a:rPr>
                <a:t>Que savons-nous déjà sur le sujet ?</a:t>
              </a:r>
            </a:p>
          </p:txBody>
        </p:sp>
      </p:gr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Introduction</a:t>
            </a:r>
          </a:p>
        </p:txBody>
      </p:sp>
      <p:sp>
        <p:nvSpPr>
          <p:cNvPr name="Freeform 5" id="5"/>
          <p:cNvSpPr/>
          <p:nvPr/>
        </p:nvSpPr>
        <p:spPr>
          <a:xfrm flipH="false" flipV="false" rot="0">
            <a:off x="366126" y="4150903"/>
            <a:ext cx="4361859" cy="4107152"/>
          </a:xfrm>
          <a:custGeom>
            <a:avLst/>
            <a:gdLst/>
            <a:ahLst/>
            <a:cxnLst/>
            <a:rect r="r" b="b" t="t" l="l"/>
            <a:pathLst>
              <a:path h="4107152" w="4361859">
                <a:moveTo>
                  <a:pt x="0" y="0"/>
                </a:moveTo>
                <a:lnTo>
                  <a:pt x="4361859" y="0"/>
                </a:lnTo>
                <a:lnTo>
                  <a:pt x="4361859"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4888396" y="2738990"/>
            <a:ext cx="11347649" cy="1169880"/>
            <a:chOff x="0" y="0"/>
            <a:chExt cx="2988681" cy="308117"/>
          </a:xfrm>
        </p:grpSpPr>
        <p:sp>
          <p:nvSpPr>
            <p:cNvPr name="Freeform 7" id="7"/>
            <p:cNvSpPr/>
            <p:nvPr/>
          </p:nvSpPr>
          <p:spPr>
            <a:xfrm flipH="false" flipV="false" rot="0">
              <a:off x="0" y="0"/>
              <a:ext cx="2988681" cy="308117"/>
            </a:xfrm>
            <a:custGeom>
              <a:avLst/>
              <a:gdLst/>
              <a:ahLst/>
              <a:cxnLst/>
              <a:rect r="r" b="b" t="t" l="l"/>
              <a:pathLst>
                <a:path h="308117" w="2988681">
                  <a:moveTo>
                    <a:pt x="0" y="0"/>
                  </a:moveTo>
                  <a:lnTo>
                    <a:pt x="2988681" y="0"/>
                  </a:lnTo>
                  <a:lnTo>
                    <a:pt x="2988681" y="308117"/>
                  </a:lnTo>
                  <a:lnTo>
                    <a:pt x="0" y="308117"/>
                  </a:lnTo>
                  <a:close/>
                </a:path>
              </a:pathLst>
            </a:custGeom>
            <a:solidFill>
              <a:srgbClr val="0070C0"/>
            </a:solidFill>
          </p:spPr>
        </p:sp>
        <p:sp>
          <p:nvSpPr>
            <p:cNvPr name="TextBox 8" id="8"/>
            <p:cNvSpPr txBox="true"/>
            <p:nvPr/>
          </p:nvSpPr>
          <p:spPr>
            <a:xfrm>
              <a:off x="0" y="-47625"/>
              <a:ext cx="2988681" cy="355742"/>
            </a:xfrm>
            <a:prstGeom prst="rect">
              <a:avLst/>
            </a:prstGeom>
          </p:spPr>
          <p:txBody>
            <a:bodyPr anchor="ctr" rtlCol="false" tIns="50800" lIns="50800" bIns="50800" rIns="50800"/>
            <a:lstStyle/>
            <a:p>
              <a:pPr algn="ctr">
                <a:lnSpc>
                  <a:spcPts val="3432"/>
                </a:lnSpc>
              </a:pPr>
            </a:p>
          </p:txBody>
        </p:sp>
      </p:grpSp>
      <p:sp>
        <p:nvSpPr>
          <p:cNvPr name="TextBox 9" id="9"/>
          <p:cNvSpPr txBox="true"/>
          <p:nvPr/>
        </p:nvSpPr>
        <p:spPr>
          <a:xfrm rot="0">
            <a:off x="5433238" y="2983888"/>
            <a:ext cx="10859957" cy="603885"/>
          </a:xfrm>
          <a:prstGeom prst="rect">
            <a:avLst/>
          </a:prstGeom>
        </p:spPr>
        <p:txBody>
          <a:bodyPr anchor="t" rtlCol="false" tIns="0" lIns="0" bIns="0" rIns="0">
            <a:spAutoFit/>
          </a:bodyPr>
          <a:lstStyle/>
          <a:p>
            <a:pPr algn="l">
              <a:lnSpc>
                <a:spcPts val="4619"/>
              </a:lnSpc>
            </a:pPr>
            <a:r>
              <a:rPr lang="en-US" sz="3499">
                <a:solidFill>
                  <a:srgbClr val="FEFEFE"/>
                </a:solidFill>
                <a:latin typeface="Poppins Medium"/>
                <a:ea typeface="Poppins Medium"/>
                <a:cs typeface="Poppins Medium"/>
                <a:sym typeface="Poppins Medium"/>
              </a:rPr>
              <a:t>Que savons-nous déjà sur le sujet ?</a:t>
            </a:r>
          </a:p>
        </p:txBody>
      </p:sp>
      <p:grpSp>
        <p:nvGrpSpPr>
          <p:cNvPr name="Group 10" id="10"/>
          <p:cNvGrpSpPr/>
          <p:nvPr/>
        </p:nvGrpSpPr>
        <p:grpSpPr>
          <a:xfrm rot="0">
            <a:off x="4888396" y="4150903"/>
            <a:ext cx="11404799" cy="1653945"/>
            <a:chOff x="0" y="0"/>
            <a:chExt cx="15206399" cy="2205260"/>
          </a:xfrm>
        </p:grpSpPr>
        <p:grpSp>
          <p:nvGrpSpPr>
            <p:cNvPr name="Group 11" id="11"/>
            <p:cNvGrpSpPr/>
            <p:nvPr/>
          </p:nvGrpSpPr>
          <p:grpSpPr>
            <a:xfrm rot="0">
              <a:off x="0" y="0"/>
              <a:ext cx="15130199" cy="2205260"/>
              <a:chOff x="0" y="0"/>
              <a:chExt cx="2988681" cy="435607"/>
            </a:xfrm>
          </p:grpSpPr>
          <p:sp>
            <p:nvSpPr>
              <p:cNvPr name="Freeform 12" id="12"/>
              <p:cNvSpPr/>
              <p:nvPr/>
            </p:nvSpPr>
            <p:spPr>
              <a:xfrm flipH="false" flipV="false" rot="0">
                <a:off x="0" y="0"/>
                <a:ext cx="2988681" cy="435607"/>
              </a:xfrm>
              <a:custGeom>
                <a:avLst/>
                <a:gdLst/>
                <a:ahLst/>
                <a:cxnLst/>
                <a:rect r="r" b="b" t="t" l="l"/>
                <a:pathLst>
                  <a:path h="435607" w="2988681">
                    <a:moveTo>
                      <a:pt x="0" y="0"/>
                    </a:moveTo>
                    <a:lnTo>
                      <a:pt x="2988681" y="0"/>
                    </a:lnTo>
                    <a:lnTo>
                      <a:pt x="2988681" y="435607"/>
                    </a:lnTo>
                    <a:lnTo>
                      <a:pt x="0" y="435607"/>
                    </a:lnTo>
                    <a:close/>
                  </a:path>
                </a:pathLst>
              </a:custGeom>
              <a:solidFill>
                <a:srgbClr val="2C92D5"/>
              </a:solidFill>
            </p:spPr>
          </p:sp>
          <p:sp>
            <p:nvSpPr>
              <p:cNvPr name="TextBox 13" id="13"/>
              <p:cNvSpPr txBox="true"/>
              <p:nvPr/>
            </p:nvSpPr>
            <p:spPr>
              <a:xfrm>
                <a:off x="0" y="-47625"/>
                <a:ext cx="2988681" cy="483232"/>
              </a:xfrm>
              <a:prstGeom prst="rect">
                <a:avLst/>
              </a:prstGeom>
            </p:spPr>
            <p:txBody>
              <a:bodyPr anchor="ctr" rtlCol="false" tIns="50800" lIns="50800" bIns="50800" rIns="50800"/>
              <a:lstStyle/>
              <a:p>
                <a:pPr algn="ctr">
                  <a:lnSpc>
                    <a:spcPts val="3432"/>
                  </a:lnSpc>
                </a:pPr>
              </a:p>
            </p:txBody>
          </p:sp>
        </p:grpSp>
        <p:sp>
          <p:nvSpPr>
            <p:cNvPr name="TextBox 14" id="14"/>
            <p:cNvSpPr txBox="true"/>
            <p:nvPr/>
          </p:nvSpPr>
          <p:spPr>
            <a:xfrm rot="0">
              <a:off x="726456" y="287290"/>
              <a:ext cx="14479943" cy="1554480"/>
            </a:xfrm>
            <a:prstGeom prst="rect">
              <a:avLst/>
            </a:prstGeom>
          </p:spPr>
          <p:txBody>
            <a:bodyPr anchor="t" rtlCol="false" tIns="0" lIns="0" bIns="0" rIns="0">
              <a:spAutoFit/>
            </a:bodyPr>
            <a:lstStyle/>
            <a:p>
              <a:pPr algn="l">
                <a:lnSpc>
                  <a:spcPts val="4619"/>
                </a:lnSpc>
              </a:pPr>
              <a:r>
                <a:rPr lang="en-US" sz="3499">
                  <a:solidFill>
                    <a:srgbClr val="FEFEFE"/>
                  </a:solidFill>
                  <a:latin typeface="Poppins Medium"/>
                  <a:ea typeface="Poppins Medium"/>
                  <a:cs typeface="Poppins Medium"/>
                  <a:sym typeface="Poppins Medium"/>
                </a:rPr>
                <a:t>Quel est le problème/question qui conduit à la nécessité d’un examen de la portée ? </a:t>
              </a:r>
            </a:p>
          </p:txBody>
        </p:sp>
      </p:gr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Introduction</a:t>
            </a:r>
          </a:p>
        </p:txBody>
      </p:sp>
      <p:sp>
        <p:nvSpPr>
          <p:cNvPr name="Freeform 5" id="5"/>
          <p:cNvSpPr/>
          <p:nvPr/>
        </p:nvSpPr>
        <p:spPr>
          <a:xfrm flipH="false" flipV="false" rot="0">
            <a:off x="366126" y="4150903"/>
            <a:ext cx="4361859" cy="4107152"/>
          </a:xfrm>
          <a:custGeom>
            <a:avLst/>
            <a:gdLst/>
            <a:ahLst/>
            <a:cxnLst/>
            <a:rect r="r" b="b" t="t" l="l"/>
            <a:pathLst>
              <a:path h="4107152" w="4361859">
                <a:moveTo>
                  <a:pt x="0" y="0"/>
                </a:moveTo>
                <a:lnTo>
                  <a:pt x="4361859" y="0"/>
                </a:lnTo>
                <a:lnTo>
                  <a:pt x="4361859"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4888396" y="2738990"/>
            <a:ext cx="11347649" cy="1169880"/>
            <a:chOff x="0" y="0"/>
            <a:chExt cx="2988681" cy="308117"/>
          </a:xfrm>
        </p:grpSpPr>
        <p:sp>
          <p:nvSpPr>
            <p:cNvPr name="Freeform 7" id="7"/>
            <p:cNvSpPr/>
            <p:nvPr/>
          </p:nvSpPr>
          <p:spPr>
            <a:xfrm flipH="false" flipV="false" rot="0">
              <a:off x="0" y="0"/>
              <a:ext cx="2988681" cy="308117"/>
            </a:xfrm>
            <a:custGeom>
              <a:avLst/>
              <a:gdLst/>
              <a:ahLst/>
              <a:cxnLst/>
              <a:rect r="r" b="b" t="t" l="l"/>
              <a:pathLst>
                <a:path h="308117" w="2988681">
                  <a:moveTo>
                    <a:pt x="0" y="0"/>
                  </a:moveTo>
                  <a:lnTo>
                    <a:pt x="2988681" y="0"/>
                  </a:lnTo>
                  <a:lnTo>
                    <a:pt x="2988681" y="308117"/>
                  </a:lnTo>
                  <a:lnTo>
                    <a:pt x="0" y="308117"/>
                  </a:lnTo>
                  <a:close/>
                </a:path>
              </a:pathLst>
            </a:custGeom>
            <a:solidFill>
              <a:srgbClr val="0070C0"/>
            </a:solidFill>
          </p:spPr>
        </p:sp>
        <p:sp>
          <p:nvSpPr>
            <p:cNvPr name="TextBox 8" id="8"/>
            <p:cNvSpPr txBox="true"/>
            <p:nvPr/>
          </p:nvSpPr>
          <p:spPr>
            <a:xfrm>
              <a:off x="0" y="-47625"/>
              <a:ext cx="2988681" cy="355742"/>
            </a:xfrm>
            <a:prstGeom prst="rect">
              <a:avLst/>
            </a:prstGeom>
          </p:spPr>
          <p:txBody>
            <a:bodyPr anchor="ctr" rtlCol="false" tIns="50800" lIns="50800" bIns="50800" rIns="50800"/>
            <a:lstStyle/>
            <a:p>
              <a:pPr algn="ctr">
                <a:lnSpc>
                  <a:spcPts val="3432"/>
                </a:lnSpc>
              </a:pPr>
            </a:p>
          </p:txBody>
        </p:sp>
      </p:grpSp>
      <p:grpSp>
        <p:nvGrpSpPr>
          <p:cNvPr name="Group 9" id="9"/>
          <p:cNvGrpSpPr/>
          <p:nvPr/>
        </p:nvGrpSpPr>
        <p:grpSpPr>
          <a:xfrm rot="0">
            <a:off x="4888396" y="4150903"/>
            <a:ext cx="11347649" cy="1653945"/>
            <a:chOff x="0" y="0"/>
            <a:chExt cx="2988681" cy="435607"/>
          </a:xfrm>
        </p:grpSpPr>
        <p:sp>
          <p:nvSpPr>
            <p:cNvPr name="Freeform 10" id="10"/>
            <p:cNvSpPr/>
            <p:nvPr/>
          </p:nvSpPr>
          <p:spPr>
            <a:xfrm flipH="false" flipV="false" rot="0">
              <a:off x="0" y="0"/>
              <a:ext cx="2988681" cy="435607"/>
            </a:xfrm>
            <a:custGeom>
              <a:avLst/>
              <a:gdLst/>
              <a:ahLst/>
              <a:cxnLst/>
              <a:rect r="r" b="b" t="t" l="l"/>
              <a:pathLst>
                <a:path h="435607" w="2988681">
                  <a:moveTo>
                    <a:pt x="0" y="0"/>
                  </a:moveTo>
                  <a:lnTo>
                    <a:pt x="2988681" y="0"/>
                  </a:lnTo>
                  <a:lnTo>
                    <a:pt x="2988681" y="435607"/>
                  </a:lnTo>
                  <a:lnTo>
                    <a:pt x="0" y="435607"/>
                  </a:lnTo>
                  <a:close/>
                </a:path>
              </a:pathLst>
            </a:custGeom>
            <a:solidFill>
              <a:srgbClr val="2C92D5"/>
            </a:solidFill>
          </p:spPr>
        </p:sp>
        <p:sp>
          <p:nvSpPr>
            <p:cNvPr name="TextBox 11" id="11"/>
            <p:cNvSpPr txBox="true"/>
            <p:nvPr/>
          </p:nvSpPr>
          <p:spPr>
            <a:xfrm>
              <a:off x="0" y="-47625"/>
              <a:ext cx="2988681" cy="483232"/>
            </a:xfrm>
            <a:prstGeom prst="rect">
              <a:avLst/>
            </a:prstGeom>
          </p:spPr>
          <p:txBody>
            <a:bodyPr anchor="ctr" rtlCol="false" tIns="50800" lIns="50800" bIns="50800" rIns="50800"/>
            <a:lstStyle/>
            <a:p>
              <a:pPr algn="ctr">
                <a:lnSpc>
                  <a:spcPts val="3432"/>
                </a:lnSpc>
              </a:pPr>
            </a:p>
          </p:txBody>
        </p:sp>
      </p:grpSp>
      <p:sp>
        <p:nvSpPr>
          <p:cNvPr name="TextBox 12" id="12"/>
          <p:cNvSpPr txBox="true"/>
          <p:nvPr/>
        </p:nvSpPr>
        <p:spPr>
          <a:xfrm rot="0">
            <a:off x="5433238" y="2983888"/>
            <a:ext cx="10859957" cy="603885"/>
          </a:xfrm>
          <a:prstGeom prst="rect">
            <a:avLst/>
          </a:prstGeom>
        </p:spPr>
        <p:txBody>
          <a:bodyPr anchor="t" rtlCol="false" tIns="0" lIns="0" bIns="0" rIns="0">
            <a:spAutoFit/>
          </a:bodyPr>
          <a:lstStyle/>
          <a:p>
            <a:pPr algn="l">
              <a:lnSpc>
                <a:spcPts val="4619"/>
              </a:lnSpc>
            </a:pPr>
            <a:r>
              <a:rPr lang="en-US" sz="3499">
                <a:solidFill>
                  <a:srgbClr val="FEFEFE"/>
                </a:solidFill>
                <a:latin typeface="Poppins Medium"/>
                <a:ea typeface="Poppins Medium"/>
                <a:cs typeface="Poppins Medium"/>
                <a:sym typeface="Poppins Medium"/>
              </a:rPr>
              <a:t>Que savons-nous déjà sur le sujet ?</a:t>
            </a:r>
          </a:p>
        </p:txBody>
      </p:sp>
      <p:sp>
        <p:nvSpPr>
          <p:cNvPr name="TextBox 13" id="13"/>
          <p:cNvSpPr txBox="true"/>
          <p:nvPr/>
        </p:nvSpPr>
        <p:spPr>
          <a:xfrm rot="0">
            <a:off x="5433238" y="4347320"/>
            <a:ext cx="10859957" cy="1184910"/>
          </a:xfrm>
          <a:prstGeom prst="rect">
            <a:avLst/>
          </a:prstGeom>
        </p:spPr>
        <p:txBody>
          <a:bodyPr anchor="t" rtlCol="false" tIns="0" lIns="0" bIns="0" rIns="0">
            <a:spAutoFit/>
          </a:bodyPr>
          <a:lstStyle/>
          <a:p>
            <a:pPr algn="l">
              <a:lnSpc>
                <a:spcPts val="4619"/>
              </a:lnSpc>
            </a:pPr>
            <a:r>
              <a:rPr lang="en-US" sz="3499">
                <a:solidFill>
                  <a:srgbClr val="FEFEFE"/>
                </a:solidFill>
                <a:latin typeface="Poppins Medium"/>
                <a:ea typeface="Poppins Medium"/>
                <a:cs typeface="Poppins Medium"/>
                <a:sym typeface="Poppins Medium"/>
              </a:rPr>
              <a:t>Quel est le problème/question qui conduit à la nécessité d’un examen de la portée ? </a:t>
            </a:r>
          </a:p>
        </p:txBody>
      </p:sp>
      <p:grpSp>
        <p:nvGrpSpPr>
          <p:cNvPr name="Group 14" id="14"/>
          <p:cNvGrpSpPr/>
          <p:nvPr/>
        </p:nvGrpSpPr>
        <p:grpSpPr>
          <a:xfrm rot="0">
            <a:off x="4888396" y="6046880"/>
            <a:ext cx="11404799" cy="1653945"/>
            <a:chOff x="0" y="0"/>
            <a:chExt cx="15206399" cy="2205260"/>
          </a:xfrm>
        </p:grpSpPr>
        <p:grpSp>
          <p:nvGrpSpPr>
            <p:cNvPr name="Group 15" id="15"/>
            <p:cNvGrpSpPr/>
            <p:nvPr/>
          </p:nvGrpSpPr>
          <p:grpSpPr>
            <a:xfrm rot="0">
              <a:off x="0" y="0"/>
              <a:ext cx="15130199" cy="2205260"/>
              <a:chOff x="0" y="0"/>
              <a:chExt cx="2988681" cy="435607"/>
            </a:xfrm>
          </p:grpSpPr>
          <p:sp>
            <p:nvSpPr>
              <p:cNvPr name="Freeform 16" id="16"/>
              <p:cNvSpPr/>
              <p:nvPr/>
            </p:nvSpPr>
            <p:spPr>
              <a:xfrm flipH="false" flipV="false" rot="0">
                <a:off x="0" y="0"/>
                <a:ext cx="2988681" cy="435607"/>
              </a:xfrm>
              <a:custGeom>
                <a:avLst/>
                <a:gdLst/>
                <a:ahLst/>
                <a:cxnLst/>
                <a:rect r="r" b="b" t="t" l="l"/>
                <a:pathLst>
                  <a:path h="435607" w="2988681">
                    <a:moveTo>
                      <a:pt x="0" y="0"/>
                    </a:moveTo>
                    <a:lnTo>
                      <a:pt x="2988681" y="0"/>
                    </a:lnTo>
                    <a:lnTo>
                      <a:pt x="2988681" y="435607"/>
                    </a:lnTo>
                    <a:lnTo>
                      <a:pt x="0" y="435607"/>
                    </a:lnTo>
                    <a:close/>
                  </a:path>
                </a:pathLst>
              </a:custGeom>
              <a:solidFill>
                <a:srgbClr val="65B7ED"/>
              </a:solidFill>
            </p:spPr>
          </p:sp>
          <p:sp>
            <p:nvSpPr>
              <p:cNvPr name="TextBox 17" id="17"/>
              <p:cNvSpPr txBox="true"/>
              <p:nvPr/>
            </p:nvSpPr>
            <p:spPr>
              <a:xfrm>
                <a:off x="0" y="-47625"/>
                <a:ext cx="2988681" cy="483232"/>
              </a:xfrm>
              <a:prstGeom prst="rect">
                <a:avLst/>
              </a:prstGeom>
            </p:spPr>
            <p:txBody>
              <a:bodyPr anchor="ctr" rtlCol="false" tIns="50800" lIns="50800" bIns="50800" rIns="50800"/>
              <a:lstStyle/>
              <a:p>
                <a:pPr algn="ctr">
                  <a:lnSpc>
                    <a:spcPts val="3432"/>
                  </a:lnSpc>
                </a:pPr>
              </a:p>
            </p:txBody>
          </p:sp>
        </p:grpSp>
        <p:sp>
          <p:nvSpPr>
            <p:cNvPr name="TextBox 18" id="18"/>
            <p:cNvSpPr txBox="true"/>
            <p:nvPr/>
          </p:nvSpPr>
          <p:spPr>
            <a:xfrm rot="0">
              <a:off x="726456" y="286890"/>
              <a:ext cx="14479943" cy="1554480"/>
            </a:xfrm>
            <a:prstGeom prst="rect">
              <a:avLst/>
            </a:prstGeom>
          </p:spPr>
          <p:txBody>
            <a:bodyPr anchor="t" rtlCol="false" tIns="0" lIns="0" bIns="0" rIns="0">
              <a:spAutoFit/>
            </a:bodyPr>
            <a:lstStyle/>
            <a:p>
              <a:pPr algn="l">
                <a:lnSpc>
                  <a:spcPts val="4619"/>
                </a:lnSpc>
              </a:pPr>
              <a:r>
                <a:rPr lang="en-US" sz="3499">
                  <a:solidFill>
                    <a:srgbClr val="FEFEFE"/>
                  </a:solidFill>
                  <a:latin typeface="Poppins Medium"/>
                  <a:ea typeface="Poppins Medium"/>
                  <a:cs typeface="Poppins Medium"/>
                  <a:sym typeface="Poppins Medium"/>
                </a:rPr>
                <a:t>Y a-t-il d’autres revues de la littérature sur le sujet et quelles sont les lacunes ?</a:t>
              </a:r>
            </a:p>
          </p:txBody>
        </p:sp>
      </p:gr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Introduction</a:t>
            </a:r>
          </a:p>
        </p:txBody>
      </p:sp>
      <p:sp>
        <p:nvSpPr>
          <p:cNvPr name="Freeform 5" id="5"/>
          <p:cNvSpPr/>
          <p:nvPr/>
        </p:nvSpPr>
        <p:spPr>
          <a:xfrm flipH="false" flipV="false" rot="0">
            <a:off x="366126" y="4150903"/>
            <a:ext cx="4361859" cy="4107152"/>
          </a:xfrm>
          <a:custGeom>
            <a:avLst/>
            <a:gdLst/>
            <a:ahLst/>
            <a:cxnLst/>
            <a:rect r="r" b="b" t="t" l="l"/>
            <a:pathLst>
              <a:path h="4107152" w="4361859">
                <a:moveTo>
                  <a:pt x="0" y="0"/>
                </a:moveTo>
                <a:lnTo>
                  <a:pt x="4361859" y="0"/>
                </a:lnTo>
                <a:lnTo>
                  <a:pt x="4361859"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4888396" y="2738990"/>
            <a:ext cx="11347649" cy="1169880"/>
            <a:chOff x="0" y="0"/>
            <a:chExt cx="2988681" cy="308117"/>
          </a:xfrm>
        </p:grpSpPr>
        <p:sp>
          <p:nvSpPr>
            <p:cNvPr name="Freeform 7" id="7"/>
            <p:cNvSpPr/>
            <p:nvPr/>
          </p:nvSpPr>
          <p:spPr>
            <a:xfrm flipH="false" flipV="false" rot="0">
              <a:off x="0" y="0"/>
              <a:ext cx="2988681" cy="308117"/>
            </a:xfrm>
            <a:custGeom>
              <a:avLst/>
              <a:gdLst/>
              <a:ahLst/>
              <a:cxnLst/>
              <a:rect r="r" b="b" t="t" l="l"/>
              <a:pathLst>
                <a:path h="308117" w="2988681">
                  <a:moveTo>
                    <a:pt x="0" y="0"/>
                  </a:moveTo>
                  <a:lnTo>
                    <a:pt x="2988681" y="0"/>
                  </a:lnTo>
                  <a:lnTo>
                    <a:pt x="2988681" y="308117"/>
                  </a:lnTo>
                  <a:lnTo>
                    <a:pt x="0" y="308117"/>
                  </a:lnTo>
                  <a:close/>
                </a:path>
              </a:pathLst>
            </a:custGeom>
            <a:solidFill>
              <a:srgbClr val="0070C0"/>
            </a:solidFill>
          </p:spPr>
        </p:sp>
        <p:sp>
          <p:nvSpPr>
            <p:cNvPr name="TextBox 8" id="8"/>
            <p:cNvSpPr txBox="true"/>
            <p:nvPr/>
          </p:nvSpPr>
          <p:spPr>
            <a:xfrm>
              <a:off x="0" y="-47625"/>
              <a:ext cx="2988681" cy="355742"/>
            </a:xfrm>
            <a:prstGeom prst="rect">
              <a:avLst/>
            </a:prstGeom>
          </p:spPr>
          <p:txBody>
            <a:bodyPr anchor="ctr" rtlCol="false" tIns="50800" lIns="50800" bIns="50800" rIns="50800"/>
            <a:lstStyle/>
            <a:p>
              <a:pPr algn="ctr">
                <a:lnSpc>
                  <a:spcPts val="3432"/>
                </a:lnSpc>
              </a:pPr>
            </a:p>
          </p:txBody>
        </p:sp>
      </p:grpSp>
      <p:grpSp>
        <p:nvGrpSpPr>
          <p:cNvPr name="Group 9" id="9"/>
          <p:cNvGrpSpPr/>
          <p:nvPr/>
        </p:nvGrpSpPr>
        <p:grpSpPr>
          <a:xfrm rot="0">
            <a:off x="4888396" y="4150903"/>
            <a:ext cx="11347649" cy="1653945"/>
            <a:chOff x="0" y="0"/>
            <a:chExt cx="2988681" cy="435607"/>
          </a:xfrm>
        </p:grpSpPr>
        <p:sp>
          <p:nvSpPr>
            <p:cNvPr name="Freeform 10" id="10"/>
            <p:cNvSpPr/>
            <p:nvPr/>
          </p:nvSpPr>
          <p:spPr>
            <a:xfrm flipH="false" flipV="false" rot="0">
              <a:off x="0" y="0"/>
              <a:ext cx="2988681" cy="435607"/>
            </a:xfrm>
            <a:custGeom>
              <a:avLst/>
              <a:gdLst/>
              <a:ahLst/>
              <a:cxnLst/>
              <a:rect r="r" b="b" t="t" l="l"/>
              <a:pathLst>
                <a:path h="435607" w="2988681">
                  <a:moveTo>
                    <a:pt x="0" y="0"/>
                  </a:moveTo>
                  <a:lnTo>
                    <a:pt x="2988681" y="0"/>
                  </a:lnTo>
                  <a:lnTo>
                    <a:pt x="2988681" y="435607"/>
                  </a:lnTo>
                  <a:lnTo>
                    <a:pt x="0" y="435607"/>
                  </a:lnTo>
                  <a:close/>
                </a:path>
              </a:pathLst>
            </a:custGeom>
            <a:solidFill>
              <a:srgbClr val="2C92D5"/>
            </a:solidFill>
          </p:spPr>
        </p:sp>
        <p:sp>
          <p:nvSpPr>
            <p:cNvPr name="TextBox 11" id="11"/>
            <p:cNvSpPr txBox="true"/>
            <p:nvPr/>
          </p:nvSpPr>
          <p:spPr>
            <a:xfrm>
              <a:off x="0" y="-47625"/>
              <a:ext cx="2988681" cy="483232"/>
            </a:xfrm>
            <a:prstGeom prst="rect">
              <a:avLst/>
            </a:prstGeom>
          </p:spPr>
          <p:txBody>
            <a:bodyPr anchor="ctr" rtlCol="false" tIns="50800" lIns="50800" bIns="50800" rIns="50800"/>
            <a:lstStyle/>
            <a:p>
              <a:pPr algn="ctr">
                <a:lnSpc>
                  <a:spcPts val="3432"/>
                </a:lnSpc>
              </a:pPr>
            </a:p>
          </p:txBody>
        </p:sp>
      </p:grpSp>
      <p:grpSp>
        <p:nvGrpSpPr>
          <p:cNvPr name="Group 12" id="12"/>
          <p:cNvGrpSpPr/>
          <p:nvPr/>
        </p:nvGrpSpPr>
        <p:grpSpPr>
          <a:xfrm rot="0">
            <a:off x="4888396" y="6046880"/>
            <a:ext cx="11347649" cy="1653945"/>
            <a:chOff x="0" y="0"/>
            <a:chExt cx="2988681" cy="435607"/>
          </a:xfrm>
        </p:grpSpPr>
        <p:sp>
          <p:nvSpPr>
            <p:cNvPr name="Freeform 13" id="13"/>
            <p:cNvSpPr/>
            <p:nvPr/>
          </p:nvSpPr>
          <p:spPr>
            <a:xfrm flipH="false" flipV="false" rot="0">
              <a:off x="0" y="0"/>
              <a:ext cx="2988681" cy="435607"/>
            </a:xfrm>
            <a:custGeom>
              <a:avLst/>
              <a:gdLst/>
              <a:ahLst/>
              <a:cxnLst/>
              <a:rect r="r" b="b" t="t" l="l"/>
              <a:pathLst>
                <a:path h="435607" w="2988681">
                  <a:moveTo>
                    <a:pt x="0" y="0"/>
                  </a:moveTo>
                  <a:lnTo>
                    <a:pt x="2988681" y="0"/>
                  </a:lnTo>
                  <a:lnTo>
                    <a:pt x="2988681" y="435607"/>
                  </a:lnTo>
                  <a:lnTo>
                    <a:pt x="0" y="435607"/>
                  </a:lnTo>
                  <a:close/>
                </a:path>
              </a:pathLst>
            </a:custGeom>
            <a:solidFill>
              <a:srgbClr val="65B7ED"/>
            </a:solidFill>
          </p:spPr>
        </p:sp>
        <p:sp>
          <p:nvSpPr>
            <p:cNvPr name="TextBox 14" id="14"/>
            <p:cNvSpPr txBox="true"/>
            <p:nvPr/>
          </p:nvSpPr>
          <p:spPr>
            <a:xfrm>
              <a:off x="0" y="-47625"/>
              <a:ext cx="2988681" cy="483232"/>
            </a:xfrm>
            <a:prstGeom prst="rect">
              <a:avLst/>
            </a:prstGeom>
          </p:spPr>
          <p:txBody>
            <a:bodyPr anchor="ctr" rtlCol="false" tIns="50800" lIns="50800" bIns="50800" rIns="50800"/>
            <a:lstStyle/>
            <a:p>
              <a:pPr algn="ctr">
                <a:lnSpc>
                  <a:spcPts val="3432"/>
                </a:lnSpc>
              </a:pPr>
            </a:p>
          </p:txBody>
        </p:sp>
      </p:grpSp>
      <p:sp>
        <p:nvSpPr>
          <p:cNvPr name="TextBox 15" id="15"/>
          <p:cNvSpPr txBox="true"/>
          <p:nvPr/>
        </p:nvSpPr>
        <p:spPr>
          <a:xfrm rot="0">
            <a:off x="5433238" y="2983888"/>
            <a:ext cx="10859957" cy="603885"/>
          </a:xfrm>
          <a:prstGeom prst="rect">
            <a:avLst/>
          </a:prstGeom>
        </p:spPr>
        <p:txBody>
          <a:bodyPr anchor="t" rtlCol="false" tIns="0" lIns="0" bIns="0" rIns="0">
            <a:spAutoFit/>
          </a:bodyPr>
          <a:lstStyle/>
          <a:p>
            <a:pPr algn="l">
              <a:lnSpc>
                <a:spcPts val="4619"/>
              </a:lnSpc>
            </a:pPr>
            <a:r>
              <a:rPr lang="en-US" sz="3499">
                <a:solidFill>
                  <a:srgbClr val="FEFEFE"/>
                </a:solidFill>
                <a:latin typeface="Poppins Medium"/>
                <a:ea typeface="Poppins Medium"/>
                <a:cs typeface="Poppins Medium"/>
                <a:sym typeface="Poppins Medium"/>
              </a:rPr>
              <a:t>Que savons-nous déjà sur le sujet ?</a:t>
            </a:r>
          </a:p>
        </p:txBody>
      </p:sp>
      <p:sp>
        <p:nvSpPr>
          <p:cNvPr name="TextBox 16" id="16"/>
          <p:cNvSpPr txBox="true"/>
          <p:nvPr/>
        </p:nvSpPr>
        <p:spPr>
          <a:xfrm rot="0">
            <a:off x="5433238" y="4347320"/>
            <a:ext cx="10859957" cy="1184910"/>
          </a:xfrm>
          <a:prstGeom prst="rect">
            <a:avLst/>
          </a:prstGeom>
        </p:spPr>
        <p:txBody>
          <a:bodyPr anchor="t" rtlCol="false" tIns="0" lIns="0" bIns="0" rIns="0">
            <a:spAutoFit/>
          </a:bodyPr>
          <a:lstStyle/>
          <a:p>
            <a:pPr algn="l">
              <a:lnSpc>
                <a:spcPts val="4619"/>
              </a:lnSpc>
            </a:pPr>
            <a:r>
              <a:rPr lang="en-US" sz="3499">
                <a:solidFill>
                  <a:srgbClr val="FEFEFE"/>
                </a:solidFill>
                <a:latin typeface="Poppins Medium"/>
                <a:ea typeface="Poppins Medium"/>
                <a:cs typeface="Poppins Medium"/>
                <a:sym typeface="Poppins Medium"/>
              </a:rPr>
              <a:t>Quel est le problème/question qui conduit à la nécessité d’un examen de la portée ? </a:t>
            </a:r>
          </a:p>
        </p:txBody>
      </p:sp>
      <p:sp>
        <p:nvSpPr>
          <p:cNvPr name="TextBox 17" id="17"/>
          <p:cNvSpPr txBox="true"/>
          <p:nvPr/>
        </p:nvSpPr>
        <p:spPr>
          <a:xfrm rot="0">
            <a:off x="5433238" y="6242998"/>
            <a:ext cx="10859957" cy="1184910"/>
          </a:xfrm>
          <a:prstGeom prst="rect">
            <a:avLst/>
          </a:prstGeom>
        </p:spPr>
        <p:txBody>
          <a:bodyPr anchor="t" rtlCol="false" tIns="0" lIns="0" bIns="0" rIns="0">
            <a:spAutoFit/>
          </a:bodyPr>
          <a:lstStyle/>
          <a:p>
            <a:pPr algn="l">
              <a:lnSpc>
                <a:spcPts val="4619"/>
              </a:lnSpc>
            </a:pPr>
            <a:r>
              <a:rPr lang="en-US" sz="3499">
                <a:solidFill>
                  <a:srgbClr val="FEFEFE"/>
                </a:solidFill>
                <a:latin typeface="Poppins Medium"/>
                <a:ea typeface="Poppins Medium"/>
                <a:cs typeface="Poppins Medium"/>
                <a:sym typeface="Poppins Medium"/>
              </a:rPr>
              <a:t>Y a-t-il d’autres revues de la littérature sur le sujet et quelles sont les lacunes ?</a:t>
            </a:r>
          </a:p>
        </p:txBody>
      </p:sp>
      <p:grpSp>
        <p:nvGrpSpPr>
          <p:cNvPr name="Group 18" id="18"/>
          <p:cNvGrpSpPr/>
          <p:nvPr/>
        </p:nvGrpSpPr>
        <p:grpSpPr>
          <a:xfrm rot="0">
            <a:off x="4888396" y="7938950"/>
            <a:ext cx="11404799" cy="1653945"/>
            <a:chOff x="0" y="0"/>
            <a:chExt cx="15206399" cy="2205260"/>
          </a:xfrm>
        </p:grpSpPr>
        <p:grpSp>
          <p:nvGrpSpPr>
            <p:cNvPr name="Group 19" id="19"/>
            <p:cNvGrpSpPr/>
            <p:nvPr/>
          </p:nvGrpSpPr>
          <p:grpSpPr>
            <a:xfrm rot="0">
              <a:off x="0" y="0"/>
              <a:ext cx="15130199" cy="2205260"/>
              <a:chOff x="0" y="0"/>
              <a:chExt cx="2988681" cy="435607"/>
            </a:xfrm>
          </p:grpSpPr>
          <p:sp>
            <p:nvSpPr>
              <p:cNvPr name="Freeform 20" id="20"/>
              <p:cNvSpPr/>
              <p:nvPr/>
            </p:nvSpPr>
            <p:spPr>
              <a:xfrm flipH="false" flipV="false" rot="0">
                <a:off x="0" y="0"/>
                <a:ext cx="2988681" cy="435607"/>
              </a:xfrm>
              <a:custGeom>
                <a:avLst/>
                <a:gdLst/>
                <a:ahLst/>
                <a:cxnLst/>
                <a:rect r="r" b="b" t="t" l="l"/>
                <a:pathLst>
                  <a:path h="435607" w="2988681">
                    <a:moveTo>
                      <a:pt x="0" y="0"/>
                    </a:moveTo>
                    <a:lnTo>
                      <a:pt x="2988681" y="0"/>
                    </a:lnTo>
                    <a:lnTo>
                      <a:pt x="2988681" y="435607"/>
                    </a:lnTo>
                    <a:lnTo>
                      <a:pt x="0" y="435607"/>
                    </a:lnTo>
                    <a:close/>
                  </a:path>
                </a:pathLst>
              </a:custGeom>
              <a:solidFill>
                <a:srgbClr val="6FA8DC"/>
              </a:solidFill>
            </p:spPr>
          </p:sp>
          <p:sp>
            <p:nvSpPr>
              <p:cNvPr name="TextBox 21" id="21"/>
              <p:cNvSpPr txBox="true"/>
              <p:nvPr/>
            </p:nvSpPr>
            <p:spPr>
              <a:xfrm>
                <a:off x="0" y="-47625"/>
                <a:ext cx="2988681" cy="483232"/>
              </a:xfrm>
              <a:prstGeom prst="rect">
                <a:avLst/>
              </a:prstGeom>
            </p:spPr>
            <p:txBody>
              <a:bodyPr anchor="ctr" rtlCol="false" tIns="50800" lIns="50800" bIns="50800" rIns="50800"/>
              <a:lstStyle/>
              <a:p>
                <a:pPr algn="ctr">
                  <a:lnSpc>
                    <a:spcPts val="3432"/>
                  </a:lnSpc>
                </a:pPr>
              </a:p>
            </p:txBody>
          </p:sp>
        </p:grpSp>
        <p:sp>
          <p:nvSpPr>
            <p:cNvPr name="TextBox 22" id="22"/>
            <p:cNvSpPr txBox="true"/>
            <p:nvPr/>
          </p:nvSpPr>
          <p:spPr>
            <a:xfrm rot="0">
              <a:off x="726456" y="292100"/>
              <a:ext cx="14479943" cy="1554480"/>
            </a:xfrm>
            <a:prstGeom prst="rect">
              <a:avLst/>
            </a:prstGeom>
          </p:spPr>
          <p:txBody>
            <a:bodyPr anchor="t" rtlCol="false" tIns="0" lIns="0" bIns="0" rIns="0">
              <a:spAutoFit/>
            </a:bodyPr>
            <a:lstStyle/>
            <a:p>
              <a:pPr algn="l">
                <a:lnSpc>
                  <a:spcPts val="4619"/>
                </a:lnSpc>
              </a:pPr>
              <a:r>
                <a:rPr lang="en-US" sz="3499">
                  <a:solidFill>
                    <a:srgbClr val="FEFEFE"/>
                  </a:solidFill>
                  <a:latin typeface="Poppins Medium"/>
                  <a:ea typeface="Poppins Medium"/>
                  <a:cs typeface="Poppins Medium"/>
                  <a:sym typeface="Poppins Medium"/>
                </a:rPr>
                <a:t>Pourquoi un examen de la portée est-il nécessaire ?</a:t>
              </a:r>
            </a:p>
          </p:txBody>
        </p:sp>
      </p:gr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Freeform 4" id="4"/>
          <p:cNvSpPr/>
          <p:nvPr/>
        </p:nvSpPr>
        <p:spPr>
          <a:xfrm flipH="false" flipV="false" rot="0">
            <a:off x="366126" y="4150903"/>
            <a:ext cx="4361859" cy="4107152"/>
          </a:xfrm>
          <a:custGeom>
            <a:avLst/>
            <a:gdLst/>
            <a:ahLst/>
            <a:cxnLst/>
            <a:rect r="r" b="b" t="t" l="l"/>
            <a:pathLst>
              <a:path h="4107152" w="4361859">
                <a:moveTo>
                  <a:pt x="0" y="0"/>
                </a:moveTo>
                <a:lnTo>
                  <a:pt x="4361859" y="0"/>
                </a:lnTo>
                <a:lnTo>
                  <a:pt x="4361859"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Introduction</a:t>
            </a:r>
          </a:p>
        </p:txBody>
      </p:sp>
      <p:grpSp>
        <p:nvGrpSpPr>
          <p:cNvPr name="Group 6" id="6"/>
          <p:cNvGrpSpPr/>
          <p:nvPr/>
        </p:nvGrpSpPr>
        <p:grpSpPr>
          <a:xfrm rot="0">
            <a:off x="4888396" y="2738990"/>
            <a:ext cx="11347649" cy="1169880"/>
            <a:chOff x="0" y="0"/>
            <a:chExt cx="2988681" cy="308117"/>
          </a:xfrm>
        </p:grpSpPr>
        <p:sp>
          <p:nvSpPr>
            <p:cNvPr name="Freeform 7" id="7"/>
            <p:cNvSpPr/>
            <p:nvPr/>
          </p:nvSpPr>
          <p:spPr>
            <a:xfrm flipH="false" flipV="false" rot="0">
              <a:off x="0" y="0"/>
              <a:ext cx="2988681" cy="308117"/>
            </a:xfrm>
            <a:custGeom>
              <a:avLst/>
              <a:gdLst/>
              <a:ahLst/>
              <a:cxnLst/>
              <a:rect r="r" b="b" t="t" l="l"/>
              <a:pathLst>
                <a:path h="308117" w="2988681">
                  <a:moveTo>
                    <a:pt x="0" y="0"/>
                  </a:moveTo>
                  <a:lnTo>
                    <a:pt x="2988681" y="0"/>
                  </a:lnTo>
                  <a:lnTo>
                    <a:pt x="2988681" y="308117"/>
                  </a:lnTo>
                  <a:lnTo>
                    <a:pt x="0" y="308117"/>
                  </a:lnTo>
                  <a:close/>
                </a:path>
              </a:pathLst>
            </a:custGeom>
            <a:solidFill>
              <a:srgbClr val="0070C0"/>
            </a:solidFill>
          </p:spPr>
        </p:sp>
        <p:sp>
          <p:nvSpPr>
            <p:cNvPr name="TextBox 8" id="8"/>
            <p:cNvSpPr txBox="true"/>
            <p:nvPr/>
          </p:nvSpPr>
          <p:spPr>
            <a:xfrm>
              <a:off x="0" y="-47625"/>
              <a:ext cx="2988681" cy="355742"/>
            </a:xfrm>
            <a:prstGeom prst="rect">
              <a:avLst/>
            </a:prstGeom>
          </p:spPr>
          <p:txBody>
            <a:bodyPr anchor="ctr" rtlCol="false" tIns="50800" lIns="50800" bIns="50800" rIns="50800"/>
            <a:lstStyle/>
            <a:p>
              <a:pPr algn="ctr">
                <a:lnSpc>
                  <a:spcPts val="3432"/>
                </a:lnSpc>
              </a:pPr>
            </a:p>
          </p:txBody>
        </p:sp>
      </p:grpSp>
      <p:grpSp>
        <p:nvGrpSpPr>
          <p:cNvPr name="Group 9" id="9"/>
          <p:cNvGrpSpPr/>
          <p:nvPr/>
        </p:nvGrpSpPr>
        <p:grpSpPr>
          <a:xfrm rot="0">
            <a:off x="4888396" y="4150903"/>
            <a:ext cx="11347649" cy="1653945"/>
            <a:chOff x="0" y="0"/>
            <a:chExt cx="2988681" cy="435607"/>
          </a:xfrm>
        </p:grpSpPr>
        <p:sp>
          <p:nvSpPr>
            <p:cNvPr name="Freeform 10" id="10"/>
            <p:cNvSpPr/>
            <p:nvPr/>
          </p:nvSpPr>
          <p:spPr>
            <a:xfrm flipH="false" flipV="false" rot="0">
              <a:off x="0" y="0"/>
              <a:ext cx="2988681" cy="435607"/>
            </a:xfrm>
            <a:custGeom>
              <a:avLst/>
              <a:gdLst/>
              <a:ahLst/>
              <a:cxnLst/>
              <a:rect r="r" b="b" t="t" l="l"/>
              <a:pathLst>
                <a:path h="435607" w="2988681">
                  <a:moveTo>
                    <a:pt x="0" y="0"/>
                  </a:moveTo>
                  <a:lnTo>
                    <a:pt x="2988681" y="0"/>
                  </a:lnTo>
                  <a:lnTo>
                    <a:pt x="2988681" y="435607"/>
                  </a:lnTo>
                  <a:lnTo>
                    <a:pt x="0" y="435607"/>
                  </a:lnTo>
                  <a:close/>
                </a:path>
              </a:pathLst>
            </a:custGeom>
            <a:solidFill>
              <a:srgbClr val="2C92D5"/>
            </a:solidFill>
          </p:spPr>
        </p:sp>
        <p:sp>
          <p:nvSpPr>
            <p:cNvPr name="TextBox 11" id="11"/>
            <p:cNvSpPr txBox="true"/>
            <p:nvPr/>
          </p:nvSpPr>
          <p:spPr>
            <a:xfrm>
              <a:off x="0" y="-47625"/>
              <a:ext cx="2988681" cy="483232"/>
            </a:xfrm>
            <a:prstGeom prst="rect">
              <a:avLst/>
            </a:prstGeom>
          </p:spPr>
          <p:txBody>
            <a:bodyPr anchor="ctr" rtlCol="false" tIns="50800" lIns="50800" bIns="50800" rIns="50800"/>
            <a:lstStyle/>
            <a:p>
              <a:pPr algn="ctr">
                <a:lnSpc>
                  <a:spcPts val="3432"/>
                </a:lnSpc>
              </a:pPr>
            </a:p>
          </p:txBody>
        </p:sp>
      </p:grpSp>
      <p:grpSp>
        <p:nvGrpSpPr>
          <p:cNvPr name="Group 12" id="12"/>
          <p:cNvGrpSpPr/>
          <p:nvPr/>
        </p:nvGrpSpPr>
        <p:grpSpPr>
          <a:xfrm rot="0">
            <a:off x="4888396" y="6046880"/>
            <a:ext cx="11347649" cy="1653945"/>
            <a:chOff x="0" y="0"/>
            <a:chExt cx="2988681" cy="435607"/>
          </a:xfrm>
        </p:grpSpPr>
        <p:sp>
          <p:nvSpPr>
            <p:cNvPr name="Freeform 13" id="13"/>
            <p:cNvSpPr/>
            <p:nvPr/>
          </p:nvSpPr>
          <p:spPr>
            <a:xfrm flipH="false" flipV="false" rot="0">
              <a:off x="0" y="0"/>
              <a:ext cx="2988681" cy="435607"/>
            </a:xfrm>
            <a:custGeom>
              <a:avLst/>
              <a:gdLst/>
              <a:ahLst/>
              <a:cxnLst/>
              <a:rect r="r" b="b" t="t" l="l"/>
              <a:pathLst>
                <a:path h="435607" w="2988681">
                  <a:moveTo>
                    <a:pt x="0" y="0"/>
                  </a:moveTo>
                  <a:lnTo>
                    <a:pt x="2988681" y="0"/>
                  </a:lnTo>
                  <a:lnTo>
                    <a:pt x="2988681" y="435607"/>
                  </a:lnTo>
                  <a:lnTo>
                    <a:pt x="0" y="435607"/>
                  </a:lnTo>
                  <a:close/>
                </a:path>
              </a:pathLst>
            </a:custGeom>
            <a:solidFill>
              <a:srgbClr val="65B7ED"/>
            </a:solidFill>
          </p:spPr>
        </p:sp>
        <p:sp>
          <p:nvSpPr>
            <p:cNvPr name="TextBox 14" id="14"/>
            <p:cNvSpPr txBox="true"/>
            <p:nvPr/>
          </p:nvSpPr>
          <p:spPr>
            <a:xfrm>
              <a:off x="0" y="-47625"/>
              <a:ext cx="2988681" cy="483232"/>
            </a:xfrm>
            <a:prstGeom prst="rect">
              <a:avLst/>
            </a:prstGeom>
          </p:spPr>
          <p:txBody>
            <a:bodyPr anchor="ctr" rtlCol="false" tIns="50800" lIns="50800" bIns="50800" rIns="50800"/>
            <a:lstStyle/>
            <a:p>
              <a:pPr algn="ctr">
                <a:lnSpc>
                  <a:spcPts val="3432"/>
                </a:lnSpc>
              </a:pPr>
            </a:p>
          </p:txBody>
        </p:sp>
      </p:grpSp>
      <p:sp>
        <p:nvSpPr>
          <p:cNvPr name="TextBox 15" id="15"/>
          <p:cNvSpPr txBox="true"/>
          <p:nvPr/>
        </p:nvSpPr>
        <p:spPr>
          <a:xfrm rot="0">
            <a:off x="5433238" y="2983888"/>
            <a:ext cx="10859957" cy="603885"/>
          </a:xfrm>
          <a:prstGeom prst="rect">
            <a:avLst/>
          </a:prstGeom>
        </p:spPr>
        <p:txBody>
          <a:bodyPr anchor="t" rtlCol="false" tIns="0" lIns="0" bIns="0" rIns="0">
            <a:spAutoFit/>
          </a:bodyPr>
          <a:lstStyle/>
          <a:p>
            <a:pPr algn="l">
              <a:lnSpc>
                <a:spcPts val="4619"/>
              </a:lnSpc>
            </a:pPr>
            <a:r>
              <a:rPr lang="en-US" sz="3499">
                <a:solidFill>
                  <a:srgbClr val="FEFEFE"/>
                </a:solidFill>
                <a:latin typeface="Poppins Medium"/>
                <a:ea typeface="Poppins Medium"/>
                <a:cs typeface="Poppins Medium"/>
                <a:sym typeface="Poppins Medium"/>
              </a:rPr>
              <a:t>Que savons-nous déjà sur le sujet ?</a:t>
            </a:r>
          </a:p>
        </p:txBody>
      </p:sp>
      <p:sp>
        <p:nvSpPr>
          <p:cNvPr name="TextBox 16" id="16"/>
          <p:cNvSpPr txBox="true"/>
          <p:nvPr/>
        </p:nvSpPr>
        <p:spPr>
          <a:xfrm rot="0">
            <a:off x="5433238" y="4347320"/>
            <a:ext cx="10859957" cy="1184910"/>
          </a:xfrm>
          <a:prstGeom prst="rect">
            <a:avLst/>
          </a:prstGeom>
        </p:spPr>
        <p:txBody>
          <a:bodyPr anchor="t" rtlCol="false" tIns="0" lIns="0" bIns="0" rIns="0">
            <a:spAutoFit/>
          </a:bodyPr>
          <a:lstStyle/>
          <a:p>
            <a:pPr algn="l">
              <a:lnSpc>
                <a:spcPts val="4619"/>
              </a:lnSpc>
            </a:pPr>
            <a:r>
              <a:rPr lang="en-US" sz="3499">
                <a:solidFill>
                  <a:srgbClr val="FEFEFE"/>
                </a:solidFill>
                <a:latin typeface="Poppins Medium"/>
                <a:ea typeface="Poppins Medium"/>
                <a:cs typeface="Poppins Medium"/>
                <a:sym typeface="Poppins Medium"/>
              </a:rPr>
              <a:t>Quel est le problème/question qui conduit à la nécessité d’un examen de la portée ? </a:t>
            </a:r>
          </a:p>
        </p:txBody>
      </p:sp>
      <p:sp>
        <p:nvSpPr>
          <p:cNvPr name="TextBox 17" id="17"/>
          <p:cNvSpPr txBox="true"/>
          <p:nvPr/>
        </p:nvSpPr>
        <p:spPr>
          <a:xfrm rot="0">
            <a:off x="5433238" y="6242998"/>
            <a:ext cx="10859957" cy="1184910"/>
          </a:xfrm>
          <a:prstGeom prst="rect">
            <a:avLst/>
          </a:prstGeom>
        </p:spPr>
        <p:txBody>
          <a:bodyPr anchor="t" rtlCol="false" tIns="0" lIns="0" bIns="0" rIns="0">
            <a:spAutoFit/>
          </a:bodyPr>
          <a:lstStyle/>
          <a:p>
            <a:pPr algn="l">
              <a:lnSpc>
                <a:spcPts val="4619"/>
              </a:lnSpc>
            </a:pPr>
            <a:r>
              <a:rPr lang="en-US" sz="3499">
                <a:solidFill>
                  <a:srgbClr val="FEFEFE"/>
                </a:solidFill>
                <a:latin typeface="Poppins Medium"/>
                <a:ea typeface="Poppins Medium"/>
                <a:cs typeface="Poppins Medium"/>
                <a:sym typeface="Poppins Medium"/>
              </a:rPr>
              <a:t>Y a-t-il d’autres revues de la littérature sur le sujet et quelles sont les lacunes ?</a:t>
            </a:r>
          </a:p>
        </p:txBody>
      </p:sp>
      <p:grpSp>
        <p:nvGrpSpPr>
          <p:cNvPr name="Group 18" id="18"/>
          <p:cNvGrpSpPr/>
          <p:nvPr/>
        </p:nvGrpSpPr>
        <p:grpSpPr>
          <a:xfrm rot="0">
            <a:off x="4888396" y="7938950"/>
            <a:ext cx="11404799" cy="1653945"/>
            <a:chOff x="0" y="0"/>
            <a:chExt cx="15206399" cy="2205260"/>
          </a:xfrm>
        </p:grpSpPr>
        <p:grpSp>
          <p:nvGrpSpPr>
            <p:cNvPr name="Group 19" id="19"/>
            <p:cNvGrpSpPr/>
            <p:nvPr/>
          </p:nvGrpSpPr>
          <p:grpSpPr>
            <a:xfrm rot="0">
              <a:off x="0" y="0"/>
              <a:ext cx="15130199" cy="2205260"/>
              <a:chOff x="0" y="0"/>
              <a:chExt cx="2988681" cy="435607"/>
            </a:xfrm>
          </p:grpSpPr>
          <p:sp>
            <p:nvSpPr>
              <p:cNvPr name="Freeform 20" id="20"/>
              <p:cNvSpPr/>
              <p:nvPr/>
            </p:nvSpPr>
            <p:spPr>
              <a:xfrm flipH="false" flipV="false" rot="0">
                <a:off x="0" y="0"/>
                <a:ext cx="2988681" cy="435607"/>
              </a:xfrm>
              <a:custGeom>
                <a:avLst/>
                <a:gdLst/>
                <a:ahLst/>
                <a:cxnLst/>
                <a:rect r="r" b="b" t="t" l="l"/>
                <a:pathLst>
                  <a:path h="435607" w="2988681">
                    <a:moveTo>
                      <a:pt x="0" y="0"/>
                    </a:moveTo>
                    <a:lnTo>
                      <a:pt x="2988681" y="0"/>
                    </a:lnTo>
                    <a:lnTo>
                      <a:pt x="2988681" y="435607"/>
                    </a:lnTo>
                    <a:lnTo>
                      <a:pt x="0" y="435607"/>
                    </a:lnTo>
                    <a:close/>
                  </a:path>
                </a:pathLst>
              </a:custGeom>
              <a:solidFill>
                <a:srgbClr val="6FA8DC"/>
              </a:solidFill>
            </p:spPr>
          </p:sp>
          <p:sp>
            <p:nvSpPr>
              <p:cNvPr name="TextBox 21" id="21"/>
              <p:cNvSpPr txBox="true"/>
              <p:nvPr/>
            </p:nvSpPr>
            <p:spPr>
              <a:xfrm>
                <a:off x="0" y="-47625"/>
                <a:ext cx="2988681" cy="483232"/>
              </a:xfrm>
              <a:prstGeom prst="rect">
                <a:avLst/>
              </a:prstGeom>
            </p:spPr>
            <p:txBody>
              <a:bodyPr anchor="ctr" rtlCol="false" tIns="50800" lIns="50800" bIns="50800" rIns="50800"/>
              <a:lstStyle/>
              <a:p>
                <a:pPr algn="ctr">
                  <a:lnSpc>
                    <a:spcPts val="3432"/>
                  </a:lnSpc>
                </a:pPr>
              </a:p>
            </p:txBody>
          </p:sp>
        </p:grpSp>
        <p:sp>
          <p:nvSpPr>
            <p:cNvPr name="TextBox 22" id="22"/>
            <p:cNvSpPr txBox="true"/>
            <p:nvPr/>
          </p:nvSpPr>
          <p:spPr>
            <a:xfrm rot="0">
              <a:off x="726456" y="292100"/>
              <a:ext cx="14479943" cy="1554480"/>
            </a:xfrm>
            <a:prstGeom prst="rect">
              <a:avLst/>
            </a:prstGeom>
          </p:spPr>
          <p:txBody>
            <a:bodyPr anchor="t" rtlCol="false" tIns="0" lIns="0" bIns="0" rIns="0">
              <a:spAutoFit/>
            </a:bodyPr>
            <a:lstStyle/>
            <a:p>
              <a:pPr algn="l">
                <a:lnSpc>
                  <a:spcPts val="4619"/>
                </a:lnSpc>
              </a:pPr>
              <a:r>
                <a:rPr lang="en-US" sz="3499">
                  <a:solidFill>
                    <a:srgbClr val="FEFEFE"/>
                  </a:solidFill>
                  <a:latin typeface="Poppins Medium"/>
                  <a:ea typeface="Poppins Medium"/>
                  <a:cs typeface="Poppins Medium"/>
                  <a:sym typeface="Poppins Medium"/>
                </a:rPr>
                <a:t>Pourquoi un examen de la portée est-il nécessaire ?</a:t>
              </a:r>
            </a:p>
          </p:txBody>
        </p:sp>
      </p:grpSp>
      <p:grpSp>
        <p:nvGrpSpPr>
          <p:cNvPr name="Group 23" id="23"/>
          <p:cNvGrpSpPr/>
          <p:nvPr/>
        </p:nvGrpSpPr>
        <p:grpSpPr>
          <a:xfrm rot="0">
            <a:off x="14298390" y="8539025"/>
            <a:ext cx="3989610" cy="1703722"/>
            <a:chOff x="0" y="0"/>
            <a:chExt cx="5319479" cy="2271630"/>
          </a:xfrm>
        </p:grpSpPr>
        <p:sp>
          <p:nvSpPr>
            <p:cNvPr name="Freeform 24" id="24"/>
            <p:cNvSpPr/>
            <p:nvPr/>
          </p:nvSpPr>
          <p:spPr>
            <a:xfrm flipH="false" flipV="false" rot="0">
              <a:off x="641181" y="181127"/>
              <a:ext cx="3377390" cy="1750102"/>
            </a:xfrm>
            <a:custGeom>
              <a:avLst/>
              <a:gdLst/>
              <a:ahLst/>
              <a:cxnLst/>
              <a:rect r="r" b="b" t="t" l="l"/>
              <a:pathLst>
                <a:path h="1750102" w="3377390">
                  <a:moveTo>
                    <a:pt x="0" y="0"/>
                  </a:moveTo>
                  <a:lnTo>
                    <a:pt x="3377391" y="0"/>
                  </a:lnTo>
                  <a:lnTo>
                    <a:pt x="3377391" y="1750102"/>
                  </a:lnTo>
                  <a:lnTo>
                    <a:pt x="0" y="175010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5" id="25"/>
            <p:cNvSpPr/>
            <p:nvPr/>
          </p:nvSpPr>
          <p:spPr>
            <a:xfrm flipH="false" flipV="false" rot="0">
              <a:off x="1942089" y="181127"/>
              <a:ext cx="3377390" cy="1750102"/>
            </a:xfrm>
            <a:custGeom>
              <a:avLst/>
              <a:gdLst/>
              <a:ahLst/>
              <a:cxnLst/>
              <a:rect r="r" b="b" t="t" l="l"/>
              <a:pathLst>
                <a:path h="1750102" w="3377390">
                  <a:moveTo>
                    <a:pt x="0" y="0"/>
                  </a:moveTo>
                  <a:lnTo>
                    <a:pt x="3377390" y="0"/>
                  </a:lnTo>
                  <a:lnTo>
                    <a:pt x="3377390" y="1750102"/>
                  </a:lnTo>
                  <a:lnTo>
                    <a:pt x="0" y="175010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6" id="26"/>
            <p:cNvSpPr txBox="true"/>
            <p:nvPr/>
          </p:nvSpPr>
          <p:spPr>
            <a:xfrm rot="0">
              <a:off x="1119158" y="702843"/>
              <a:ext cx="3942306" cy="827844"/>
            </a:xfrm>
            <a:prstGeom prst="rect">
              <a:avLst/>
            </a:prstGeom>
          </p:spPr>
          <p:txBody>
            <a:bodyPr anchor="t" rtlCol="false" tIns="0" lIns="0" bIns="0" rIns="0">
              <a:spAutoFit/>
            </a:bodyPr>
            <a:lstStyle/>
            <a:p>
              <a:pPr algn="ctr">
                <a:lnSpc>
                  <a:spcPts val="2374"/>
                </a:lnSpc>
              </a:pPr>
              <a:r>
                <a:rPr lang="en-US" sz="1978">
                  <a:solidFill>
                    <a:srgbClr val="000000"/>
                  </a:solidFill>
                  <a:latin typeface="Arial Bold"/>
                  <a:ea typeface="Arial Bold"/>
                  <a:cs typeface="Arial Bold"/>
                  <a:sym typeface="Arial Bold"/>
                </a:rPr>
                <a:t>Consultez la section</a:t>
              </a:r>
            </a:p>
            <a:p>
              <a:pPr algn="ctr">
                <a:lnSpc>
                  <a:spcPts val="2374"/>
                </a:lnSpc>
              </a:pPr>
              <a:r>
                <a:rPr lang="en-US" sz="1978">
                  <a:solidFill>
                    <a:srgbClr val="000000"/>
                  </a:solidFill>
                  <a:latin typeface="Arial Bold"/>
                  <a:ea typeface="Arial Bold"/>
                  <a:cs typeface="Arial Bold"/>
                  <a:sym typeface="Arial Bold"/>
                </a:rPr>
                <a:t>« Ressources »</a:t>
              </a:r>
            </a:p>
          </p:txBody>
        </p:sp>
        <p:sp>
          <p:nvSpPr>
            <p:cNvPr name="Freeform 27" id="27"/>
            <p:cNvSpPr/>
            <p:nvPr/>
          </p:nvSpPr>
          <p:spPr>
            <a:xfrm flipH="false" flipV="false" rot="0">
              <a:off x="0" y="0"/>
              <a:ext cx="1090382" cy="2271630"/>
            </a:xfrm>
            <a:custGeom>
              <a:avLst/>
              <a:gdLst/>
              <a:ahLst/>
              <a:cxnLst/>
              <a:rect r="r" b="b" t="t" l="l"/>
              <a:pathLst>
                <a:path h="2271630" w="1090382">
                  <a:moveTo>
                    <a:pt x="0" y="0"/>
                  </a:moveTo>
                  <a:lnTo>
                    <a:pt x="1090382" y="0"/>
                  </a:lnTo>
                  <a:lnTo>
                    <a:pt x="1090382" y="2271630"/>
                  </a:lnTo>
                  <a:lnTo>
                    <a:pt x="0" y="2271630"/>
                  </a:lnTo>
                  <a:lnTo>
                    <a:pt x="0" y="0"/>
                  </a:lnTo>
                  <a:close/>
                </a:path>
              </a:pathLst>
            </a:custGeom>
            <a:blipFill>
              <a:blip r:embed="rId7"/>
              <a:stretch>
                <a:fillRect l="0" t="0" r="0"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2425635" y="3884499"/>
            <a:ext cx="10768362" cy="1356236"/>
            <a:chOff x="0" y="0"/>
            <a:chExt cx="14357815" cy="1808315"/>
          </a:xfrm>
        </p:grpSpPr>
        <p:sp>
          <p:nvSpPr>
            <p:cNvPr name="Freeform 5" id="5"/>
            <p:cNvSpPr/>
            <p:nvPr/>
          </p:nvSpPr>
          <p:spPr>
            <a:xfrm flipH="false" flipV="false" rot="0">
              <a:off x="0" y="0"/>
              <a:ext cx="1921184" cy="1808315"/>
            </a:xfrm>
            <a:custGeom>
              <a:avLst/>
              <a:gdLst/>
              <a:ahLst/>
              <a:cxnLst/>
              <a:rect r="r" b="b" t="t" l="l"/>
              <a:pathLst>
                <a:path h="1808315" w="1921184">
                  <a:moveTo>
                    <a:pt x="0" y="0"/>
                  </a:moveTo>
                  <a:lnTo>
                    <a:pt x="1921184" y="0"/>
                  </a:lnTo>
                  <a:lnTo>
                    <a:pt x="1921184" y="1808315"/>
                  </a:lnTo>
                  <a:lnTo>
                    <a:pt x="0" y="18083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338413" y="478707"/>
              <a:ext cx="12019402" cy="774700"/>
            </a:xfrm>
            <a:prstGeom prst="rect">
              <a:avLst/>
            </a:prstGeom>
          </p:spPr>
          <p:txBody>
            <a:bodyPr anchor="t" rtlCol="false" tIns="0" lIns="0" bIns="0" rIns="0">
              <a:spAutoFit/>
            </a:bodyPr>
            <a:lstStyle/>
            <a:p>
              <a:pPr algn="l">
                <a:lnSpc>
                  <a:spcPts val="4200"/>
                </a:lnSpc>
              </a:pPr>
              <a:r>
                <a:rPr lang="en-US" sz="3500">
                  <a:solidFill>
                    <a:srgbClr val="000000"/>
                  </a:solidFill>
                  <a:latin typeface="Arial"/>
                  <a:ea typeface="Arial"/>
                  <a:cs typeface="Arial"/>
                  <a:sym typeface="Arial"/>
                </a:rPr>
                <a:t>Définir le protocole de l’examen de la portée</a:t>
              </a:r>
            </a:p>
          </p:txBody>
        </p:sp>
      </p:grpSp>
      <p:grpSp>
        <p:nvGrpSpPr>
          <p:cNvPr name="Group 7" id="7"/>
          <p:cNvGrpSpPr/>
          <p:nvPr/>
        </p:nvGrpSpPr>
        <p:grpSpPr>
          <a:xfrm rot="0">
            <a:off x="4179445" y="6257562"/>
            <a:ext cx="11796485" cy="1356236"/>
            <a:chOff x="0" y="0"/>
            <a:chExt cx="15728647" cy="1808315"/>
          </a:xfrm>
        </p:grpSpPr>
        <p:sp>
          <p:nvSpPr>
            <p:cNvPr name="TextBox 8" id="8"/>
            <p:cNvSpPr txBox="true"/>
            <p:nvPr/>
          </p:nvSpPr>
          <p:spPr>
            <a:xfrm rot="0">
              <a:off x="1811741" y="129457"/>
              <a:ext cx="13916906" cy="1473200"/>
            </a:xfrm>
            <a:prstGeom prst="rect">
              <a:avLst/>
            </a:prstGeom>
          </p:spPr>
          <p:txBody>
            <a:bodyPr anchor="t" rtlCol="false" tIns="0" lIns="0" bIns="0" rIns="0">
              <a:spAutoFit/>
            </a:bodyPr>
            <a:lstStyle/>
            <a:p>
              <a:pPr algn="l">
                <a:lnSpc>
                  <a:spcPts val="4200"/>
                </a:lnSpc>
              </a:pPr>
              <a:r>
                <a:rPr lang="en-US" sz="3500">
                  <a:solidFill>
                    <a:srgbClr val="000000"/>
                  </a:solidFill>
                  <a:latin typeface="Arial"/>
                  <a:ea typeface="Arial"/>
                  <a:cs typeface="Arial"/>
                  <a:sym typeface="Arial"/>
                </a:rPr>
                <a:t>Décrire les caractéristiques du protocole de l’examen de la portée</a:t>
              </a:r>
            </a:p>
          </p:txBody>
        </p:sp>
        <p:sp>
          <p:nvSpPr>
            <p:cNvPr name="Freeform 9" id="9"/>
            <p:cNvSpPr/>
            <p:nvPr/>
          </p:nvSpPr>
          <p:spPr>
            <a:xfrm flipH="false" flipV="false" rot="0">
              <a:off x="0" y="0"/>
              <a:ext cx="1261299" cy="1808315"/>
            </a:xfrm>
            <a:custGeom>
              <a:avLst/>
              <a:gdLst/>
              <a:ahLst/>
              <a:cxnLst/>
              <a:rect r="r" b="b" t="t" l="l"/>
              <a:pathLst>
                <a:path h="1808315" w="1261299">
                  <a:moveTo>
                    <a:pt x="0" y="0"/>
                  </a:moveTo>
                  <a:lnTo>
                    <a:pt x="1261299" y="0"/>
                  </a:lnTo>
                  <a:lnTo>
                    <a:pt x="1261299" y="1808315"/>
                  </a:lnTo>
                  <a:lnTo>
                    <a:pt x="0" y="180831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10" id="10"/>
          <p:cNvSpPr txBox="true"/>
          <p:nvPr/>
        </p:nvSpPr>
        <p:spPr>
          <a:xfrm rot="0">
            <a:off x="2539200" y="550717"/>
            <a:ext cx="13209600" cy="1106220"/>
          </a:xfrm>
          <a:prstGeom prst="rect">
            <a:avLst/>
          </a:prstGeom>
        </p:spPr>
        <p:txBody>
          <a:bodyPr anchor="t" rtlCol="false" tIns="0" lIns="0" bIns="0" rIns="0">
            <a:spAutoFit/>
          </a:bodyPr>
          <a:lstStyle/>
          <a:p>
            <a:pPr algn="ctr">
              <a:lnSpc>
                <a:spcPts val="9243"/>
              </a:lnSpc>
            </a:pPr>
            <a:r>
              <a:rPr lang="en-US" sz="4898">
                <a:solidFill>
                  <a:srgbClr val="FFFFFF"/>
                </a:solidFill>
                <a:latin typeface="Poppins Bold"/>
                <a:ea typeface="Poppins Bold"/>
                <a:cs typeface="Poppins Bold"/>
                <a:sym typeface="Poppins Bold"/>
              </a:rPr>
              <a:t>Objectifs </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Objectifs de recherche</a:t>
            </a:r>
          </a:p>
        </p:txBody>
      </p:sp>
      <p:grpSp>
        <p:nvGrpSpPr>
          <p:cNvPr name="Group 5" id="5"/>
          <p:cNvGrpSpPr/>
          <p:nvPr/>
        </p:nvGrpSpPr>
        <p:grpSpPr>
          <a:xfrm rot="0">
            <a:off x="4787543" y="3266712"/>
            <a:ext cx="12759600" cy="1169880"/>
            <a:chOff x="0" y="0"/>
            <a:chExt cx="17012800" cy="1559840"/>
          </a:xfrm>
        </p:grpSpPr>
        <p:grpSp>
          <p:nvGrpSpPr>
            <p:cNvPr name="Group 6" id="6"/>
            <p:cNvGrpSpPr/>
            <p:nvPr/>
          </p:nvGrpSpPr>
          <p:grpSpPr>
            <a:xfrm rot="0">
              <a:off x="0" y="0"/>
              <a:ext cx="17012800" cy="1559840"/>
              <a:chOff x="0" y="0"/>
              <a:chExt cx="3360553" cy="308117"/>
            </a:xfrm>
          </p:grpSpPr>
          <p:sp>
            <p:nvSpPr>
              <p:cNvPr name="Freeform 7" id="7"/>
              <p:cNvSpPr/>
              <p:nvPr/>
            </p:nvSpPr>
            <p:spPr>
              <a:xfrm flipH="false" flipV="false" rot="0">
                <a:off x="0" y="0"/>
                <a:ext cx="3360553" cy="308117"/>
              </a:xfrm>
              <a:custGeom>
                <a:avLst/>
                <a:gdLst/>
                <a:ahLst/>
                <a:cxnLst/>
                <a:rect r="r" b="b" t="t" l="l"/>
                <a:pathLst>
                  <a:path h="308117" w="3360553">
                    <a:moveTo>
                      <a:pt x="0" y="0"/>
                    </a:moveTo>
                    <a:lnTo>
                      <a:pt x="3360553" y="0"/>
                    </a:lnTo>
                    <a:lnTo>
                      <a:pt x="3360553" y="308117"/>
                    </a:lnTo>
                    <a:lnTo>
                      <a:pt x="0" y="308117"/>
                    </a:lnTo>
                    <a:close/>
                  </a:path>
                </a:pathLst>
              </a:custGeom>
              <a:solidFill>
                <a:srgbClr val="2C92D5"/>
              </a:solidFill>
            </p:spPr>
          </p:sp>
          <p:sp>
            <p:nvSpPr>
              <p:cNvPr name="TextBox 8" id="8"/>
              <p:cNvSpPr txBox="true"/>
              <p:nvPr/>
            </p:nvSpPr>
            <p:spPr>
              <a:xfrm>
                <a:off x="0" y="-47625"/>
                <a:ext cx="3360553" cy="355742"/>
              </a:xfrm>
              <a:prstGeom prst="rect">
                <a:avLst/>
              </a:prstGeom>
            </p:spPr>
            <p:txBody>
              <a:bodyPr anchor="ctr" rtlCol="false" tIns="50800" lIns="50800" bIns="50800" rIns="50800"/>
              <a:lstStyle/>
              <a:p>
                <a:pPr algn="ctr">
                  <a:lnSpc>
                    <a:spcPts val="3432"/>
                  </a:lnSpc>
                </a:pPr>
              </a:p>
            </p:txBody>
          </p:sp>
        </p:grpSp>
        <p:sp>
          <p:nvSpPr>
            <p:cNvPr name="TextBox 9" id="9"/>
            <p:cNvSpPr txBox="true"/>
            <p:nvPr/>
          </p:nvSpPr>
          <p:spPr>
            <a:xfrm rot="0">
              <a:off x="726456" y="351930"/>
              <a:ext cx="14479943" cy="779780"/>
            </a:xfrm>
            <a:prstGeom prst="rect">
              <a:avLst/>
            </a:prstGeom>
          </p:spPr>
          <p:txBody>
            <a:bodyPr anchor="t" rtlCol="false" tIns="0" lIns="0" bIns="0" rIns="0">
              <a:spAutoFit/>
            </a:bodyPr>
            <a:lstStyle/>
            <a:p>
              <a:pPr algn="l">
                <a:lnSpc>
                  <a:spcPts val="4619"/>
                </a:lnSpc>
              </a:pPr>
              <a:r>
                <a:rPr lang="en-US" sz="3499">
                  <a:solidFill>
                    <a:srgbClr val="FEFEFE"/>
                  </a:solidFill>
                  <a:latin typeface="Poppins Medium"/>
                  <a:ea typeface="Poppins Medium"/>
                  <a:cs typeface="Poppins Medium"/>
                  <a:sym typeface="Poppins Medium"/>
                </a:rPr>
                <a:t>Pierre angulaire du projet</a:t>
              </a:r>
            </a:p>
          </p:txBody>
        </p:sp>
      </p:grpSp>
      <p:sp>
        <p:nvSpPr>
          <p:cNvPr name="Freeform 10" id="10"/>
          <p:cNvSpPr/>
          <p:nvPr/>
        </p:nvSpPr>
        <p:spPr>
          <a:xfrm flipH="false" flipV="false" rot="0">
            <a:off x="657866" y="2917142"/>
            <a:ext cx="4129677" cy="4107152"/>
          </a:xfrm>
          <a:custGeom>
            <a:avLst/>
            <a:gdLst/>
            <a:ahLst/>
            <a:cxnLst/>
            <a:rect r="r" b="b" t="t" l="l"/>
            <a:pathLst>
              <a:path h="4107152" w="4129677">
                <a:moveTo>
                  <a:pt x="0" y="0"/>
                </a:moveTo>
                <a:lnTo>
                  <a:pt x="4129677" y="0"/>
                </a:lnTo>
                <a:lnTo>
                  <a:pt x="4129677"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4787543" y="3266712"/>
            <a:ext cx="12759600" cy="1169880"/>
            <a:chOff x="0" y="0"/>
            <a:chExt cx="17012800" cy="1559840"/>
          </a:xfrm>
        </p:grpSpPr>
        <p:grpSp>
          <p:nvGrpSpPr>
            <p:cNvPr name="Group 5" id="5"/>
            <p:cNvGrpSpPr/>
            <p:nvPr/>
          </p:nvGrpSpPr>
          <p:grpSpPr>
            <a:xfrm rot="0">
              <a:off x="0" y="0"/>
              <a:ext cx="17012800" cy="1559840"/>
              <a:chOff x="0" y="0"/>
              <a:chExt cx="3360553" cy="308117"/>
            </a:xfrm>
          </p:grpSpPr>
          <p:sp>
            <p:nvSpPr>
              <p:cNvPr name="Freeform 6" id="6"/>
              <p:cNvSpPr/>
              <p:nvPr/>
            </p:nvSpPr>
            <p:spPr>
              <a:xfrm flipH="false" flipV="false" rot="0">
                <a:off x="0" y="0"/>
                <a:ext cx="3360553" cy="308117"/>
              </a:xfrm>
              <a:custGeom>
                <a:avLst/>
                <a:gdLst/>
                <a:ahLst/>
                <a:cxnLst/>
                <a:rect r="r" b="b" t="t" l="l"/>
                <a:pathLst>
                  <a:path h="308117" w="3360553">
                    <a:moveTo>
                      <a:pt x="0" y="0"/>
                    </a:moveTo>
                    <a:lnTo>
                      <a:pt x="3360553" y="0"/>
                    </a:lnTo>
                    <a:lnTo>
                      <a:pt x="3360553" y="308117"/>
                    </a:lnTo>
                    <a:lnTo>
                      <a:pt x="0" y="308117"/>
                    </a:lnTo>
                    <a:close/>
                  </a:path>
                </a:pathLst>
              </a:custGeom>
              <a:solidFill>
                <a:srgbClr val="2C92D5"/>
              </a:solidFill>
            </p:spPr>
          </p:sp>
          <p:sp>
            <p:nvSpPr>
              <p:cNvPr name="TextBox 7" id="7"/>
              <p:cNvSpPr txBox="true"/>
              <p:nvPr/>
            </p:nvSpPr>
            <p:spPr>
              <a:xfrm>
                <a:off x="0" y="-47625"/>
                <a:ext cx="3360553" cy="355742"/>
              </a:xfrm>
              <a:prstGeom prst="rect">
                <a:avLst/>
              </a:prstGeom>
            </p:spPr>
            <p:txBody>
              <a:bodyPr anchor="ctr" rtlCol="false" tIns="50800" lIns="50800" bIns="50800" rIns="50800"/>
              <a:lstStyle/>
              <a:p>
                <a:pPr algn="ctr">
                  <a:lnSpc>
                    <a:spcPts val="3432"/>
                  </a:lnSpc>
                </a:pPr>
              </a:p>
            </p:txBody>
          </p:sp>
        </p:grpSp>
        <p:sp>
          <p:nvSpPr>
            <p:cNvPr name="TextBox 8" id="8"/>
            <p:cNvSpPr txBox="true"/>
            <p:nvPr/>
          </p:nvSpPr>
          <p:spPr>
            <a:xfrm rot="0">
              <a:off x="726456" y="351930"/>
              <a:ext cx="14479943" cy="779780"/>
            </a:xfrm>
            <a:prstGeom prst="rect">
              <a:avLst/>
            </a:prstGeom>
          </p:spPr>
          <p:txBody>
            <a:bodyPr anchor="t" rtlCol="false" tIns="0" lIns="0" bIns="0" rIns="0">
              <a:spAutoFit/>
            </a:bodyPr>
            <a:lstStyle/>
            <a:p>
              <a:pPr algn="l">
                <a:lnSpc>
                  <a:spcPts val="4619"/>
                </a:lnSpc>
              </a:pPr>
              <a:r>
                <a:rPr lang="en-US" sz="3499">
                  <a:solidFill>
                    <a:srgbClr val="FEFEFE"/>
                  </a:solidFill>
                  <a:latin typeface="Poppins Medium"/>
                  <a:ea typeface="Poppins Medium"/>
                  <a:cs typeface="Poppins Medium"/>
                  <a:sym typeface="Poppins Medium"/>
                </a:rPr>
                <a:t>Pierre angulaire du projet</a:t>
              </a:r>
            </a:p>
          </p:txBody>
        </p:sp>
      </p:grpSp>
      <p:sp>
        <p:nvSpPr>
          <p:cNvPr name="Freeform 9" id="9"/>
          <p:cNvSpPr/>
          <p:nvPr/>
        </p:nvSpPr>
        <p:spPr>
          <a:xfrm flipH="false" flipV="false" rot="0">
            <a:off x="657866" y="2917142"/>
            <a:ext cx="4129677" cy="4107152"/>
          </a:xfrm>
          <a:custGeom>
            <a:avLst/>
            <a:gdLst/>
            <a:ahLst/>
            <a:cxnLst/>
            <a:rect r="r" b="b" t="t" l="l"/>
            <a:pathLst>
              <a:path h="4107152" w="4129677">
                <a:moveTo>
                  <a:pt x="0" y="0"/>
                </a:moveTo>
                <a:lnTo>
                  <a:pt x="4129677" y="0"/>
                </a:lnTo>
                <a:lnTo>
                  <a:pt x="4129677" y="4107152"/>
                </a:lnTo>
                <a:lnTo>
                  <a:pt x="0" y="4107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0" id="10"/>
          <p:cNvGrpSpPr/>
          <p:nvPr/>
        </p:nvGrpSpPr>
        <p:grpSpPr>
          <a:xfrm rot="0">
            <a:off x="4787543" y="4970718"/>
            <a:ext cx="12759600" cy="1169826"/>
            <a:chOff x="0" y="0"/>
            <a:chExt cx="17012800" cy="1559768"/>
          </a:xfrm>
        </p:grpSpPr>
        <p:grpSp>
          <p:nvGrpSpPr>
            <p:cNvPr name="Group 11" id="11"/>
            <p:cNvGrpSpPr/>
            <p:nvPr/>
          </p:nvGrpSpPr>
          <p:grpSpPr>
            <a:xfrm rot="0">
              <a:off x="0" y="0"/>
              <a:ext cx="17012800" cy="1559768"/>
              <a:chOff x="0" y="0"/>
              <a:chExt cx="3360553" cy="308102"/>
            </a:xfrm>
          </p:grpSpPr>
          <p:sp>
            <p:nvSpPr>
              <p:cNvPr name="Freeform 12" id="12"/>
              <p:cNvSpPr/>
              <p:nvPr/>
            </p:nvSpPr>
            <p:spPr>
              <a:xfrm flipH="false" flipV="false" rot="0">
                <a:off x="0" y="0"/>
                <a:ext cx="3360553" cy="308102"/>
              </a:xfrm>
              <a:custGeom>
                <a:avLst/>
                <a:gdLst/>
                <a:ahLst/>
                <a:cxnLst/>
                <a:rect r="r" b="b" t="t" l="l"/>
                <a:pathLst>
                  <a:path h="308102" w="3360553">
                    <a:moveTo>
                      <a:pt x="0" y="0"/>
                    </a:moveTo>
                    <a:lnTo>
                      <a:pt x="3360553" y="0"/>
                    </a:lnTo>
                    <a:lnTo>
                      <a:pt x="3360553" y="308102"/>
                    </a:lnTo>
                    <a:lnTo>
                      <a:pt x="0" y="308102"/>
                    </a:lnTo>
                    <a:close/>
                  </a:path>
                </a:pathLst>
              </a:custGeom>
              <a:solidFill>
                <a:srgbClr val="5997D0"/>
              </a:solidFill>
            </p:spPr>
          </p:sp>
          <p:sp>
            <p:nvSpPr>
              <p:cNvPr name="TextBox 13" id="13"/>
              <p:cNvSpPr txBox="true"/>
              <p:nvPr/>
            </p:nvSpPr>
            <p:spPr>
              <a:xfrm>
                <a:off x="0" y="-47625"/>
                <a:ext cx="3360553" cy="355727"/>
              </a:xfrm>
              <a:prstGeom prst="rect">
                <a:avLst/>
              </a:prstGeom>
            </p:spPr>
            <p:txBody>
              <a:bodyPr anchor="ctr" rtlCol="false" tIns="50800" lIns="50800" bIns="50800" rIns="50800"/>
              <a:lstStyle/>
              <a:p>
                <a:pPr algn="ctr">
                  <a:lnSpc>
                    <a:spcPts val="3432"/>
                  </a:lnSpc>
                </a:pPr>
              </a:p>
            </p:txBody>
          </p:sp>
        </p:grpSp>
        <p:sp>
          <p:nvSpPr>
            <p:cNvPr name="TextBox 14" id="14"/>
            <p:cNvSpPr txBox="true"/>
            <p:nvPr/>
          </p:nvSpPr>
          <p:spPr>
            <a:xfrm rot="0">
              <a:off x="726456" y="351930"/>
              <a:ext cx="15768083" cy="779708"/>
            </a:xfrm>
            <a:prstGeom prst="rect">
              <a:avLst/>
            </a:prstGeom>
          </p:spPr>
          <p:txBody>
            <a:bodyPr anchor="t" rtlCol="false" tIns="0" lIns="0" bIns="0" rIns="0">
              <a:spAutoFit/>
            </a:bodyPr>
            <a:lstStyle/>
            <a:p>
              <a:pPr algn="l">
                <a:lnSpc>
                  <a:spcPts val="4619"/>
                </a:lnSpc>
              </a:pPr>
              <a:r>
                <a:rPr lang="en-US" sz="3499">
                  <a:solidFill>
                    <a:srgbClr val="FEFEFE"/>
                  </a:solidFill>
                  <a:latin typeface="Poppins Medium"/>
                  <a:ea typeface="Poppins Medium"/>
                  <a:cs typeface="Poppins Medium"/>
                  <a:sym typeface="Poppins Medium"/>
                </a:rPr>
                <a:t>Guident la planification de la recherche</a:t>
              </a:r>
            </a:p>
          </p:txBody>
        </p:sp>
      </p:grpSp>
      <p:sp>
        <p:nvSpPr>
          <p:cNvPr name="TextBox 15" id="15"/>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Objectifs de recherche</a:t>
            </a:r>
          </a:p>
        </p:txBody>
      </p:sp>
    </p:spTree>
  </p:cSld>
  <p:clrMapOvr>
    <a:masterClrMapping/>
  </p:clrMapOvr>
</p:sld>
</file>

<file path=ppt/slides/slide42.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Exemple d’objectif de recherche</a:t>
            </a:r>
          </a:p>
        </p:txBody>
      </p:sp>
      <p:sp>
        <p:nvSpPr>
          <p:cNvPr name="TextBox 5" id="5"/>
          <p:cNvSpPr txBox="true"/>
          <p:nvPr/>
        </p:nvSpPr>
        <p:spPr>
          <a:xfrm rot="0">
            <a:off x="1261924" y="3396721"/>
            <a:ext cx="15764152" cy="2438400"/>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Poppins"/>
                <a:ea typeface="Poppins"/>
                <a:cs typeface="Poppins"/>
                <a:sym typeface="Poppins"/>
              </a:rPr>
              <a:t>«</a:t>
            </a:r>
            <a:r>
              <a:rPr lang="en-US" sz="3999">
                <a:solidFill>
                  <a:srgbClr val="000000"/>
                </a:solidFill>
                <a:latin typeface="Poppins"/>
                <a:ea typeface="Poppins"/>
                <a:cs typeface="Poppins"/>
                <a:sym typeface="Poppins"/>
              </a:rPr>
              <a:t>Cartographier et synthétiser la littérature sur l'utilisation des technologies de l'information et de la communication pour fournir des services et des interventions en SM aux jeunes en situation d'itinérance (13 à 29 ans).» [traduction libre]</a:t>
            </a:r>
          </a:p>
        </p:txBody>
      </p:sp>
      <p:sp>
        <p:nvSpPr>
          <p:cNvPr name="TextBox 6" id="6"/>
          <p:cNvSpPr txBox="true"/>
          <p:nvPr/>
        </p:nvSpPr>
        <p:spPr>
          <a:xfrm rot="0">
            <a:off x="14117717" y="6003773"/>
            <a:ext cx="2908359" cy="498729"/>
          </a:xfrm>
          <a:prstGeom prst="rect">
            <a:avLst/>
          </a:prstGeom>
        </p:spPr>
        <p:txBody>
          <a:bodyPr anchor="t" rtlCol="false" tIns="0" lIns="0" bIns="0" rIns="0">
            <a:spAutoFit/>
          </a:bodyPr>
          <a:lstStyle/>
          <a:p>
            <a:pPr algn="l">
              <a:lnSpc>
                <a:spcPts val="3828"/>
              </a:lnSpc>
            </a:pPr>
            <a:r>
              <a:rPr lang="en-US" sz="2900">
                <a:solidFill>
                  <a:srgbClr val="191919"/>
                </a:solidFill>
                <a:latin typeface="Poppins"/>
                <a:ea typeface="Poppins"/>
                <a:cs typeface="Poppins"/>
                <a:sym typeface="Poppins"/>
              </a:rPr>
              <a:t>(Lal et al., 2022)</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Exemple d’objectif de recherche</a:t>
            </a:r>
          </a:p>
        </p:txBody>
      </p:sp>
      <p:grpSp>
        <p:nvGrpSpPr>
          <p:cNvPr name="Group 5" id="5"/>
          <p:cNvGrpSpPr/>
          <p:nvPr/>
        </p:nvGrpSpPr>
        <p:grpSpPr>
          <a:xfrm rot="0">
            <a:off x="11912915" y="7904565"/>
            <a:ext cx="5645865" cy="2411010"/>
            <a:chOff x="0" y="0"/>
            <a:chExt cx="7527820" cy="3214679"/>
          </a:xfrm>
        </p:grpSpPr>
        <p:sp>
          <p:nvSpPr>
            <p:cNvPr name="Freeform 6" id="6"/>
            <p:cNvSpPr/>
            <p:nvPr/>
          </p:nvSpPr>
          <p:spPr>
            <a:xfrm flipH="false" flipV="false" rot="0">
              <a:off x="907363" y="256321"/>
              <a:ext cx="4779488" cy="2476644"/>
            </a:xfrm>
            <a:custGeom>
              <a:avLst/>
              <a:gdLst/>
              <a:ahLst/>
              <a:cxnLst/>
              <a:rect r="r" b="b" t="t" l="l"/>
              <a:pathLst>
                <a:path h="2476644" w="4779488">
                  <a:moveTo>
                    <a:pt x="0" y="0"/>
                  </a:moveTo>
                  <a:lnTo>
                    <a:pt x="4779488" y="0"/>
                  </a:lnTo>
                  <a:lnTo>
                    <a:pt x="4779488" y="2476643"/>
                  </a:lnTo>
                  <a:lnTo>
                    <a:pt x="0" y="24766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2748333" y="256321"/>
              <a:ext cx="4779488" cy="2476644"/>
            </a:xfrm>
            <a:custGeom>
              <a:avLst/>
              <a:gdLst/>
              <a:ahLst/>
              <a:cxnLst/>
              <a:rect r="r" b="b" t="t" l="l"/>
              <a:pathLst>
                <a:path h="2476644" w="4779488">
                  <a:moveTo>
                    <a:pt x="0" y="0"/>
                  </a:moveTo>
                  <a:lnTo>
                    <a:pt x="4779487" y="0"/>
                  </a:lnTo>
                  <a:lnTo>
                    <a:pt x="4779487" y="2476643"/>
                  </a:lnTo>
                  <a:lnTo>
                    <a:pt x="0" y="24766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583768" y="991390"/>
              <a:ext cx="5578924" cy="1174750"/>
            </a:xfrm>
            <a:prstGeom prst="rect">
              <a:avLst/>
            </a:prstGeom>
          </p:spPr>
          <p:txBody>
            <a:bodyPr anchor="t" rtlCol="false" tIns="0" lIns="0" bIns="0" rIns="0">
              <a:spAutoFit/>
            </a:bodyPr>
            <a:lstStyle/>
            <a:p>
              <a:pPr algn="ctr">
                <a:lnSpc>
                  <a:spcPts val="3360"/>
                </a:lnSpc>
              </a:pPr>
              <a:r>
                <a:rPr lang="en-US" sz="2800">
                  <a:solidFill>
                    <a:srgbClr val="000000"/>
                  </a:solidFill>
                  <a:latin typeface="Arial Bold"/>
                  <a:ea typeface="Arial Bold"/>
                  <a:cs typeface="Arial Bold"/>
                  <a:sym typeface="Arial Bold"/>
                </a:rPr>
                <a:t>Consultez la section</a:t>
              </a:r>
            </a:p>
            <a:p>
              <a:pPr algn="ctr">
                <a:lnSpc>
                  <a:spcPts val="3360"/>
                </a:lnSpc>
              </a:pPr>
              <a:r>
                <a:rPr lang="en-US" sz="2800">
                  <a:solidFill>
                    <a:srgbClr val="000000"/>
                  </a:solidFill>
                  <a:latin typeface="Arial Bold"/>
                  <a:ea typeface="Arial Bold"/>
                  <a:cs typeface="Arial Bold"/>
                  <a:sym typeface="Arial Bold"/>
                </a:rPr>
                <a:t>« Ressources »</a:t>
              </a:r>
            </a:p>
          </p:txBody>
        </p:sp>
        <p:sp>
          <p:nvSpPr>
            <p:cNvPr name="Freeform 9" id="9"/>
            <p:cNvSpPr/>
            <p:nvPr/>
          </p:nvSpPr>
          <p:spPr>
            <a:xfrm flipH="false" flipV="false" rot="0">
              <a:off x="0" y="0"/>
              <a:ext cx="1543046" cy="3214679"/>
            </a:xfrm>
            <a:custGeom>
              <a:avLst/>
              <a:gdLst/>
              <a:ahLst/>
              <a:cxnLst/>
              <a:rect r="r" b="b" t="t" l="l"/>
              <a:pathLst>
                <a:path h="3214679" w="1543046">
                  <a:moveTo>
                    <a:pt x="0" y="0"/>
                  </a:moveTo>
                  <a:lnTo>
                    <a:pt x="1543046" y="0"/>
                  </a:lnTo>
                  <a:lnTo>
                    <a:pt x="1543046" y="3214679"/>
                  </a:lnTo>
                  <a:lnTo>
                    <a:pt x="0" y="3214679"/>
                  </a:lnTo>
                  <a:lnTo>
                    <a:pt x="0" y="0"/>
                  </a:lnTo>
                  <a:close/>
                </a:path>
              </a:pathLst>
            </a:custGeom>
            <a:blipFill>
              <a:blip r:embed="rId5"/>
              <a:stretch>
                <a:fillRect l="0" t="0" r="0" b="0"/>
              </a:stretch>
            </a:blipFill>
          </p:spPr>
        </p:sp>
      </p:grpSp>
      <p:sp>
        <p:nvSpPr>
          <p:cNvPr name="TextBox 10" id="10"/>
          <p:cNvSpPr txBox="true"/>
          <p:nvPr/>
        </p:nvSpPr>
        <p:spPr>
          <a:xfrm rot="0">
            <a:off x="1261924" y="3396721"/>
            <a:ext cx="15764152" cy="2438292"/>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Poppins"/>
                <a:ea typeface="Poppins"/>
                <a:cs typeface="Poppins"/>
                <a:sym typeface="Poppins"/>
              </a:rPr>
              <a:t>«</a:t>
            </a:r>
            <a:r>
              <a:rPr lang="en-US" sz="3999">
                <a:solidFill>
                  <a:srgbClr val="000000"/>
                </a:solidFill>
                <a:latin typeface="Poppins"/>
                <a:ea typeface="Poppins"/>
                <a:cs typeface="Poppins"/>
                <a:sym typeface="Poppins"/>
              </a:rPr>
              <a:t>Cartographier et synthétiser la littérature sur l'utilisation des technologies de l'information et de la communication pour fournir des services et des interventions en SM aux jeunes en situation d'itinérance (13 à 29 ans).» [traduction libre]</a:t>
            </a:r>
          </a:p>
        </p:txBody>
      </p:sp>
      <p:sp>
        <p:nvSpPr>
          <p:cNvPr name="TextBox 11" id="11"/>
          <p:cNvSpPr txBox="true"/>
          <p:nvPr/>
        </p:nvSpPr>
        <p:spPr>
          <a:xfrm rot="0">
            <a:off x="14117717" y="6003773"/>
            <a:ext cx="2908359" cy="498729"/>
          </a:xfrm>
          <a:prstGeom prst="rect">
            <a:avLst/>
          </a:prstGeom>
        </p:spPr>
        <p:txBody>
          <a:bodyPr anchor="t" rtlCol="false" tIns="0" lIns="0" bIns="0" rIns="0">
            <a:spAutoFit/>
          </a:bodyPr>
          <a:lstStyle/>
          <a:p>
            <a:pPr algn="l">
              <a:lnSpc>
                <a:spcPts val="3828"/>
              </a:lnSpc>
            </a:pPr>
            <a:r>
              <a:rPr lang="en-US" sz="2900">
                <a:solidFill>
                  <a:srgbClr val="191919"/>
                </a:solidFill>
                <a:latin typeface="Poppins"/>
                <a:ea typeface="Poppins"/>
                <a:cs typeface="Poppins"/>
                <a:sym typeface="Poppins"/>
              </a:rPr>
              <a:t>(Lal et al., 2022)</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Questions de recherche</a:t>
            </a:r>
          </a:p>
        </p:txBody>
      </p:sp>
      <p:sp>
        <p:nvSpPr>
          <p:cNvPr name="Freeform 5" id="5"/>
          <p:cNvSpPr/>
          <p:nvPr/>
        </p:nvSpPr>
        <p:spPr>
          <a:xfrm flipH="false" flipV="false" rot="0">
            <a:off x="1657071" y="3516265"/>
            <a:ext cx="2112550" cy="3254469"/>
          </a:xfrm>
          <a:custGeom>
            <a:avLst/>
            <a:gdLst/>
            <a:ahLst/>
            <a:cxnLst/>
            <a:rect r="r" b="b" t="t" l="l"/>
            <a:pathLst>
              <a:path h="3254469" w="2112550">
                <a:moveTo>
                  <a:pt x="0" y="0"/>
                </a:moveTo>
                <a:lnTo>
                  <a:pt x="2112550" y="0"/>
                </a:lnTo>
                <a:lnTo>
                  <a:pt x="2112550" y="3254470"/>
                </a:lnTo>
                <a:lnTo>
                  <a:pt x="0" y="32544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4787543" y="3266712"/>
            <a:ext cx="12759600" cy="1750905"/>
            <a:chOff x="0" y="0"/>
            <a:chExt cx="17012800" cy="2334540"/>
          </a:xfrm>
        </p:grpSpPr>
        <p:grpSp>
          <p:nvGrpSpPr>
            <p:cNvPr name="Group 5" id="5"/>
            <p:cNvGrpSpPr/>
            <p:nvPr/>
          </p:nvGrpSpPr>
          <p:grpSpPr>
            <a:xfrm rot="0">
              <a:off x="0" y="0"/>
              <a:ext cx="17012800" cy="2334540"/>
              <a:chOff x="0" y="0"/>
              <a:chExt cx="3360553" cy="461144"/>
            </a:xfrm>
          </p:grpSpPr>
          <p:sp>
            <p:nvSpPr>
              <p:cNvPr name="Freeform 6" id="6"/>
              <p:cNvSpPr/>
              <p:nvPr/>
            </p:nvSpPr>
            <p:spPr>
              <a:xfrm flipH="false" flipV="false" rot="0">
                <a:off x="0" y="0"/>
                <a:ext cx="3360553" cy="461144"/>
              </a:xfrm>
              <a:custGeom>
                <a:avLst/>
                <a:gdLst/>
                <a:ahLst/>
                <a:cxnLst/>
                <a:rect r="r" b="b" t="t" l="l"/>
                <a:pathLst>
                  <a:path h="461144" w="3360553">
                    <a:moveTo>
                      <a:pt x="0" y="0"/>
                    </a:moveTo>
                    <a:lnTo>
                      <a:pt x="3360553" y="0"/>
                    </a:lnTo>
                    <a:lnTo>
                      <a:pt x="3360553" y="461144"/>
                    </a:lnTo>
                    <a:lnTo>
                      <a:pt x="0" y="461144"/>
                    </a:lnTo>
                    <a:close/>
                  </a:path>
                </a:pathLst>
              </a:custGeom>
              <a:solidFill>
                <a:srgbClr val="2C92D5"/>
              </a:solidFill>
            </p:spPr>
          </p:sp>
          <p:sp>
            <p:nvSpPr>
              <p:cNvPr name="TextBox 7" id="7"/>
              <p:cNvSpPr txBox="true"/>
              <p:nvPr/>
            </p:nvSpPr>
            <p:spPr>
              <a:xfrm>
                <a:off x="0" y="-47625"/>
                <a:ext cx="3360553" cy="508769"/>
              </a:xfrm>
              <a:prstGeom prst="rect">
                <a:avLst/>
              </a:prstGeom>
            </p:spPr>
            <p:txBody>
              <a:bodyPr anchor="ctr" rtlCol="false" tIns="50800" lIns="50800" bIns="50800" rIns="50800"/>
              <a:lstStyle/>
              <a:p>
                <a:pPr algn="ctr">
                  <a:lnSpc>
                    <a:spcPts val="3432"/>
                  </a:lnSpc>
                </a:pPr>
              </a:p>
            </p:txBody>
          </p:sp>
        </p:grpSp>
        <p:sp>
          <p:nvSpPr>
            <p:cNvPr name="TextBox 8" id="8"/>
            <p:cNvSpPr txBox="true"/>
            <p:nvPr/>
          </p:nvSpPr>
          <p:spPr>
            <a:xfrm rot="0">
              <a:off x="726456" y="351930"/>
              <a:ext cx="14479943" cy="1554480"/>
            </a:xfrm>
            <a:prstGeom prst="rect">
              <a:avLst/>
            </a:prstGeom>
          </p:spPr>
          <p:txBody>
            <a:bodyPr anchor="t" rtlCol="false" tIns="0" lIns="0" bIns="0" rIns="0">
              <a:spAutoFit/>
            </a:bodyPr>
            <a:lstStyle/>
            <a:p>
              <a:pPr algn="l">
                <a:lnSpc>
                  <a:spcPts val="4619"/>
                </a:lnSpc>
              </a:pPr>
              <a:r>
                <a:rPr lang="en-US" sz="3499">
                  <a:solidFill>
                    <a:srgbClr val="FEFEFE"/>
                  </a:solidFill>
                  <a:latin typeface="Poppins Medium"/>
                  <a:ea typeface="Poppins Medium"/>
                  <a:cs typeface="Poppins Medium"/>
                  <a:sym typeface="Poppins Medium"/>
                </a:rPr>
                <a:t>Concordance entre les objectifs et la question de recherche</a:t>
              </a:r>
            </a:p>
          </p:txBody>
        </p:sp>
      </p:grpSp>
      <p:sp>
        <p:nvSpPr>
          <p:cNvPr name="Freeform 9" id="9"/>
          <p:cNvSpPr/>
          <p:nvPr/>
        </p:nvSpPr>
        <p:spPr>
          <a:xfrm flipH="false" flipV="false" rot="0">
            <a:off x="1657071" y="3516265"/>
            <a:ext cx="2112550" cy="3254469"/>
          </a:xfrm>
          <a:custGeom>
            <a:avLst/>
            <a:gdLst/>
            <a:ahLst/>
            <a:cxnLst/>
            <a:rect r="r" b="b" t="t" l="l"/>
            <a:pathLst>
              <a:path h="3254469" w="2112550">
                <a:moveTo>
                  <a:pt x="0" y="0"/>
                </a:moveTo>
                <a:lnTo>
                  <a:pt x="2112550" y="0"/>
                </a:lnTo>
                <a:lnTo>
                  <a:pt x="2112550" y="3254470"/>
                </a:lnTo>
                <a:lnTo>
                  <a:pt x="0" y="32544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Questions de recherche</a:t>
            </a: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4787543" y="5351301"/>
            <a:ext cx="12759600" cy="1750905"/>
            <a:chOff x="0" y="0"/>
            <a:chExt cx="17012800" cy="2334540"/>
          </a:xfrm>
        </p:grpSpPr>
        <p:grpSp>
          <p:nvGrpSpPr>
            <p:cNvPr name="Group 5" id="5"/>
            <p:cNvGrpSpPr/>
            <p:nvPr/>
          </p:nvGrpSpPr>
          <p:grpSpPr>
            <a:xfrm rot="0">
              <a:off x="0" y="0"/>
              <a:ext cx="17012800" cy="2334540"/>
              <a:chOff x="0" y="0"/>
              <a:chExt cx="3360553" cy="461144"/>
            </a:xfrm>
          </p:grpSpPr>
          <p:sp>
            <p:nvSpPr>
              <p:cNvPr name="Freeform 6" id="6"/>
              <p:cNvSpPr/>
              <p:nvPr/>
            </p:nvSpPr>
            <p:spPr>
              <a:xfrm flipH="false" flipV="false" rot="0">
                <a:off x="0" y="0"/>
                <a:ext cx="3360553" cy="461144"/>
              </a:xfrm>
              <a:custGeom>
                <a:avLst/>
                <a:gdLst/>
                <a:ahLst/>
                <a:cxnLst/>
                <a:rect r="r" b="b" t="t" l="l"/>
                <a:pathLst>
                  <a:path h="461144" w="3360553">
                    <a:moveTo>
                      <a:pt x="0" y="0"/>
                    </a:moveTo>
                    <a:lnTo>
                      <a:pt x="3360553" y="0"/>
                    </a:lnTo>
                    <a:lnTo>
                      <a:pt x="3360553" y="461144"/>
                    </a:lnTo>
                    <a:lnTo>
                      <a:pt x="0" y="461144"/>
                    </a:lnTo>
                    <a:close/>
                  </a:path>
                </a:pathLst>
              </a:custGeom>
              <a:solidFill>
                <a:srgbClr val="5997D0"/>
              </a:solidFill>
            </p:spPr>
          </p:sp>
          <p:sp>
            <p:nvSpPr>
              <p:cNvPr name="TextBox 7" id="7"/>
              <p:cNvSpPr txBox="true"/>
              <p:nvPr/>
            </p:nvSpPr>
            <p:spPr>
              <a:xfrm>
                <a:off x="0" y="-47625"/>
                <a:ext cx="3360553" cy="508769"/>
              </a:xfrm>
              <a:prstGeom prst="rect">
                <a:avLst/>
              </a:prstGeom>
            </p:spPr>
            <p:txBody>
              <a:bodyPr anchor="ctr" rtlCol="false" tIns="50800" lIns="50800" bIns="50800" rIns="50800"/>
              <a:lstStyle/>
              <a:p>
                <a:pPr algn="ctr">
                  <a:lnSpc>
                    <a:spcPts val="3432"/>
                  </a:lnSpc>
                </a:pPr>
              </a:p>
            </p:txBody>
          </p:sp>
        </p:grpSp>
        <p:sp>
          <p:nvSpPr>
            <p:cNvPr name="TextBox 8" id="8"/>
            <p:cNvSpPr txBox="true"/>
            <p:nvPr/>
          </p:nvSpPr>
          <p:spPr>
            <a:xfrm rot="0">
              <a:off x="726456" y="351930"/>
              <a:ext cx="15768083" cy="1554480"/>
            </a:xfrm>
            <a:prstGeom prst="rect">
              <a:avLst/>
            </a:prstGeom>
          </p:spPr>
          <p:txBody>
            <a:bodyPr anchor="t" rtlCol="false" tIns="0" lIns="0" bIns="0" rIns="0">
              <a:spAutoFit/>
            </a:bodyPr>
            <a:lstStyle/>
            <a:p>
              <a:pPr algn="l">
                <a:lnSpc>
                  <a:spcPts val="4619"/>
                </a:lnSpc>
              </a:pPr>
              <a:r>
                <a:rPr lang="en-US" sz="3499">
                  <a:solidFill>
                    <a:srgbClr val="FEFEFE"/>
                  </a:solidFill>
                  <a:latin typeface="Poppins Medium"/>
                  <a:ea typeface="Poppins Medium"/>
                  <a:cs typeface="Poppins Medium"/>
                  <a:sym typeface="Poppins Medium"/>
                </a:rPr>
                <a:t>Souvent les adjectifs interrogatifs, par exemple,</a:t>
              </a:r>
            </a:p>
            <a:p>
              <a:pPr algn="l">
                <a:lnSpc>
                  <a:spcPts val="4619"/>
                </a:lnSpc>
              </a:pPr>
              <a:r>
                <a:rPr lang="en-US" sz="3499">
                  <a:solidFill>
                    <a:srgbClr val="FEFEFE"/>
                  </a:solidFill>
                  <a:latin typeface="Poppins Medium"/>
                  <a:ea typeface="Poppins Medium"/>
                  <a:cs typeface="Poppins Medium"/>
                  <a:sym typeface="Poppins Medium"/>
                </a:rPr>
                <a:t>« quel », « que », sont utilisés</a:t>
              </a:r>
            </a:p>
          </p:txBody>
        </p:sp>
      </p:grpSp>
      <p:sp>
        <p:nvSpPr>
          <p:cNvPr name="TextBox 9" id="9"/>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Questions de recherche</a:t>
            </a:r>
          </a:p>
        </p:txBody>
      </p:sp>
      <p:sp>
        <p:nvSpPr>
          <p:cNvPr name="Freeform 10" id="10"/>
          <p:cNvSpPr/>
          <p:nvPr/>
        </p:nvSpPr>
        <p:spPr>
          <a:xfrm flipH="false" flipV="false" rot="0">
            <a:off x="1657071" y="3516265"/>
            <a:ext cx="2112550" cy="3254469"/>
          </a:xfrm>
          <a:custGeom>
            <a:avLst/>
            <a:gdLst/>
            <a:ahLst/>
            <a:cxnLst/>
            <a:rect r="r" b="b" t="t" l="l"/>
            <a:pathLst>
              <a:path h="3254469" w="2112550">
                <a:moveTo>
                  <a:pt x="0" y="0"/>
                </a:moveTo>
                <a:lnTo>
                  <a:pt x="2112550" y="0"/>
                </a:lnTo>
                <a:lnTo>
                  <a:pt x="2112550" y="3254470"/>
                </a:lnTo>
                <a:lnTo>
                  <a:pt x="0" y="32544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1" id="11"/>
          <p:cNvGrpSpPr/>
          <p:nvPr/>
        </p:nvGrpSpPr>
        <p:grpSpPr>
          <a:xfrm rot="0">
            <a:off x="4787543" y="3266712"/>
            <a:ext cx="12759600" cy="1750905"/>
            <a:chOff x="0" y="0"/>
            <a:chExt cx="17012800" cy="2334540"/>
          </a:xfrm>
        </p:grpSpPr>
        <p:grpSp>
          <p:nvGrpSpPr>
            <p:cNvPr name="Group 12" id="12"/>
            <p:cNvGrpSpPr/>
            <p:nvPr/>
          </p:nvGrpSpPr>
          <p:grpSpPr>
            <a:xfrm rot="0">
              <a:off x="0" y="0"/>
              <a:ext cx="17012800" cy="2334540"/>
              <a:chOff x="0" y="0"/>
              <a:chExt cx="3360553" cy="461144"/>
            </a:xfrm>
          </p:grpSpPr>
          <p:sp>
            <p:nvSpPr>
              <p:cNvPr name="Freeform 13" id="13"/>
              <p:cNvSpPr/>
              <p:nvPr/>
            </p:nvSpPr>
            <p:spPr>
              <a:xfrm flipH="false" flipV="false" rot="0">
                <a:off x="0" y="0"/>
                <a:ext cx="3360553" cy="461144"/>
              </a:xfrm>
              <a:custGeom>
                <a:avLst/>
                <a:gdLst/>
                <a:ahLst/>
                <a:cxnLst/>
                <a:rect r="r" b="b" t="t" l="l"/>
                <a:pathLst>
                  <a:path h="461144" w="3360553">
                    <a:moveTo>
                      <a:pt x="0" y="0"/>
                    </a:moveTo>
                    <a:lnTo>
                      <a:pt x="3360553" y="0"/>
                    </a:lnTo>
                    <a:lnTo>
                      <a:pt x="3360553" y="461144"/>
                    </a:lnTo>
                    <a:lnTo>
                      <a:pt x="0" y="461144"/>
                    </a:lnTo>
                    <a:close/>
                  </a:path>
                </a:pathLst>
              </a:custGeom>
              <a:solidFill>
                <a:srgbClr val="2C92D5"/>
              </a:solidFill>
            </p:spPr>
          </p:sp>
          <p:sp>
            <p:nvSpPr>
              <p:cNvPr name="TextBox 14" id="14"/>
              <p:cNvSpPr txBox="true"/>
              <p:nvPr/>
            </p:nvSpPr>
            <p:spPr>
              <a:xfrm>
                <a:off x="0" y="-47625"/>
                <a:ext cx="3360553" cy="508769"/>
              </a:xfrm>
              <a:prstGeom prst="rect">
                <a:avLst/>
              </a:prstGeom>
            </p:spPr>
            <p:txBody>
              <a:bodyPr anchor="ctr" rtlCol="false" tIns="50800" lIns="50800" bIns="50800" rIns="50800"/>
              <a:lstStyle/>
              <a:p>
                <a:pPr algn="ctr">
                  <a:lnSpc>
                    <a:spcPts val="3432"/>
                  </a:lnSpc>
                </a:pPr>
              </a:p>
            </p:txBody>
          </p:sp>
        </p:grpSp>
        <p:sp>
          <p:nvSpPr>
            <p:cNvPr name="TextBox 15" id="15"/>
            <p:cNvSpPr txBox="true"/>
            <p:nvPr/>
          </p:nvSpPr>
          <p:spPr>
            <a:xfrm rot="0">
              <a:off x="726456" y="351930"/>
              <a:ext cx="14479943" cy="1554480"/>
            </a:xfrm>
            <a:prstGeom prst="rect">
              <a:avLst/>
            </a:prstGeom>
          </p:spPr>
          <p:txBody>
            <a:bodyPr anchor="t" rtlCol="false" tIns="0" lIns="0" bIns="0" rIns="0">
              <a:spAutoFit/>
            </a:bodyPr>
            <a:lstStyle/>
            <a:p>
              <a:pPr algn="l">
                <a:lnSpc>
                  <a:spcPts val="4619"/>
                </a:lnSpc>
              </a:pPr>
              <a:r>
                <a:rPr lang="en-US" sz="3499">
                  <a:solidFill>
                    <a:srgbClr val="FEFEFE"/>
                  </a:solidFill>
                  <a:latin typeface="Poppins Medium"/>
                  <a:ea typeface="Poppins Medium"/>
                  <a:cs typeface="Poppins Medium"/>
                  <a:sym typeface="Poppins Medium"/>
                </a:rPr>
                <a:t>Concordance entre les objectifs et la question de recherche</a:t>
              </a:r>
            </a:p>
          </p:txBody>
        </p:sp>
      </p:grpSp>
    </p:spTree>
  </p:cSld>
  <p:clrMapOvr>
    <a:masterClrMapping/>
  </p:clrMapOvr>
</p:sld>
</file>

<file path=ppt/slides/slide47.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Exemple de question de recherche</a:t>
            </a:r>
          </a:p>
        </p:txBody>
      </p:sp>
      <p:sp>
        <p:nvSpPr>
          <p:cNvPr name="TextBox 5" id="5"/>
          <p:cNvSpPr txBox="true"/>
          <p:nvPr/>
        </p:nvSpPr>
        <p:spPr>
          <a:xfrm rot="0">
            <a:off x="848114" y="3941636"/>
            <a:ext cx="16591771" cy="1838325"/>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Poppins"/>
                <a:ea typeface="Poppins"/>
                <a:cs typeface="Poppins"/>
                <a:sym typeface="Poppins"/>
              </a:rPr>
              <a:t>«</a:t>
            </a:r>
            <a:r>
              <a:rPr lang="en-US" sz="3999">
                <a:solidFill>
                  <a:srgbClr val="000000"/>
                </a:solidFill>
                <a:latin typeface="Poppins"/>
                <a:ea typeface="Poppins"/>
                <a:cs typeface="Poppins"/>
                <a:sym typeface="Poppins"/>
              </a:rPr>
              <a:t>Que sait-on sur l'utilisation de la technologie pour fournir des services et des interventions en santé mentale aux jeunes en situation d’itinérance (13 à 29 ans) ?» [traduction libre]</a:t>
            </a:r>
          </a:p>
        </p:txBody>
      </p:sp>
      <p:sp>
        <p:nvSpPr>
          <p:cNvPr name="TextBox 6" id="6"/>
          <p:cNvSpPr txBox="true"/>
          <p:nvPr/>
        </p:nvSpPr>
        <p:spPr>
          <a:xfrm rot="0">
            <a:off x="13674402" y="6035456"/>
            <a:ext cx="2908359" cy="498729"/>
          </a:xfrm>
          <a:prstGeom prst="rect">
            <a:avLst/>
          </a:prstGeom>
        </p:spPr>
        <p:txBody>
          <a:bodyPr anchor="t" rtlCol="false" tIns="0" lIns="0" bIns="0" rIns="0">
            <a:spAutoFit/>
          </a:bodyPr>
          <a:lstStyle/>
          <a:p>
            <a:pPr algn="l">
              <a:lnSpc>
                <a:spcPts val="3828"/>
              </a:lnSpc>
            </a:pPr>
            <a:r>
              <a:rPr lang="en-US" sz="2900">
                <a:solidFill>
                  <a:srgbClr val="191919"/>
                </a:solidFill>
                <a:latin typeface="Poppins"/>
                <a:ea typeface="Poppins"/>
                <a:cs typeface="Poppins"/>
                <a:sym typeface="Poppins"/>
              </a:rPr>
              <a:t>(Lal et al., 2022)</a:t>
            </a:r>
          </a:p>
        </p:txBody>
      </p:sp>
    </p:spTree>
  </p:cSld>
  <p:clrMapOvr>
    <a:masterClrMapping/>
  </p:clrMapOvr>
</p:sld>
</file>

<file path=ppt/slides/slide48.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sp>
        <p:nvSpPr>
          <p:cNvPr name="TextBox 2" id="2"/>
          <p:cNvSpPr txBox="true"/>
          <p:nvPr/>
        </p:nvSpPr>
        <p:spPr>
          <a:xfrm rot="0">
            <a:off x="1028700" y="1538176"/>
            <a:ext cx="4767170" cy="2492375"/>
          </a:xfrm>
          <a:prstGeom prst="rect">
            <a:avLst/>
          </a:prstGeom>
        </p:spPr>
        <p:txBody>
          <a:bodyPr anchor="t" rtlCol="false" tIns="0" lIns="0" bIns="0" rIns="0">
            <a:spAutoFit/>
          </a:bodyPr>
          <a:lstStyle/>
          <a:p>
            <a:pPr algn="l">
              <a:lnSpc>
                <a:spcPts val="4900"/>
              </a:lnSpc>
            </a:pPr>
            <a:r>
              <a:rPr lang="en-US" sz="3500">
                <a:solidFill>
                  <a:srgbClr val="000000"/>
                </a:solidFill>
                <a:latin typeface="Poppins Bold"/>
                <a:ea typeface="Poppins Bold"/>
                <a:cs typeface="Poppins Bold"/>
                <a:sym typeface="Poppins Bold"/>
              </a:rPr>
              <a:t>Comment écrire un bon objectif et une bonne question de recherche ?</a:t>
            </a:r>
          </a:p>
        </p:txBody>
      </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sp>
        <p:nvSpPr>
          <p:cNvPr name="TextBox 2" id="2"/>
          <p:cNvSpPr txBox="true"/>
          <p:nvPr/>
        </p:nvSpPr>
        <p:spPr>
          <a:xfrm rot="0">
            <a:off x="1028700" y="1538176"/>
            <a:ext cx="4767170" cy="2492375"/>
          </a:xfrm>
          <a:prstGeom prst="rect">
            <a:avLst/>
          </a:prstGeom>
        </p:spPr>
        <p:txBody>
          <a:bodyPr anchor="t" rtlCol="false" tIns="0" lIns="0" bIns="0" rIns="0">
            <a:spAutoFit/>
          </a:bodyPr>
          <a:lstStyle/>
          <a:p>
            <a:pPr algn="l">
              <a:lnSpc>
                <a:spcPts val="4900"/>
              </a:lnSpc>
            </a:pPr>
            <a:r>
              <a:rPr lang="en-US" sz="3500">
                <a:solidFill>
                  <a:srgbClr val="000000"/>
                </a:solidFill>
                <a:latin typeface="Poppins Bold"/>
                <a:ea typeface="Poppins Bold"/>
                <a:cs typeface="Poppins Bold"/>
                <a:sym typeface="Poppins Bold"/>
              </a:rPr>
              <a:t>Comment écrire un bon objectif et une bonne question de recherche ?</a:t>
            </a:r>
          </a:p>
        </p:txBody>
      </p:sp>
      <p:grpSp>
        <p:nvGrpSpPr>
          <p:cNvPr name="Group 3" id="3"/>
          <p:cNvGrpSpPr/>
          <p:nvPr/>
        </p:nvGrpSpPr>
        <p:grpSpPr>
          <a:xfrm rot="0">
            <a:off x="6503907" y="826993"/>
            <a:ext cx="10094765" cy="2009758"/>
            <a:chOff x="0" y="0"/>
            <a:chExt cx="13459687" cy="2679677"/>
          </a:xfrm>
        </p:grpSpPr>
        <p:sp>
          <p:nvSpPr>
            <p:cNvPr name="Freeform 4" id="4"/>
            <p:cNvSpPr/>
            <p:nvPr/>
          </p:nvSpPr>
          <p:spPr>
            <a:xfrm flipH="false" flipV="false" rot="0">
              <a:off x="125719" y="307361"/>
              <a:ext cx="2064955" cy="2064955"/>
            </a:xfrm>
            <a:custGeom>
              <a:avLst/>
              <a:gdLst/>
              <a:ahLst/>
              <a:cxnLst/>
              <a:rect r="r" b="b" t="t" l="l"/>
              <a:pathLst>
                <a:path h="2064955" w="2064955">
                  <a:moveTo>
                    <a:pt x="0" y="0"/>
                  </a:moveTo>
                  <a:lnTo>
                    <a:pt x="2064954" y="0"/>
                  </a:lnTo>
                  <a:lnTo>
                    <a:pt x="2064954" y="2064955"/>
                  </a:lnTo>
                  <a:lnTo>
                    <a:pt x="0" y="2064955"/>
                  </a:lnTo>
                  <a:lnTo>
                    <a:pt x="0" y="0"/>
                  </a:lnTo>
                  <a:close/>
                </a:path>
              </a:pathLst>
            </a:custGeom>
            <a:blipFill>
              <a:blip r:embed="rId3"/>
              <a:stretch>
                <a:fillRect l="0" t="0" r="0" b="0"/>
              </a:stretch>
            </a:blipFill>
          </p:spPr>
        </p:sp>
        <p:sp>
          <p:nvSpPr>
            <p:cNvPr name="Freeform 5" id="5"/>
            <p:cNvSpPr/>
            <p:nvPr/>
          </p:nvSpPr>
          <p:spPr>
            <a:xfrm flipH="false" flipV="false" rot="0">
              <a:off x="0" y="0"/>
              <a:ext cx="2679677" cy="2679677"/>
            </a:xfrm>
            <a:custGeom>
              <a:avLst/>
              <a:gdLst/>
              <a:ahLst/>
              <a:cxnLst/>
              <a:rect r="r" b="b" t="t" l="l"/>
              <a:pathLst>
                <a:path h="2679677" w="2679677">
                  <a:moveTo>
                    <a:pt x="0" y="0"/>
                  </a:moveTo>
                  <a:lnTo>
                    <a:pt x="2679677" y="0"/>
                  </a:lnTo>
                  <a:lnTo>
                    <a:pt x="2679677" y="2679677"/>
                  </a:lnTo>
                  <a:lnTo>
                    <a:pt x="0" y="2679677"/>
                  </a:lnTo>
                  <a:lnTo>
                    <a:pt x="0" y="0"/>
                  </a:lnTo>
                  <a:close/>
                </a:path>
              </a:pathLst>
            </a:custGeom>
            <a:blipFill>
              <a:blip r:embed="rId4"/>
              <a:stretch>
                <a:fillRect l="0" t="0" r="0" b="0"/>
              </a:stretch>
            </a:blipFill>
          </p:spPr>
        </p:sp>
        <p:sp>
          <p:nvSpPr>
            <p:cNvPr name="Freeform 6" id="6"/>
            <p:cNvSpPr/>
            <p:nvPr/>
          </p:nvSpPr>
          <p:spPr>
            <a:xfrm flipH="false" flipV="false" rot="0">
              <a:off x="125719" y="307361"/>
              <a:ext cx="2064955" cy="2064955"/>
            </a:xfrm>
            <a:custGeom>
              <a:avLst/>
              <a:gdLst/>
              <a:ahLst/>
              <a:cxnLst/>
              <a:rect r="r" b="b" t="t" l="l"/>
              <a:pathLst>
                <a:path h="2064955" w="2064955">
                  <a:moveTo>
                    <a:pt x="0" y="0"/>
                  </a:moveTo>
                  <a:lnTo>
                    <a:pt x="2064955" y="0"/>
                  </a:lnTo>
                  <a:lnTo>
                    <a:pt x="2064955" y="2064955"/>
                  </a:lnTo>
                  <a:lnTo>
                    <a:pt x="0" y="20649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687558" y="768726"/>
              <a:ext cx="1169877" cy="1142225"/>
            </a:xfrm>
            <a:custGeom>
              <a:avLst/>
              <a:gdLst/>
              <a:ahLst/>
              <a:cxnLst/>
              <a:rect r="r" b="b" t="t" l="l"/>
              <a:pathLst>
                <a:path h="1142225" w="1169877">
                  <a:moveTo>
                    <a:pt x="0" y="0"/>
                  </a:moveTo>
                  <a:lnTo>
                    <a:pt x="1169877" y="0"/>
                  </a:lnTo>
                  <a:lnTo>
                    <a:pt x="1169877" y="1142225"/>
                  </a:lnTo>
                  <a:lnTo>
                    <a:pt x="0" y="114222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2477970" y="946139"/>
              <a:ext cx="10981717" cy="749300"/>
            </a:xfrm>
            <a:prstGeom prst="rect">
              <a:avLst/>
            </a:prstGeom>
          </p:spPr>
          <p:txBody>
            <a:bodyPr anchor="t" rtlCol="false" tIns="0" lIns="0" bIns="0" rIns="0">
              <a:spAutoFit/>
            </a:bodyPr>
            <a:lstStyle/>
            <a:p>
              <a:pPr algn="l">
                <a:lnSpc>
                  <a:spcPts val="4200"/>
                </a:lnSpc>
                <a:spcBef>
                  <a:spcPct val="0"/>
                </a:spcBef>
              </a:pPr>
              <a:r>
                <a:rPr lang="en-US" sz="3500">
                  <a:solidFill>
                    <a:srgbClr val="000000"/>
                  </a:solidFill>
                  <a:latin typeface="Poppins"/>
                  <a:ea typeface="Poppins"/>
                  <a:cs typeface="Poppins"/>
                  <a:sym typeface="Poppins"/>
                </a:rPr>
                <a:t>Utiliser une formulation large</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2425635" y="3884499"/>
            <a:ext cx="10768362" cy="1356236"/>
            <a:chOff x="0" y="0"/>
            <a:chExt cx="14357815" cy="1808315"/>
          </a:xfrm>
        </p:grpSpPr>
        <p:sp>
          <p:nvSpPr>
            <p:cNvPr name="Freeform 5" id="5"/>
            <p:cNvSpPr/>
            <p:nvPr/>
          </p:nvSpPr>
          <p:spPr>
            <a:xfrm flipH="false" flipV="false" rot="0">
              <a:off x="0" y="0"/>
              <a:ext cx="1921184" cy="1808315"/>
            </a:xfrm>
            <a:custGeom>
              <a:avLst/>
              <a:gdLst/>
              <a:ahLst/>
              <a:cxnLst/>
              <a:rect r="r" b="b" t="t" l="l"/>
              <a:pathLst>
                <a:path h="1808315" w="1921184">
                  <a:moveTo>
                    <a:pt x="0" y="0"/>
                  </a:moveTo>
                  <a:lnTo>
                    <a:pt x="1921184" y="0"/>
                  </a:lnTo>
                  <a:lnTo>
                    <a:pt x="1921184" y="1808315"/>
                  </a:lnTo>
                  <a:lnTo>
                    <a:pt x="0" y="18083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338413" y="478707"/>
              <a:ext cx="12019402" cy="774700"/>
            </a:xfrm>
            <a:prstGeom prst="rect">
              <a:avLst/>
            </a:prstGeom>
          </p:spPr>
          <p:txBody>
            <a:bodyPr anchor="t" rtlCol="false" tIns="0" lIns="0" bIns="0" rIns="0">
              <a:spAutoFit/>
            </a:bodyPr>
            <a:lstStyle/>
            <a:p>
              <a:pPr algn="l">
                <a:lnSpc>
                  <a:spcPts val="4200"/>
                </a:lnSpc>
              </a:pPr>
              <a:r>
                <a:rPr lang="en-US" sz="3500">
                  <a:solidFill>
                    <a:srgbClr val="000000"/>
                  </a:solidFill>
                  <a:latin typeface="Arial"/>
                  <a:ea typeface="Arial"/>
                  <a:cs typeface="Arial"/>
                  <a:sym typeface="Arial"/>
                </a:rPr>
                <a:t>Définir le protocole de l’examen de la portée</a:t>
              </a:r>
            </a:p>
          </p:txBody>
        </p:sp>
      </p:grpSp>
      <p:sp>
        <p:nvSpPr>
          <p:cNvPr name="TextBox 7" id="7"/>
          <p:cNvSpPr txBox="true"/>
          <p:nvPr/>
        </p:nvSpPr>
        <p:spPr>
          <a:xfrm rot="0">
            <a:off x="2539200" y="550717"/>
            <a:ext cx="13209600" cy="1106220"/>
          </a:xfrm>
          <a:prstGeom prst="rect">
            <a:avLst/>
          </a:prstGeom>
        </p:spPr>
        <p:txBody>
          <a:bodyPr anchor="t" rtlCol="false" tIns="0" lIns="0" bIns="0" rIns="0">
            <a:spAutoFit/>
          </a:bodyPr>
          <a:lstStyle/>
          <a:p>
            <a:pPr algn="ctr">
              <a:lnSpc>
                <a:spcPts val="9243"/>
              </a:lnSpc>
            </a:pPr>
            <a:r>
              <a:rPr lang="en-US" sz="4898">
                <a:solidFill>
                  <a:srgbClr val="FFFFFF"/>
                </a:solidFill>
                <a:latin typeface="Poppins Bold"/>
                <a:ea typeface="Poppins Bold"/>
                <a:cs typeface="Poppins Bold"/>
                <a:sym typeface="Poppins Bold"/>
              </a:rPr>
              <a:t>Objectifs </a:t>
            </a:r>
          </a:p>
        </p:txBody>
      </p:sp>
      <p:grpSp>
        <p:nvGrpSpPr>
          <p:cNvPr name="Group 8" id="8"/>
          <p:cNvGrpSpPr/>
          <p:nvPr/>
        </p:nvGrpSpPr>
        <p:grpSpPr>
          <a:xfrm rot="0">
            <a:off x="11912915" y="7904565"/>
            <a:ext cx="5645865" cy="2411010"/>
            <a:chOff x="0" y="0"/>
            <a:chExt cx="7527820" cy="3214679"/>
          </a:xfrm>
        </p:grpSpPr>
        <p:sp>
          <p:nvSpPr>
            <p:cNvPr name="Freeform 9" id="9"/>
            <p:cNvSpPr/>
            <p:nvPr/>
          </p:nvSpPr>
          <p:spPr>
            <a:xfrm flipH="false" flipV="false" rot="0">
              <a:off x="907363" y="256321"/>
              <a:ext cx="4779488" cy="2476644"/>
            </a:xfrm>
            <a:custGeom>
              <a:avLst/>
              <a:gdLst/>
              <a:ahLst/>
              <a:cxnLst/>
              <a:rect r="r" b="b" t="t" l="l"/>
              <a:pathLst>
                <a:path h="2476644" w="4779488">
                  <a:moveTo>
                    <a:pt x="0" y="0"/>
                  </a:moveTo>
                  <a:lnTo>
                    <a:pt x="4779488" y="0"/>
                  </a:lnTo>
                  <a:lnTo>
                    <a:pt x="4779488" y="2476643"/>
                  </a:lnTo>
                  <a:lnTo>
                    <a:pt x="0" y="24766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2748333" y="256321"/>
              <a:ext cx="4779488" cy="2476644"/>
            </a:xfrm>
            <a:custGeom>
              <a:avLst/>
              <a:gdLst/>
              <a:ahLst/>
              <a:cxnLst/>
              <a:rect r="r" b="b" t="t" l="l"/>
              <a:pathLst>
                <a:path h="2476644" w="4779488">
                  <a:moveTo>
                    <a:pt x="0" y="0"/>
                  </a:moveTo>
                  <a:lnTo>
                    <a:pt x="4779487" y="0"/>
                  </a:lnTo>
                  <a:lnTo>
                    <a:pt x="4779487" y="2476643"/>
                  </a:lnTo>
                  <a:lnTo>
                    <a:pt x="0" y="24766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1583768" y="991390"/>
              <a:ext cx="5578924" cy="1174750"/>
            </a:xfrm>
            <a:prstGeom prst="rect">
              <a:avLst/>
            </a:prstGeom>
          </p:spPr>
          <p:txBody>
            <a:bodyPr anchor="t" rtlCol="false" tIns="0" lIns="0" bIns="0" rIns="0">
              <a:spAutoFit/>
            </a:bodyPr>
            <a:lstStyle/>
            <a:p>
              <a:pPr algn="ctr">
                <a:lnSpc>
                  <a:spcPts val="3360"/>
                </a:lnSpc>
              </a:pPr>
              <a:r>
                <a:rPr lang="en-US" sz="2800">
                  <a:solidFill>
                    <a:srgbClr val="000000"/>
                  </a:solidFill>
                  <a:latin typeface="Arial Bold"/>
                  <a:ea typeface="Arial Bold"/>
                  <a:cs typeface="Arial Bold"/>
                  <a:sym typeface="Arial Bold"/>
                </a:rPr>
                <a:t>Consultez la section</a:t>
              </a:r>
            </a:p>
            <a:p>
              <a:pPr algn="ctr">
                <a:lnSpc>
                  <a:spcPts val="3360"/>
                </a:lnSpc>
              </a:pPr>
              <a:r>
                <a:rPr lang="en-US" sz="2800">
                  <a:solidFill>
                    <a:srgbClr val="000000"/>
                  </a:solidFill>
                  <a:latin typeface="Arial Bold"/>
                  <a:ea typeface="Arial Bold"/>
                  <a:cs typeface="Arial Bold"/>
                  <a:sym typeface="Arial Bold"/>
                </a:rPr>
                <a:t>« Ressources »</a:t>
              </a:r>
            </a:p>
          </p:txBody>
        </p:sp>
        <p:sp>
          <p:nvSpPr>
            <p:cNvPr name="Freeform 12" id="12"/>
            <p:cNvSpPr/>
            <p:nvPr/>
          </p:nvSpPr>
          <p:spPr>
            <a:xfrm flipH="false" flipV="false" rot="0">
              <a:off x="0" y="0"/>
              <a:ext cx="1543046" cy="3214679"/>
            </a:xfrm>
            <a:custGeom>
              <a:avLst/>
              <a:gdLst/>
              <a:ahLst/>
              <a:cxnLst/>
              <a:rect r="r" b="b" t="t" l="l"/>
              <a:pathLst>
                <a:path h="3214679" w="1543046">
                  <a:moveTo>
                    <a:pt x="0" y="0"/>
                  </a:moveTo>
                  <a:lnTo>
                    <a:pt x="1543046" y="0"/>
                  </a:lnTo>
                  <a:lnTo>
                    <a:pt x="1543046" y="3214679"/>
                  </a:lnTo>
                  <a:lnTo>
                    <a:pt x="0" y="3214679"/>
                  </a:lnTo>
                  <a:lnTo>
                    <a:pt x="0" y="0"/>
                  </a:lnTo>
                  <a:close/>
                </a:path>
              </a:pathLst>
            </a:custGeom>
            <a:blipFill>
              <a:blip r:embed="rId7"/>
              <a:stretch>
                <a:fillRect l="0" t="0" r="0" b="0"/>
              </a:stretch>
            </a:blipFill>
          </p:spPr>
        </p:sp>
      </p:grpSp>
      <p:sp>
        <p:nvSpPr>
          <p:cNvPr name="TextBox 13" id="13"/>
          <p:cNvSpPr txBox="true"/>
          <p:nvPr/>
        </p:nvSpPr>
        <p:spPr>
          <a:xfrm rot="0">
            <a:off x="5538250" y="6335605"/>
            <a:ext cx="10437680" cy="1123950"/>
          </a:xfrm>
          <a:prstGeom prst="rect">
            <a:avLst/>
          </a:prstGeom>
        </p:spPr>
        <p:txBody>
          <a:bodyPr anchor="t" rtlCol="false" tIns="0" lIns="0" bIns="0" rIns="0">
            <a:spAutoFit/>
          </a:bodyPr>
          <a:lstStyle/>
          <a:p>
            <a:pPr algn="l">
              <a:lnSpc>
                <a:spcPts val="4200"/>
              </a:lnSpc>
            </a:pPr>
            <a:r>
              <a:rPr lang="en-US" sz="3500">
                <a:solidFill>
                  <a:srgbClr val="000000"/>
                </a:solidFill>
                <a:latin typeface="Arial"/>
                <a:ea typeface="Arial"/>
                <a:cs typeface="Arial"/>
                <a:sym typeface="Arial"/>
              </a:rPr>
              <a:t>Décrire les caractéristiques du protocole de l’examen de la portée</a:t>
            </a:r>
          </a:p>
        </p:txBody>
      </p:sp>
      <p:sp>
        <p:nvSpPr>
          <p:cNvPr name="Freeform 14" id="14"/>
          <p:cNvSpPr/>
          <p:nvPr/>
        </p:nvSpPr>
        <p:spPr>
          <a:xfrm flipH="false" flipV="false" rot="0">
            <a:off x="4179445" y="6257562"/>
            <a:ext cx="945975" cy="1356236"/>
          </a:xfrm>
          <a:custGeom>
            <a:avLst/>
            <a:gdLst/>
            <a:ahLst/>
            <a:cxnLst/>
            <a:rect r="r" b="b" t="t" l="l"/>
            <a:pathLst>
              <a:path h="1356236" w="945975">
                <a:moveTo>
                  <a:pt x="0" y="0"/>
                </a:moveTo>
                <a:lnTo>
                  <a:pt x="945974" y="0"/>
                </a:lnTo>
                <a:lnTo>
                  <a:pt x="945974" y="1356236"/>
                </a:lnTo>
                <a:lnTo>
                  <a:pt x="0" y="135623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sp>
        <p:nvSpPr>
          <p:cNvPr name="TextBox 2" id="2"/>
          <p:cNvSpPr txBox="true"/>
          <p:nvPr/>
        </p:nvSpPr>
        <p:spPr>
          <a:xfrm rot="0">
            <a:off x="1028700" y="1538176"/>
            <a:ext cx="4767170" cy="2492375"/>
          </a:xfrm>
          <a:prstGeom prst="rect">
            <a:avLst/>
          </a:prstGeom>
        </p:spPr>
        <p:txBody>
          <a:bodyPr anchor="t" rtlCol="false" tIns="0" lIns="0" bIns="0" rIns="0">
            <a:spAutoFit/>
          </a:bodyPr>
          <a:lstStyle/>
          <a:p>
            <a:pPr algn="l">
              <a:lnSpc>
                <a:spcPts val="4900"/>
              </a:lnSpc>
            </a:pPr>
            <a:r>
              <a:rPr lang="en-US" sz="3500">
                <a:solidFill>
                  <a:srgbClr val="000000"/>
                </a:solidFill>
                <a:latin typeface="Poppins Bold"/>
                <a:ea typeface="Poppins Bold"/>
                <a:cs typeface="Poppins Bold"/>
                <a:sym typeface="Poppins Bold"/>
              </a:rPr>
              <a:t>Comment écrire un bon objectif et une bonne question de recherche ?</a:t>
            </a:r>
          </a:p>
        </p:txBody>
      </p:sp>
      <p:grpSp>
        <p:nvGrpSpPr>
          <p:cNvPr name="Group 3" id="3"/>
          <p:cNvGrpSpPr/>
          <p:nvPr/>
        </p:nvGrpSpPr>
        <p:grpSpPr>
          <a:xfrm rot="0">
            <a:off x="6503907" y="826993"/>
            <a:ext cx="10094765" cy="2009758"/>
            <a:chOff x="0" y="0"/>
            <a:chExt cx="13459687" cy="2679677"/>
          </a:xfrm>
        </p:grpSpPr>
        <p:sp>
          <p:nvSpPr>
            <p:cNvPr name="Freeform 4" id="4"/>
            <p:cNvSpPr/>
            <p:nvPr/>
          </p:nvSpPr>
          <p:spPr>
            <a:xfrm flipH="false" flipV="false" rot="0">
              <a:off x="125719" y="307361"/>
              <a:ext cx="2064955" cy="2064955"/>
            </a:xfrm>
            <a:custGeom>
              <a:avLst/>
              <a:gdLst/>
              <a:ahLst/>
              <a:cxnLst/>
              <a:rect r="r" b="b" t="t" l="l"/>
              <a:pathLst>
                <a:path h="2064955" w="2064955">
                  <a:moveTo>
                    <a:pt x="0" y="0"/>
                  </a:moveTo>
                  <a:lnTo>
                    <a:pt x="2064954" y="0"/>
                  </a:lnTo>
                  <a:lnTo>
                    <a:pt x="2064954" y="2064955"/>
                  </a:lnTo>
                  <a:lnTo>
                    <a:pt x="0" y="2064955"/>
                  </a:lnTo>
                  <a:lnTo>
                    <a:pt x="0" y="0"/>
                  </a:lnTo>
                  <a:close/>
                </a:path>
              </a:pathLst>
            </a:custGeom>
            <a:blipFill>
              <a:blip r:embed="rId3"/>
              <a:stretch>
                <a:fillRect l="0" t="0" r="0" b="0"/>
              </a:stretch>
            </a:blipFill>
          </p:spPr>
        </p:sp>
        <p:sp>
          <p:nvSpPr>
            <p:cNvPr name="Freeform 5" id="5"/>
            <p:cNvSpPr/>
            <p:nvPr/>
          </p:nvSpPr>
          <p:spPr>
            <a:xfrm flipH="false" flipV="false" rot="0">
              <a:off x="0" y="0"/>
              <a:ext cx="2679677" cy="2679677"/>
            </a:xfrm>
            <a:custGeom>
              <a:avLst/>
              <a:gdLst/>
              <a:ahLst/>
              <a:cxnLst/>
              <a:rect r="r" b="b" t="t" l="l"/>
              <a:pathLst>
                <a:path h="2679677" w="2679677">
                  <a:moveTo>
                    <a:pt x="0" y="0"/>
                  </a:moveTo>
                  <a:lnTo>
                    <a:pt x="2679677" y="0"/>
                  </a:lnTo>
                  <a:lnTo>
                    <a:pt x="2679677" y="2679677"/>
                  </a:lnTo>
                  <a:lnTo>
                    <a:pt x="0" y="2679677"/>
                  </a:lnTo>
                  <a:lnTo>
                    <a:pt x="0" y="0"/>
                  </a:lnTo>
                  <a:close/>
                </a:path>
              </a:pathLst>
            </a:custGeom>
            <a:blipFill>
              <a:blip r:embed="rId4"/>
              <a:stretch>
                <a:fillRect l="0" t="0" r="0" b="0"/>
              </a:stretch>
            </a:blipFill>
          </p:spPr>
        </p:sp>
        <p:sp>
          <p:nvSpPr>
            <p:cNvPr name="Freeform 6" id="6"/>
            <p:cNvSpPr/>
            <p:nvPr/>
          </p:nvSpPr>
          <p:spPr>
            <a:xfrm flipH="false" flipV="false" rot="0">
              <a:off x="125719" y="307361"/>
              <a:ext cx="2064955" cy="2064955"/>
            </a:xfrm>
            <a:custGeom>
              <a:avLst/>
              <a:gdLst/>
              <a:ahLst/>
              <a:cxnLst/>
              <a:rect r="r" b="b" t="t" l="l"/>
              <a:pathLst>
                <a:path h="2064955" w="2064955">
                  <a:moveTo>
                    <a:pt x="0" y="0"/>
                  </a:moveTo>
                  <a:lnTo>
                    <a:pt x="2064955" y="0"/>
                  </a:lnTo>
                  <a:lnTo>
                    <a:pt x="2064955" y="2064955"/>
                  </a:lnTo>
                  <a:lnTo>
                    <a:pt x="0" y="20649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687558" y="768726"/>
              <a:ext cx="1169877" cy="1142225"/>
            </a:xfrm>
            <a:custGeom>
              <a:avLst/>
              <a:gdLst/>
              <a:ahLst/>
              <a:cxnLst/>
              <a:rect r="r" b="b" t="t" l="l"/>
              <a:pathLst>
                <a:path h="1142225" w="1169877">
                  <a:moveTo>
                    <a:pt x="0" y="0"/>
                  </a:moveTo>
                  <a:lnTo>
                    <a:pt x="1169877" y="0"/>
                  </a:lnTo>
                  <a:lnTo>
                    <a:pt x="1169877" y="1142225"/>
                  </a:lnTo>
                  <a:lnTo>
                    <a:pt x="0" y="114222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2477970" y="946139"/>
              <a:ext cx="10981717" cy="749300"/>
            </a:xfrm>
            <a:prstGeom prst="rect">
              <a:avLst/>
            </a:prstGeom>
          </p:spPr>
          <p:txBody>
            <a:bodyPr anchor="t" rtlCol="false" tIns="0" lIns="0" bIns="0" rIns="0">
              <a:spAutoFit/>
            </a:bodyPr>
            <a:lstStyle/>
            <a:p>
              <a:pPr algn="l">
                <a:lnSpc>
                  <a:spcPts val="4200"/>
                </a:lnSpc>
                <a:spcBef>
                  <a:spcPct val="0"/>
                </a:spcBef>
              </a:pPr>
              <a:r>
                <a:rPr lang="en-US" sz="3500">
                  <a:solidFill>
                    <a:srgbClr val="000000"/>
                  </a:solidFill>
                  <a:latin typeface="Poppins"/>
                  <a:ea typeface="Poppins"/>
                  <a:cs typeface="Poppins"/>
                  <a:sym typeface="Poppins"/>
                </a:rPr>
                <a:t>Utiliser une formulation large</a:t>
              </a:r>
            </a:p>
          </p:txBody>
        </p:sp>
      </p:grpSp>
      <p:grpSp>
        <p:nvGrpSpPr>
          <p:cNvPr name="Group 9" id="9"/>
          <p:cNvGrpSpPr/>
          <p:nvPr/>
        </p:nvGrpSpPr>
        <p:grpSpPr>
          <a:xfrm rot="0">
            <a:off x="6503907" y="2836751"/>
            <a:ext cx="2009758" cy="2009758"/>
            <a:chOff x="0" y="0"/>
            <a:chExt cx="2679677" cy="2679677"/>
          </a:xfrm>
        </p:grpSpPr>
        <p:sp>
          <p:nvSpPr>
            <p:cNvPr name="Freeform 10" id="10"/>
            <p:cNvSpPr/>
            <p:nvPr/>
          </p:nvSpPr>
          <p:spPr>
            <a:xfrm flipH="false" flipV="false" rot="0">
              <a:off x="125719" y="307361"/>
              <a:ext cx="2064955" cy="2064955"/>
            </a:xfrm>
            <a:custGeom>
              <a:avLst/>
              <a:gdLst/>
              <a:ahLst/>
              <a:cxnLst/>
              <a:rect r="r" b="b" t="t" l="l"/>
              <a:pathLst>
                <a:path h="2064955" w="2064955">
                  <a:moveTo>
                    <a:pt x="0" y="0"/>
                  </a:moveTo>
                  <a:lnTo>
                    <a:pt x="2064954" y="0"/>
                  </a:lnTo>
                  <a:lnTo>
                    <a:pt x="2064954" y="2064955"/>
                  </a:lnTo>
                  <a:lnTo>
                    <a:pt x="0" y="2064955"/>
                  </a:lnTo>
                  <a:lnTo>
                    <a:pt x="0" y="0"/>
                  </a:lnTo>
                  <a:close/>
                </a:path>
              </a:pathLst>
            </a:custGeom>
            <a:blipFill>
              <a:blip r:embed="rId3"/>
              <a:stretch>
                <a:fillRect l="0" t="0" r="0" b="0"/>
              </a:stretch>
            </a:blipFill>
          </p:spPr>
        </p:sp>
        <p:sp>
          <p:nvSpPr>
            <p:cNvPr name="Freeform 11" id="11"/>
            <p:cNvSpPr/>
            <p:nvPr/>
          </p:nvSpPr>
          <p:spPr>
            <a:xfrm flipH="false" flipV="false" rot="0">
              <a:off x="0" y="0"/>
              <a:ext cx="2679677" cy="2679677"/>
            </a:xfrm>
            <a:custGeom>
              <a:avLst/>
              <a:gdLst/>
              <a:ahLst/>
              <a:cxnLst/>
              <a:rect r="r" b="b" t="t" l="l"/>
              <a:pathLst>
                <a:path h="2679677" w="2679677">
                  <a:moveTo>
                    <a:pt x="0" y="0"/>
                  </a:moveTo>
                  <a:lnTo>
                    <a:pt x="2679677" y="0"/>
                  </a:lnTo>
                  <a:lnTo>
                    <a:pt x="2679677" y="2679677"/>
                  </a:lnTo>
                  <a:lnTo>
                    <a:pt x="0" y="2679677"/>
                  </a:lnTo>
                  <a:lnTo>
                    <a:pt x="0" y="0"/>
                  </a:lnTo>
                  <a:close/>
                </a:path>
              </a:pathLst>
            </a:custGeom>
            <a:blipFill>
              <a:blip r:embed="rId4"/>
              <a:stretch>
                <a:fillRect l="0" t="0" r="0" b="0"/>
              </a:stretch>
            </a:blipFill>
          </p:spPr>
        </p:sp>
        <p:sp>
          <p:nvSpPr>
            <p:cNvPr name="Freeform 12" id="12"/>
            <p:cNvSpPr/>
            <p:nvPr/>
          </p:nvSpPr>
          <p:spPr>
            <a:xfrm flipH="false" flipV="false" rot="0">
              <a:off x="125719" y="307361"/>
              <a:ext cx="2064955" cy="2064955"/>
            </a:xfrm>
            <a:custGeom>
              <a:avLst/>
              <a:gdLst/>
              <a:ahLst/>
              <a:cxnLst/>
              <a:rect r="r" b="b" t="t" l="l"/>
              <a:pathLst>
                <a:path h="2064955" w="2064955">
                  <a:moveTo>
                    <a:pt x="0" y="0"/>
                  </a:moveTo>
                  <a:lnTo>
                    <a:pt x="2064955" y="0"/>
                  </a:lnTo>
                  <a:lnTo>
                    <a:pt x="2064955" y="2064955"/>
                  </a:lnTo>
                  <a:lnTo>
                    <a:pt x="0" y="20649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555601" y="791199"/>
              <a:ext cx="1236688" cy="1097280"/>
            </a:xfrm>
            <a:custGeom>
              <a:avLst/>
              <a:gdLst/>
              <a:ahLst/>
              <a:cxnLst/>
              <a:rect r="r" b="b" t="t" l="l"/>
              <a:pathLst>
                <a:path h="1097280" w="1236688">
                  <a:moveTo>
                    <a:pt x="0" y="0"/>
                  </a:moveTo>
                  <a:lnTo>
                    <a:pt x="1236688" y="0"/>
                  </a:lnTo>
                  <a:lnTo>
                    <a:pt x="1236688" y="1097279"/>
                  </a:lnTo>
                  <a:lnTo>
                    <a:pt x="0" y="109727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grpSp>
        <p:nvGrpSpPr>
          <p:cNvPr name="Group 14" id="14"/>
          <p:cNvGrpSpPr/>
          <p:nvPr/>
        </p:nvGrpSpPr>
        <p:grpSpPr>
          <a:xfrm rot="0">
            <a:off x="13162394" y="5975543"/>
            <a:ext cx="4096906" cy="3548531"/>
            <a:chOff x="0" y="0"/>
            <a:chExt cx="5462542" cy="4731374"/>
          </a:xfrm>
        </p:grpSpPr>
        <p:grpSp>
          <p:nvGrpSpPr>
            <p:cNvPr name="Group 15" id="15"/>
            <p:cNvGrpSpPr/>
            <p:nvPr/>
          </p:nvGrpSpPr>
          <p:grpSpPr>
            <a:xfrm rot="0">
              <a:off x="0" y="0"/>
              <a:ext cx="5462542" cy="4731374"/>
              <a:chOff x="0" y="0"/>
              <a:chExt cx="583766" cy="505629"/>
            </a:xfrm>
          </p:grpSpPr>
          <p:sp>
            <p:nvSpPr>
              <p:cNvPr name="Freeform 16" id="16"/>
              <p:cNvSpPr/>
              <p:nvPr/>
            </p:nvSpPr>
            <p:spPr>
              <a:xfrm flipH="false" flipV="false" rot="0">
                <a:off x="0" y="0"/>
                <a:ext cx="583766" cy="505629"/>
              </a:xfrm>
              <a:custGeom>
                <a:avLst/>
                <a:gdLst/>
                <a:ahLst/>
                <a:cxnLst/>
                <a:rect r="r" b="b" t="t" l="l"/>
                <a:pathLst>
                  <a:path h="505629" w="583766">
                    <a:moveTo>
                      <a:pt x="177632" y="0"/>
                    </a:moveTo>
                    <a:lnTo>
                      <a:pt x="406135" y="0"/>
                    </a:lnTo>
                    <a:cubicBezTo>
                      <a:pt x="453246" y="0"/>
                      <a:pt x="498427" y="18715"/>
                      <a:pt x="531739" y="52027"/>
                    </a:cubicBezTo>
                    <a:cubicBezTo>
                      <a:pt x="565052" y="85340"/>
                      <a:pt x="583766" y="130521"/>
                      <a:pt x="583766" y="177632"/>
                    </a:cubicBezTo>
                    <a:lnTo>
                      <a:pt x="583766" y="327997"/>
                    </a:lnTo>
                    <a:cubicBezTo>
                      <a:pt x="583766" y="375108"/>
                      <a:pt x="565052" y="420289"/>
                      <a:pt x="531739" y="453601"/>
                    </a:cubicBezTo>
                    <a:cubicBezTo>
                      <a:pt x="498427" y="486914"/>
                      <a:pt x="453246" y="505629"/>
                      <a:pt x="406135" y="505629"/>
                    </a:cubicBezTo>
                    <a:lnTo>
                      <a:pt x="177632" y="505629"/>
                    </a:lnTo>
                    <a:cubicBezTo>
                      <a:pt x="130521" y="505629"/>
                      <a:pt x="85340" y="486914"/>
                      <a:pt x="52027" y="453601"/>
                    </a:cubicBezTo>
                    <a:cubicBezTo>
                      <a:pt x="18715" y="420289"/>
                      <a:pt x="0" y="375108"/>
                      <a:pt x="0" y="327997"/>
                    </a:cubicBezTo>
                    <a:lnTo>
                      <a:pt x="0" y="177632"/>
                    </a:lnTo>
                    <a:cubicBezTo>
                      <a:pt x="0" y="130521"/>
                      <a:pt x="18715" y="85340"/>
                      <a:pt x="52027" y="52027"/>
                    </a:cubicBezTo>
                    <a:cubicBezTo>
                      <a:pt x="85340" y="18715"/>
                      <a:pt x="130521" y="0"/>
                      <a:pt x="177632" y="0"/>
                    </a:cubicBezTo>
                    <a:close/>
                  </a:path>
                </a:pathLst>
              </a:custGeom>
              <a:solidFill>
                <a:srgbClr val="65B7ED"/>
              </a:solidFill>
            </p:spPr>
          </p:sp>
          <p:sp>
            <p:nvSpPr>
              <p:cNvPr name="TextBox 17" id="17"/>
              <p:cNvSpPr txBox="true"/>
              <p:nvPr/>
            </p:nvSpPr>
            <p:spPr>
              <a:xfrm>
                <a:off x="0" y="-47625"/>
                <a:ext cx="583766" cy="553254"/>
              </a:xfrm>
              <a:prstGeom prst="rect">
                <a:avLst/>
              </a:prstGeom>
            </p:spPr>
            <p:txBody>
              <a:bodyPr anchor="ctr" rtlCol="false" tIns="50800" lIns="50800" bIns="50800" rIns="50800"/>
              <a:lstStyle/>
              <a:p>
                <a:pPr algn="ctr">
                  <a:lnSpc>
                    <a:spcPts val="3432"/>
                  </a:lnSpc>
                </a:pPr>
              </a:p>
            </p:txBody>
          </p:sp>
        </p:grpSp>
        <p:sp>
          <p:nvSpPr>
            <p:cNvPr name="TextBox 18" id="18"/>
            <p:cNvSpPr txBox="true"/>
            <p:nvPr/>
          </p:nvSpPr>
          <p:spPr>
            <a:xfrm rot="0">
              <a:off x="1595297" y="623925"/>
              <a:ext cx="3564771" cy="3321587"/>
            </a:xfrm>
            <a:prstGeom prst="rect">
              <a:avLst/>
            </a:prstGeom>
          </p:spPr>
          <p:txBody>
            <a:bodyPr anchor="t" rtlCol="false" tIns="0" lIns="0" bIns="0" rIns="0">
              <a:spAutoFit/>
            </a:bodyPr>
            <a:lstStyle/>
            <a:p>
              <a:pPr algn="l">
                <a:lnSpc>
                  <a:spcPts val="5040"/>
                </a:lnSpc>
              </a:pPr>
              <a:r>
                <a:rPr lang="en-US" sz="3000">
                  <a:solidFill>
                    <a:srgbClr val="000000"/>
                  </a:solidFill>
                  <a:latin typeface="Poppins Light"/>
                  <a:ea typeface="Poppins Light"/>
                  <a:cs typeface="Poppins Light"/>
                  <a:sym typeface="Poppins Light"/>
                </a:rPr>
                <a:t>Population</a:t>
              </a:r>
            </a:p>
            <a:p>
              <a:pPr algn="l">
                <a:lnSpc>
                  <a:spcPts val="5040"/>
                </a:lnSpc>
              </a:pPr>
              <a:r>
                <a:rPr lang="en-US" sz="3000">
                  <a:solidFill>
                    <a:srgbClr val="000000"/>
                  </a:solidFill>
                  <a:latin typeface="Poppins Light"/>
                  <a:ea typeface="Poppins Light"/>
                  <a:cs typeface="Poppins Light"/>
                  <a:sym typeface="Poppins Light"/>
                </a:rPr>
                <a:t>Intervention</a:t>
              </a:r>
            </a:p>
            <a:p>
              <a:pPr algn="l">
                <a:lnSpc>
                  <a:spcPts val="5040"/>
                </a:lnSpc>
              </a:pPr>
              <a:r>
                <a:rPr lang="en-US" sz="3000">
                  <a:solidFill>
                    <a:srgbClr val="000000"/>
                  </a:solidFill>
                  <a:latin typeface="Poppins Light"/>
                  <a:ea typeface="Poppins Light"/>
                  <a:cs typeface="Poppins Light"/>
                  <a:sym typeface="Poppins Light"/>
                </a:rPr>
                <a:t>Comparison</a:t>
              </a:r>
            </a:p>
            <a:p>
              <a:pPr algn="l">
                <a:lnSpc>
                  <a:spcPts val="5040"/>
                </a:lnSpc>
              </a:pPr>
              <a:r>
                <a:rPr lang="en-US" sz="3000">
                  <a:solidFill>
                    <a:srgbClr val="000000"/>
                  </a:solidFill>
                  <a:latin typeface="Poppins Light"/>
                  <a:ea typeface="Poppins Light"/>
                  <a:cs typeface="Poppins Light"/>
                  <a:sym typeface="Poppins Light"/>
                </a:rPr>
                <a:t>Outcome </a:t>
              </a:r>
            </a:p>
          </p:txBody>
        </p:sp>
        <p:sp>
          <p:nvSpPr>
            <p:cNvPr name="TextBox 19" id="19"/>
            <p:cNvSpPr txBox="true"/>
            <p:nvPr/>
          </p:nvSpPr>
          <p:spPr>
            <a:xfrm rot="0">
              <a:off x="603643" y="623937"/>
              <a:ext cx="946706" cy="332158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ea typeface="Poppins Bold"/>
                  <a:cs typeface="Poppins Bold"/>
                  <a:sym typeface="Poppins Bold"/>
                </a:rPr>
                <a:t>P  : </a:t>
              </a:r>
            </a:p>
            <a:p>
              <a:pPr algn="l">
                <a:lnSpc>
                  <a:spcPts val="5040"/>
                </a:lnSpc>
              </a:pPr>
              <a:r>
                <a:rPr lang="en-US" sz="3000">
                  <a:solidFill>
                    <a:srgbClr val="000000"/>
                  </a:solidFill>
                  <a:latin typeface="Poppins Bold"/>
                  <a:ea typeface="Poppins Bold"/>
                  <a:cs typeface="Poppins Bold"/>
                  <a:sym typeface="Poppins Bold"/>
                </a:rPr>
                <a:t>I   : </a:t>
              </a:r>
            </a:p>
            <a:p>
              <a:pPr algn="l">
                <a:lnSpc>
                  <a:spcPts val="5040"/>
                </a:lnSpc>
              </a:pPr>
              <a:r>
                <a:rPr lang="en-US" sz="3000">
                  <a:solidFill>
                    <a:srgbClr val="000000"/>
                  </a:solidFill>
                  <a:latin typeface="Poppins Bold"/>
                  <a:ea typeface="Poppins Bold"/>
                  <a:cs typeface="Poppins Bold"/>
                  <a:sym typeface="Poppins Bold"/>
                </a:rPr>
                <a:t>C :</a:t>
              </a:r>
            </a:p>
            <a:p>
              <a:pPr algn="l">
                <a:lnSpc>
                  <a:spcPts val="5040"/>
                </a:lnSpc>
              </a:pPr>
              <a:r>
                <a:rPr lang="en-US" sz="3000">
                  <a:solidFill>
                    <a:srgbClr val="000000"/>
                  </a:solidFill>
                  <a:latin typeface="Poppins Bold"/>
                  <a:ea typeface="Poppins Bold"/>
                  <a:cs typeface="Poppins Bold"/>
                  <a:sym typeface="Poppins Bold"/>
                </a:rPr>
                <a:t>O : </a:t>
              </a:r>
            </a:p>
          </p:txBody>
        </p:sp>
      </p:grpSp>
      <p:grpSp>
        <p:nvGrpSpPr>
          <p:cNvPr name="Group 20" id="20"/>
          <p:cNvGrpSpPr/>
          <p:nvPr/>
        </p:nvGrpSpPr>
        <p:grpSpPr>
          <a:xfrm rot="0">
            <a:off x="814941" y="5975543"/>
            <a:ext cx="4096906" cy="3548531"/>
            <a:chOff x="0" y="0"/>
            <a:chExt cx="5462542" cy="4731374"/>
          </a:xfrm>
        </p:grpSpPr>
        <p:grpSp>
          <p:nvGrpSpPr>
            <p:cNvPr name="Group 21" id="21"/>
            <p:cNvGrpSpPr/>
            <p:nvPr/>
          </p:nvGrpSpPr>
          <p:grpSpPr>
            <a:xfrm rot="0">
              <a:off x="0" y="0"/>
              <a:ext cx="5462542" cy="4731374"/>
              <a:chOff x="0" y="0"/>
              <a:chExt cx="583766" cy="505629"/>
            </a:xfrm>
          </p:grpSpPr>
          <p:sp>
            <p:nvSpPr>
              <p:cNvPr name="Freeform 22" id="22"/>
              <p:cNvSpPr/>
              <p:nvPr/>
            </p:nvSpPr>
            <p:spPr>
              <a:xfrm flipH="false" flipV="false" rot="0">
                <a:off x="0" y="0"/>
                <a:ext cx="583766" cy="505629"/>
              </a:xfrm>
              <a:custGeom>
                <a:avLst/>
                <a:gdLst/>
                <a:ahLst/>
                <a:cxnLst/>
                <a:rect r="r" b="b" t="t" l="l"/>
                <a:pathLst>
                  <a:path h="505629" w="583766">
                    <a:moveTo>
                      <a:pt x="177632" y="0"/>
                    </a:moveTo>
                    <a:lnTo>
                      <a:pt x="406135" y="0"/>
                    </a:lnTo>
                    <a:cubicBezTo>
                      <a:pt x="453246" y="0"/>
                      <a:pt x="498427" y="18715"/>
                      <a:pt x="531739" y="52027"/>
                    </a:cubicBezTo>
                    <a:cubicBezTo>
                      <a:pt x="565052" y="85340"/>
                      <a:pt x="583766" y="130521"/>
                      <a:pt x="583766" y="177632"/>
                    </a:cubicBezTo>
                    <a:lnTo>
                      <a:pt x="583766" y="327997"/>
                    </a:lnTo>
                    <a:cubicBezTo>
                      <a:pt x="583766" y="375108"/>
                      <a:pt x="565052" y="420289"/>
                      <a:pt x="531739" y="453601"/>
                    </a:cubicBezTo>
                    <a:cubicBezTo>
                      <a:pt x="498427" y="486914"/>
                      <a:pt x="453246" y="505629"/>
                      <a:pt x="406135" y="505629"/>
                    </a:cubicBezTo>
                    <a:lnTo>
                      <a:pt x="177632" y="505629"/>
                    </a:lnTo>
                    <a:cubicBezTo>
                      <a:pt x="130521" y="505629"/>
                      <a:pt x="85340" y="486914"/>
                      <a:pt x="52027" y="453601"/>
                    </a:cubicBezTo>
                    <a:cubicBezTo>
                      <a:pt x="18715" y="420289"/>
                      <a:pt x="0" y="375108"/>
                      <a:pt x="0" y="327997"/>
                    </a:cubicBezTo>
                    <a:lnTo>
                      <a:pt x="0" y="177632"/>
                    </a:lnTo>
                    <a:cubicBezTo>
                      <a:pt x="0" y="130521"/>
                      <a:pt x="18715" y="85340"/>
                      <a:pt x="52027" y="52027"/>
                    </a:cubicBezTo>
                    <a:cubicBezTo>
                      <a:pt x="85340" y="18715"/>
                      <a:pt x="130521" y="0"/>
                      <a:pt x="177632" y="0"/>
                    </a:cubicBezTo>
                    <a:close/>
                  </a:path>
                </a:pathLst>
              </a:custGeom>
              <a:solidFill>
                <a:srgbClr val="65B7ED"/>
              </a:solidFill>
            </p:spPr>
          </p:sp>
          <p:sp>
            <p:nvSpPr>
              <p:cNvPr name="TextBox 23" id="23"/>
              <p:cNvSpPr txBox="true"/>
              <p:nvPr/>
            </p:nvSpPr>
            <p:spPr>
              <a:xfrm>
                <a:off x="0" y="-47625"/>
                <a:ext cx="583766" cy="553254"/>
              </a:xfrm>
              <a:prstGeom prst="rect">
                <a:avLst/>
              </a:prstGeom>
            </p:spPr>
            <p:txBody>
              <a:bodyPr anchor="ctr" rtlCol="false" tIns="50800" lIns="50800" bIns="50800" rIns="50800"/>
              <a:lstStyle/>
              <a:p>
                <a:pPr algn="ctr">
                  <a:lnSpc>
                    <a:spcPts val="3432"/>
                  </a:lnSpc>
                </a:pPr>
              </a:p>
            </p:txBody>
          </p:sp>
        </p:grpSp>
        <p:sp>
          <p:nvSpPr>
            <p:cNvPr name="TextBox 24" id="24"/>
            <p:cNvSpPr txBox="true"/>
            <p:nvPr/>
          </p:nvSpPr>
          <p:spPr>
            <a:xfrm rot="0">
              <a:off x="1759662" y="1078883"/>
              <a:ext cx="3535607" cy="2470687"/>
            </a:xfrm>
            <a:prstGeom prst="rect">
              <a:avLst/>
            </a:prstGeom>
          </p:spPr>
          <p:txBody>
            <a:bodyPr anchor="t" rtlCol="false" tIns="0" lIns="0" bIns="0" rIns="0">
              <a:spAutoFit/>
            </a:bodyPr>
            <a:lstStyle/>
            <a:p>
              <a:pPr algn="l">
                <a:lnSpc>
                  <a:spcPts val="5040"/>
                </a:lnSpc>
              </a:pPr>
              <a:r>
                <a:rPr lang="en-US" sz="3000">
                  <a:solidFill>
                    <a:srgbClr val="100816"/>
                  </a:solidFill>
                  <a:latin typeface="Poppins Light"/>
                  <a:ea typeface="Poppins Light"/>
                  <a:cs typeface="Poppins Light"/>
                  <a:sym typeface="Poppins Light"/>
                </a:rPr>
                <a:t>Population</a:t>
              </a:r>
            </a:p>
            <a:p>
              <a:pPr algn="l">
                <a:lnSpc>
                  <a:spcPts val="5040"/>
                </a:lnSpc>
              </a:pPr>
              <a:r>
                <a:rPr lang="en-US" sz="3000">
                  <a:solidFill>
                    <a:srgbClr val="100816"/>
                  </a:solidFill>
                  <a:latin typeface="Poppins Light"/>
                  <a:ea typeface="Poppins Light"/>
                  <a:cs typeface="Poppins Light"/>
                  <a:sym typeface="Poppins Light"/>
                </a:rPr>
                <a:t>Concept</a:t>
              </a:r>
            </a:p>
            <a:p>
              <a:pPr algn="l">
                <a:lnSpc>
                  <a:spcPts val="5040"/>
                </a:lnSpc>
              </a:pPr>
              <a:r>
                <a:rPr lang="en-US" sz="3000">
                  <a:solidFill>
                    <a:srgbClr val="100816"/>
                  </a:solidFill>
                  <a:latin typeface="Poppins Light"/>
                  <a:ea typeface="Poppins Light"/>
                  <a:cs typeface="Poppins Light"/>
                  <a:sym typeface="Poppins Light"/>
                </a:rPr>
                <a:t>Context</a:t>
              </a:r>
            </a:p>
          </p:txBody>
        </p:sp>
        <p:sp>
          <p:nvSpPr>
            <p:cNvPr name="TextBox 25" id="25"/>
            <p:cNvSpPr txBox="true"/>
            <p:nvPr/>
          </p:nvSpPr>
          <p:spPr>
            <a:xfrm rot="0">
              <a:off x="845265" y="1019878"/>
              <a:ext cx="1066797" cy="247068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ea typeface="Poppins Bold"/>
                  <a:cs typeface="Poppins Bold"/>
                  <a:sym typeface="Poppins Bold"/>
                </a:rPr>
                <a:t>P  : </a:t>
              </a:r>
            </a:p>
            <a:p>
              <a:pPr algn="l">
                <a:lnSpc>
                  <a:spcPts val="5040"/>
                </a:lnSpc>
              </a:pPr>
              <a:r>
                <a:rPr lang="en-US" sz="3000">
                  <a:solidFill>
                    <a:srgbClr val="000000"/>
                  </a:solidFill>
                  <a:latin typeface="Poppins Bold"/>
                  <a:ea typeface="Poppins Bold"/>
                  <a:cs typeface="Poppins Bold"/>
                  <a:sym typeface="Poppins Bold"/>
                </a:rPr>
                <a:t>C : </a:t>
              </a:r>
            </a:p>
            <a:p>
              <a:pPr algn="l">
                <a:lnSpc>
                  <a:spcPts val="5040"/>
                </a:lnSpc>
              </a:pPr>
              <a:r>
                <a:rPr lang="en-US" sz="3000">
                  <a:solidFill>
                    <a:srgbClr val="000000"/>
                  </a:solidFill>
                  <a:latin typeface="Poppins Bold"/>
                  <a:ea typeface="Poppins Bold"/>
                  <a:cs typeface="Poppins Bold"/>
                  <a:sym typeface="Poppins Bold"/>
                </a:rPr>
                <a:t>C :</a:t>
              </a:r>
            </a:p>
          </p:txBody>
        </p:sp>
      </p:grpSp>
      <p:grpSp>
        <p:nvGrpSpPr>
          <p:cNvPr name="Group 26" id="26"/>
          <p:cNvGrpSpPr/>
          <p:nvPr/>
        </p:nvGrpSpPr>
        <p:grpSpPr>
          <a:xfrm rot="0">
            <a:off x="5983410" y="5975543"/>
            <a:ext cx="7027703" cy="3548531"/>
            <a:chOff x="0" y="0"/>
            <a:chExt cx="9370271" cy="4731374"/>
          </a:xfrm>
        </p:grpSpPr>
        <p:grpSp>
          <p:nvGrpSpPr>
            <p:cNvPr name="Group 27" id="27"/>
            <p:cNvGrpSpPr/>
            <p:nvPr/>
          </p:nvGrpSpPr>
          <p:grpSpPr>
            <a:xfrm rot="0">
              <a:off x="0" y="0"/>
              <a:ext cx="8244443" cy="4731374"/>
              <a:chOff x="0" y="0"/>
              <a:chExt cx="881060" cy="505629"/>
            </a:xfrm>
          </p:grpSpPr>
          <p:sp>
            <p:nvSpPr>
              <p:cNvPr name="Freeform 28" id="28"/>
              <p:cNvSpPr/>
              <p:nvPr/>
            </p:nvSpPr>
            <p:spPr>
              <a:xfrm flipH="false" flipV="false" rot="0">
                <a:off x="0" y="0"/>
                <a:ext cx="881060" cy="505629"/>
              </a:xfrm>
              <a:custGeom>
                <a:avLst/>
                <a:gdLst/>
                <a:ahLst/>
                <a:cxnLst/>
                <a:rect r="r" b="b" t="t" l="l"/>
                <a:pathLst>
                  <a:path h="505629" w="881060">
                    <a:moveTo>
                      <a:pt x="117694" y="0"/>
                    </a:moveTo>
                    <a:lnTo>
                      <a:pt x="763366" y="0"/>
                    </a:lnTo>
                    <a:cubicBezTo>
                      <a:pt x="828367" y="0"/>
                      <a:pt x="881060" y="52693"/>
                      <a:pt x="881060" y="117694"/>
                    </a:cubicBezTo>
                    <a:lnTo>
                      <a:pt x="881060" y="387935"/>
                    </a:lnTo>
                    <a:cubicBezTo>
                      <a:pt x="881060" y="419149"/>
                      <a:pt x="868661" y="449085"/>
                      <a:pt x="846589" y="471157"/>
                    </a:cubicBezTo>
                    <a:cubicBezTo>
                      <a:pt x="824517" y="493229"/>
                      <a:pt x="794581" y="505629"/>
                      <a:pt x="763366" y="505629"/>
                    </a:cubicBezTo>
                    <a:lnTo>
                      <a:pt x="117694" y="505629"/>
                    </a:lnTo>
                    <a:cubicBezTo>
                      <a:pt x="86480" y="505629"/>
                      <a:pt x="56544" y="493229"/>
                      <a:pt x="34472" y="471157"/>
                    </a:cubicBezTo>
                    <a:cubicBezTo>
                      <a:pt x="12400" y="449085"/>
                      <a:pt x="0" y="419149"/>
                      <a:pt x="0" y="387935"/>
                    </a:cubicBezTo>
                    <a:lnTo>
                      <a:pt x="0" y="117694"/>
                    </a:lnTo>
                    <a:cubicBezTo>
                      <a:pt x="0" y="86480"/>
                      <a:pt x="12400" y="56544"/>
                      <a:pt x="34472" y="34472"/>
                    </a:cubicBezTo>
                    <a:cubicBezTo>
                      <a:pt x="56544" y="12400"/>
                      <a:pt x="86480" y="0"/>
                      <a:pt x="117694" y="0"/>
                    </a:cubicBezTo>
                    <a:close/>
                  </a:path>
                </a:pathLst>
              </a:custGeom>
              <a:solidFill>
                <a:srgbClr val="65B7ED"/>
              </a:solidFill>
            </p:spPr>
          </p:sp>
          <p:sp>
            <p:nvSpPr>
              <p:cNvPr name="TextBox 29" id="29"/>
              <p:cNvSpPr txBox="true"/>
              <p:nvPr/>
            </p:nvSpPr>
            <p:spPr>
              <a:xfrm>
                <a:off x="0" y="-47625"/>
                <a:ext cx="881060" cy="553254"/>
              </a:xfrm>
              <a:prstGeom prst="rect">
                <a:avLst/>
              </a:prstGeom>
            </p:spPr>
            <p:txBody>
              <a:bodyPr anchor="ctr" rtlCol="false" tIns="50800" lIns="50800" bIns="50800" rIns="50800"/>
              <a:lstStyle/>
              <a:p>
                <a:pPr algn="ctr">
                  <a:lnSpc>
                    <a:spcPts val="3432"/>
                  </a:lnSpc>
                </a:pPr>
              </a:p>
            </p:txBody>
          </p:sp>
        </p:grpSp>
        <p:sp>
          <p:nvSpPr>
            <p:cNvPr name="TextBox 30" id="30"/>
            <p:cNvSpPr txBox="true"/>
            <p:nvPr/>
          </p:nvSpPr>
          <p:spPr>
            <a:xfrm rot="0">
              <a:off x="2083505" y="227983"/>
              <a:ext cx="7286766" cy="4172372"/>
            </a:xfrm>
            <a:prstGeom prst="rect">
              <a:avLst/>
            </a:prstGeom>
          </p:spPr>
          <p:txBody>
            <a:bodyPr anchor="t" rtlCol="false" tIns="0" lIns="0" bIns="0" rIns="0">
              <a:spAutoFit/>
            </a:bodyPr>
            <a:lstStyle/>
            <a:p>
              <a:pPr algn="l">
                <a:lnSpc>
                  <a:spcPts val="5041"/>
                </a:lnSpc>
              </a:pPr>
              <a:r>
                <a:rPr lang="en-US" sz="3000">
                  <a:solidFill>
                    <a:srgbClr val="100816"/>
                  </a:solidFill>
                  <a:latin typeface="Poppins Light"/>
                  <a:ea typeface="Poppins Light"/>
                  <a:cs typeface="Poppins Light"/>
                  <a:sym typeface="Poppins Light"/>
                </a:rPr>
                <a:t>Setting</a:t>
              </a:r>
            </a:p>
            <a:p>
              <a:pPr algn="l">
                <a:lnSpc>
                  <a:spcPts val="5041"/>
                </a:lnSpc>
              </a:pPr>
              <a:r>
                <a:rPr lang="en-US" sz="3000">
                  <a:solidFill>
                    <a:srgbClr val="100816"/>
                  </a:solidFill>
                  <a:latin typeface="Poppins Light"/>
                  <a:ea typeface="Poppins Light"/>
                  <a:cs typeface="Poppins Light"/>
                  <a:sym typeface="Poppins Light"/>
                </a:rPr>
                <a:t>Population/perspective</a:t>
              </a:r>
            </a:p>
            <a:p>
              <a:pPr algn="l">
                <a:lnSpc>
                  <a:spcPts val="5041"/>
                </a:lnSpc>
              </a:pPr>
              <a:r>
                <a:rPr lang="en-US" sz="3000">
                  <a:solidFill>
                    <a:srgbClr val="100816"/>
                  </a:solidFill>
                  <a:latin typeface="Poppins Light"/>
                  <a:ea typeface="Poppins Light"/>
                  <a:cs typeface="Poppins Light"/>
                  <a:sym typeface="Poppins Light"/>
                </a:rPr>
                <a:t>Intervention</a:t>
              </a:r>
            </a:p>
            <a:p>
              <a:pPr algn="l">
                <a:lnSpc>
                  <a:spcPts val="5041"/>
                </a:lnSpc>
              </a:pPr>
              <a:r>
                <a:rPr lang="en-US" sz="3000">
                  <a:solidFill>
                    <a:srgbClr val="100816"/>
                  </a:solidFill>
                  <a:latin typeface="Poppins Light"/>
                  <a:ea typeface="Poppins Light"/>
                  <a:cs typeface="Poppins Light"/>
                  <a:sym typeface="Poppins Light"/>
                </a:rPr>
                <a:t>Comparison</a:t>
              </a:r>
            </a:p>
            <a:p>
              <a:pPr algn="l">
                <a:lnSpc>
                  <a:spcPts val="5041"/>
                </a:lnSpc>
              </a:pPr>
              <a:r>
                <a:rPr lang="en-US" sz="3000">
                  <a:solidFill>
                    <a:srgbClr val="100816"/>
                  </a:solidFill>
                  <a:latin typeface="Poppins Light"/>
                  <a:ea typeface="Poppins Light"/>
                  <a:cs typeface="Poppins Light"/>
                  <a:sym typeface="Poppins Light"/>
                </a:rPr>
                <a:t>Evaluation</a:t>
              </a:r>
            </a:p>
          </p:txBody>
        </p:sp>
        <p:sp>
          <p:nvSpPr>
            <p:cNvPr name="TextBox 31" id="31"/>
            <p:cNvSpPr txBox="true"/>
            <p:nvPr/>
          </p:nvSpPr>
          <p:spPr>
            <a:xfrm rot="0">
              <a:off x="980467" y="169094"/>
              <a:ext cx="1708350" cy="4172372"/>
            </a:xfrm>
            <a:prstGeom prst="rect">
              <a:avLst/>
            </a:prstGeom>
          </p:spPr>
          <p:txBody>
            <a:bodyPr anchor="t" rtlCol="false" tIns="0" lIns="0" bIns="0" rIns="0">
              <a:spAutoFit/>
            </a:bodyPr>
            <a:lstStyle/>
            <a:p>
              <a:pPr algn="l">
                <a:lnSpc>
                  <a:spcPts val="5041"/>
                </a:lnSpc>
              </a:pPr>
              <a:r>
                <a:rPr lang="en-US" sz="3000">
                  <a:solidFill>
                    <a:srgbClr val="000000"/>
                  </a:solidFill>
                  <a:latin typeface="Poppins Bold"/>
                  <a:ea typeface="Poppins Bold"/>
                  <a:cs typeface="Poppins Bold"/>
                  <a:sym typeface="Poppins Bold"/>
                </a:rPr>
                <a:t>S  :</a:t>
              </a:r>
            </a:p>
            <a:p>
              <a:pPr algn="l">
                <a:lnSpc>
                  <a:spcPts val="5041"/>
                </a:lnSpc>
              </a:pPr>
              <a:r>
                <a:rPr lang="en-US" sz="3000">
                  <a:solidFill>
                    <a:srgbClr val="000000"/>
                  </a:solidFill>
                  <a:latin typeface="Poppins Bold"/>
                  <a:ea typeface="Poppins Bold"/>
                  <a:cs typeface="Poppins Bold"/>
                  <a:sym typeface="Poppins Bold"/>
                </a:rPr>
                <a:t>P  : </a:t>
              </a:r>
            </a:p>
            <a:p>
              <a:pPr algn="l">
                <a:lnSpc>
                  <a:spcPts val="5041"/>
                </a:lnSpc>
              </a:pPr>
              <a:r>
                <a:rPr lang="en-US" sz="3000">
                  <a:solidFill>
                    <a:srgbClr val="000000"/>
                  </a:solidFill>
                  <a:latin typeface="Poppins Bold"/>
                  <a:ea typeface="Poppins Bold"/>
                  <a:cs typeface="Poppins Bold"/>
                  <a:sym typeface="Poppins Bold"/>
                </a:rPr>
                <a:t>I   :</a:t>
              </a:r>
            </a:p>
            <a:p>
              <a:pPr algn="l">
                <a:lnSpc>
                  <a:spcPts val="5041"/>
                </a:lnSpc>
              </a:pPr>
              <a:r>
                <a:rPr lang="en-US" sz="3000">
                  <a:solidFill>
                    <a:srgbClr val="000000"/>
                  </a:solidFill>
                  <a:latin typeface="Poppins Bold"/>
                  <a:ea typeface="Poppins Bold"/>
                  <a:cs typeface="Poppins Bold"/>
                  <a:sym typeface="Poppins Bold"/>
                </a:rPr>
                <a:t>C  :</a:t>
              </a:r>
            </a:p>
            <a:p>
              <a:pPr algn="l">
                <a:lnSpc>
                  <a:spcPts val="5041"/>
                </a:lnSpc>
              </a:pPr>
              <a:r>
                <a:rPr lang="en-US" sz="3000">
                  <a:solidFill>
                    <a:srgbClr val="000000"/>
                  </a:solidFill>
                  <a:latin typeface="Poppins Bold"/>
                  <a:ea typeface="Poppins Bold"/>
                  <a:cs typeface="Poppins Bold"/>
                  <a:sym typeface="Poppins Bold"/>
                </a:rPr>
                <a:t>E  :</a:t>
              </a:r>
            </a:p>
          </p:txBody>
        </p:sp>
      </p:grpSp>
      <p:grpSp>
        <p:nvGrpSpPr>
          <p:cNvPr name="Group 32" id="32"/>
          <p:cNvGrpSpPr/>
          <p:nvPr/>
        </p:nvGrpSpPr>
        <p:grpSpPr>
          <a:xfrm rot="0">
            <a:off x="6503907" y="2836751"/>
            <a:ext cx="10094765" cy="2009758"/>
            <a:chOff x="0" y="0"/>
            <a:chExt cx="13459687" cy="2679677"/>
          </a:xfrm>
        </p:grpSpPr>
        <p:sp>
          <p:nvSpPr>
            <p:cNvPr name="Freeform 33" id="33"/>
            <p:cNvSpPr/>
            <p:nvPr/>
          </p:nvSpPr>
          <p:spPr>
            <a:xfrm flipH="false" flipV="false" rot="0">
              <a:off x="125719" y="307361"/>
              <a:ext cx="2064955" cy="2064955"/>
            </a:xfrm>
            <a:custGeom>
              <a:avLst/>
              <a:gdLst/>
              <a:ahLst/>
              <a:cxnLst/>
              <a:rect r="r" b="b" t="t" l="l"/>
              <a:pathLst>
                <a:path h="2064955" w="2064955">
                  <a:moveTo>
                    <a:pt x="0" y="0"/>
                  </a:moveTo>
                  <a:lnTo>
                    <a:pt x="2064954" y="0"/>
                  </a:lnTo>
                  <a:lnTo>
                    <a:pt x="2064954" y="2064955"/>
                  </a:lnTo>
                  <a:lnTo>
                    <a:pt x="0" y="2064955"/>
                  </a:lnTo>
                  <a:lnTo>
                    <a:pt x="0" y="0"/>
                  </a:lnTo>
                  <a:close/>
                </a:path>
              </a:pathLst>
            </a:custGeom>
            <a:blipFill>
              <a:blip r:embed="rId3"/>
              <a:stretch>
                <a:fillRect l="0" t="0" r="0" b="0"/>
              </a:stretch>
            </a:blipFill>
          </p:spPr>
        </p:sp>
        <p:sp>
          <p:nvSpPr>
            <p:cNvPr name="Freeform 34" id="34"/>
            <p:cNvSpPr/>
            <p:nvPr/>
          </p:nvSpPr>
          <p:spPr>
            <a:xfrm flipH="false" flipV="false" rot="0">
              <a:off x="0" y="0"/>
              <a:ext cx="2679677" cy="2679677"/>
            </a:xfrm>
            <a:custGeom>
              <a:avLst/>
              <a:gdLst/>
              <a:ahLst/>
              <a:cxnLst/>
              <a:rect r="r" b="b" t="t" l="l"/>
              <a:pathLst>
                <a:path h="2679677" w="2679677">
                  <a:moveTo>
                    <a:pt x="0" y="0"/>
                  </a:moveTo>
                  <a:lnTo>
                    <a:pt x="2679677" y="0"/>
                  </a:lnTo>
                  <a:lnTo>
                    <a:pt x="2679677" y="2679677"/>
                  </a:lnTo>
                  <a:lnTo>
                    <a:pt x="0" y="2679677"/>
                  </a:lnTo>
                  <a:lnTo>
                    <a:pt x="0" y="0"/>
                  </a:lnTo>
                  <a:close/>
                </a:path>
              </a:pathLst>
            </a:custGeom>
            <a:blipFill>
              <a:blip r:embed="rId4"/>
              <a:stretch>
                <a:fillRect l="0" t="0" r="0" b="0"/>
              </a:stretch>
            </a:blipFill>
          </p:spPr>
        </p:sp>
        <p:sp>
          <p:nvSpPr>
            <p:cNvPr name="Freeform 35" id="35"/>
            <p:cNvSpPr/>
            <p:nvPr/>
          </p:nvSpPr>
          <p:spPr>
            <a:xfrm flipH="false" flipV="false" rot="0">
              <a:off x="125719" y="307361"/>
              <a:ext cx="2064955" cy="2064955"/>
            </a:xfrm>
            <a:custGeom>
              <a:avLst/>
              <a:gdLst/>
              <a:ahLst/>
              <a:cxnLst/>
              <a:rect r="r" b="b" t="t" l="l"/>
              <a:pathLst>
                <a:path h="2064955" w="2064955">
                  <a:moveTo>
                    <a:pt x="0" y="0"/>
                  </a:moveTo>
                  <a:lnTo>
                    <a:pt x="2064955" y="0"/>
                  </a:lnTo>
                  <a:lnTo>
                    <a:pt x="2064955" y="2064955"/>
                  </a:lnTo>
                  <a:lnTo>
                    <a:pt x="0" y="20649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6" id="36"/>
            <p:cNvSpPr/>
            <p:nvPr/>
          </p:nvSpPr>
          <p:spPr>
            <a:xfrm flipH="false" flipV="false" rot="0">
              <a:off x="555601" y="791199"/>
              <a:ext cx="1236688" cy="1097280"/>
            </a:xfrm>
            <a:custGeom>
              <a:avLst/>
              <a:gdLst/>
              <a:ahLst/>
              <a:cxnLst/>
              <a:rect r="r" b="b" t="t" l="l"/>
              <a:pathLst>
                <a:path h="1097280" w="1236688">
                  <a:moveTo>
                    <a:pt x="0" y="0"/>
                  </a:moveTo>
                  <a:lnTo>
                    <a:pt x="1236688" y="0"/>
                  </a:lnTo>
                  <a:lnTo>
                    <a:pt x="1236688" y="1097279"/>
                  </a:lnTo>
                  <a:lnTo>
                    <a:pt x="0" y="109727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37" id="37"/>
            <p:cNvSpPr txBox="true"/>
            <p:nvPr/>
          </p:nvSpPr>
          <p:spPr>
            <a:xfrm rot="0">
              <a:off x="2477970" y="56080"/>
              <a:ext cx="10981717" cy="2462742"/>
            </a:xfrm>
            <a:prstGeom prst="rect">
              <a:avLst/>
            </a:prstGeom>
          </p:spPr>
          <p:txBody>
            <a:bodyPr anchor="t" rtlCol="false" tIns="0" lIns="0" bIns="0" rIns="0">
              <a:spAutoFit/>
            </a:bodyPr>
            <a:lstStyle/>
            <a:p>
              <a:pPr algn="l">
                <a:lnSpc>
                  <a:spcPts val="4900"/>
                </a:lnSpc>
              </a:pPr>
              <a:r>
                <a:rPr lang="en-US" sz="3500">
                  <a:solidFill>
                    <a:srgbClr val="000000"/>
                  </a:solidFill>
                  <a:latin typeface="Poppins"/>
                  <a:ea typeface="Poppins"/>
                  <a:cs typeface="Poppins"/>
                  <a:sym typeface="Poppins"/>
                </a:rPr>
                <a:t>Structurer les objectifs et les questions de recherche sur un cadre (p. ex., PCC, SPICE, PICO)</a:t>
              </a:r>
            </a:p>
          </p:txBody>
        </p:sp>
      </p:gr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sp>
        <p:nvSpPr>
          <p:cNvPr name="TextBox 2" id="2"/>
          <p:cNvSpPr txBox="true"/>
          <p:nvPr/>
        </p:nvSpPr>
        <p:spPr>
          <a:xfrm rot="0">
            <a:off x="1028700" y="1538176"/>
            <a:ext cx="4767170" cy="2492375"/>
          </a:xfrm>
          <a:prstGeom prst="rect">
            <a:avLst/>
          </a:prstGeom>
        </p:spPr>
        <p:txBody>
          <a:bodyPr anchor="t" rtlCol="false" tIns="0" lIns="0" bIns="0" rIns="0">
            <a:spAutoFit/>
          </a:bodyPr>
          <a:lstStyle/>
          <a:p>
            <a:pPr algn="l">
              <a:lnSpc>
                <a:spcPts val="4900"/>
              </a:lnSpc>
            </a:pPr>
            <a:r>
              <a:rPr lang="en-US" sz="3500">
                <a:solidFill>
                  <a:srgbClr val="000000"/>
                </a:solidFill>
                <a:latin typeface="Poppins Bold"/>
                <a:ea typeface="Poppins Bold"/>
                <a:cs typeface="Poppins Bold"/>
                <a:sym typeface="Poppins Bold"/>
              </a:rPr>
              <a:t>Comment écrire un bon objectif et une bonne question de recherche ?</a:t>
            </a:r>
          </a:p>
        </p:txBody>
      </p:sp>
      <p:grpSp>
        <p:nvGrpSpPr>
          <p:cNvPr name="Group 3" id="3"/>
          <p:cNvGrpSpPr/>
          <p:nvPr/>
        </p:nvGrpSpPr>
        <p:grpSpPr>
          <a:xfrm rot="0">
            <a:off x="6503907" y="826993"/>
            <a:ext cx="10094765" cy="2009758"/>
            <a:chOff x="0" y="0"/>
            <a:chExt cx="13459687" cy="2679677"/>
          </a:xfrm>
        </p:grpSpPr>
        <p:sp>
          <p:nvSpPr>
            <p:cNvPr name="Freeform 4" id="4"/>
            <p:cNvSpPr/>
            <p:nvPr/>
          </p:nvSpPr>
          <p:spPr>
            <a:xfrm flipH="false" flipV="false" rot="0">
              <a:off x="125719" y="307361"/>
              <a:ext cx="2064955" cy="2064955"/>
            </a:xfrm>
            <a:custGeom>
              <a:avLst/>
              <a:gdLst/>
              <a:ahLst/>
              <a:cxnLst/>
              <a:rect r="r" b="b" t="t" l="l"/>
              <a:pathLst>
                <a:path h="2064955" w="2064955">
                  <a:moveTo>
                    <a:pt x="0" y="0"/>
                  </a:moveTo>
                  <a:lnTo>
                    <a:pt x="2064954" y="0"/>
                  </a:lnTo>
                  <a:lnTo>
                    <a:pt x="2064954" y="2064955"/>
                  </a:lnTo>
                  <a:lnTo>
                    <a:pt x="0" y="2064955"/>
                  </a:lnTo>
                  <a:lnTo>
                    <a:pt x="0" y="0"/>
                  </a:lnTo>
                  <a:close/>
                </a:path>
              </a:pathLst>
            </a:custGeom>
            <a:blipFill>
              <a:blip r:embed="rId3"/>
              <a:stretch>
                <a:fillRect l="0" t="0" r="0" b="0"/>
              </a:stretch>
            </a:blipFill>
          </p:spPr>
        </p:sp>
        <p:sp>
          <p:nvSpPr>
            <p:cNvPr name="Freeform 5" id="5"/>
            <p:cNvSpPr/>
            <p:nvPr/>
          </p:nvSpPr>
          <p:spPr>
            <a:xfrm flipH="false" flipV="false" rot="0">
              <a:off x="0" y="0"/>
              <a:ext cx="2679677" cy="2679677"/>
            </a:xfrm>
            <a:custGeom>
              <a:avLst/>
              <a:gdLst/>
              <a:ahLst/>
              <a:cxnLst/>
              <a:rect r="r" b="b" t="t" l="l"/>
              <a:pathLst>
                <a:path h="2679677" w="2679677">
                  <a:moveTo>
                    <a:pt x="0" y="0"/>
                  </a:moveTo>
                  <a:lnTo>
                    <a:pt x="2679677" y="0"/>
                  </a:lnTo>
                  <a:lnTo>
                    <a:pt x="2679677" y="2679677"/>
                  </a:lnTo>
                  <a:lnTo>
                    <a:pt x="0" y="2679677"/>
                  </a:lnTo>
                  <a:lnTo>
                    <a:pt x="0" y="0"/>
                  </a:lnTo>
                  <a:close/>
                </a:path>
              </a:pathLst>
            </a:custGeom>
            <a:blipFill>
              <a:blip r:embed="rId4"/>
              <a:stretch>
                <a:fillRect l="0" t="0" r="0" b="0"/>
              </a:stretch>
            </a:blipFill>
          </p:spPr>
        </p:sp>
        <p:sp>
          <p:nvSpPr>
            <p:cNvPr name="Freeform 6" id="6"/>
            <p:cNvSpPr/>
            <p:nvPr/>
          </p:nvSpPr>
          <p:spPr>
            <a:xfrm flipH="false" flipV="false" rot="0">
              <a:off x="125719" y="307361"/>
              <a:ext cx="2064955" cy="2064955"/>
            </a:xfrm>
            <a:custGeom>
              <a:avLst/>
              <a:gdLst/>
              <a:ahLst/>
              <a:cxnLst/>
              <a:rect r="r" b="b" t="t" l="l"/>
              <a:pathLst>
                <a:path h="2064955" w="2064955">
                  <a:moveTo>
                    <a:pt x="0" y="0"/>
                  </a:moveTo>
                  <a:lnTo>
                    <a:pt x="2064955" y="0"/>
                  </a:lnTo>
                  <a:lnTo>
                    <a:pt x="2064955" y="2064955"/>
                  </a:lnTo>
                  <a:lnTo>
                    <a:pt x="0" y="20649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687558" y="768726"/>
              <a:ext cx="1169877" cy="1142225"/>
            </a:xfrm>
            <a:custGeom>
              <a:avLst/>
              <a:gdLst/>
              <a:ahLst/>
              <a:cxnLst/>
              <a:rect r="r" b="b" t="t" l="l"/>
              <a:pathLst>
                <a:path h="1142225" w="1169877">
                  <a:moveTo>
                    <a:pt x="0" y="0"/>
                  </a:moveTo>
                  <a:lnTo>
                    <a:pt x="1169877" y="0"/>
                  </a:lnTo>
                  <a:lnTo>
                    <a:pt x="1169877" y="1142225"/>
                  </a:lnTo>
                  <a:lnTo>
                    <a:pt x="0" y="114222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2477970" y="946139"/>
              <a:ext cx="10981717" cy="749300"/>
            </a:xfrm>
            <a:prstGeom prst="rect">
              <a:avLst/>
            </a:prstGeom>
          </p:spPr>
          <p:txBody>
            <a:bodyPr anchor="t" rtlCol="false" tIns="0" lIns="0" bIns="0" rIns="0">
              <a:spAutoFit/>
            </a:bodyPr>
            <a:lstStyle/>
            <a:p>
              <a:pPr algn="l">
                <a:lnSpc>
                  <a:spcPts val="4200"/>
                </a:lnSpc>
                <a:spcBef>
                  <a:spcPct val="0"/>
                </a:spcBef>
              </a:pPr>
              <a:r>
                <a:rPr lang="en-US" sz="3500">
                  <a:solidFill>
                    <a:srgbClr val="000000"/>
                  </a:solidFill>
                  <a:latin typeface="Poppins"/>
                  <a:ea typeface="Poppins"/>
                  <a:cs typeface="Poppins"/>
                  <a:sym typeface="Poppins"/>
                </a:rPr>
                <a:t>Utiliser une formulation large</a:t>
              </a:r>
            </a:p>
          </p:txBody>
        </p:sp>
      </p:grpSp>
      <p:grpSp>
        <p:nvGrpSpPr>
          <p:cNvPr name="Group 9" id="9"/>
          <p:cNvGrpSpPr/>
          <p:nvPr/>
        </p:nvGrpSpPr>
        <p:grpSpPr>
          <a:xfrm rot="0">
            <a:off x="6503907" y="2836751"/>
            <a:ext cx="10094765" cy="2009758"/>
            <a:chOff x="0" y="0"/>
            <a:chExt cx="13459687" cy="2679677"/>
          </a:xfrm>
        </p:grpSpPr>
        <p:sp>
          <p:nvSpPr>
            <p:cNvPr name="Freeform 10" id="10"/>
            <p:cNvSpPr/>
            <p:nvPr/>
          </p:nvSpPr>
          <p:spPr>
            <a:xfrm flipH="false" flipV="false" rot="0">
              <a:off x="125719" y="307361"/>
              <a:ext cx="2064955" cy="2064955"/>
            </a:xfrm>
            <a:custGeom>
              <a:avLst/>
              <a:gdLst/>
              <a:ahLst/>
              <a:cxnLst/>
              <a:rect r="r" b="b" t="t" l="l"/>
              <a:pathLst>
                <a:path h="2064955" w="2064955">
                  <a:moveTo>
                    <a:pt x="0" y="0"/>
                  </a:moveTo>
                  <a:lnTo>
                    <a:pt x="2064954" y="0"/>
                  </a:lnTo>
                  <a:lnTo>
                    <a:pt x="2064954" y="2064955"/>
                  </a:lnTo>
                  <a:lnTo>
                    <a:pt x="0" y="2064955"/>
                  </a:lnTo>
                  <a:lnTo>
                    <a:pt x="0" y="0"/>
                  </a:lnTo>
                  <a:close/>
                </a:path>
              </a:pathLst>
            </a:custGeom>
            <a:blipFill>
              <a:blip r:embed="rId3"/>
              <a:stretch>
                <a:fillRect l="0" t="0" r="0" b="0"/>
              </a:stretch>
            </a:blipFill>
          </p:spPr>
        </p:sp>
        <p:sp>
          <p:nvSpPr>
            <p:cNvPr name="Freeform 11" id="11"/>
            <p:cNvSpPr/>
            <p:nvPr/>
          </p:nvSpPr>
          <p:spPr>
            <a:xfrm flipH="false" flipV="false" rot="0">
              <a:off x="0" y="0"/>
              <a:ext cx="2679677" cy="2679677"/>
            </a:xfrm>
            <a:custGeom>
              <a:avLst/>
              <a:gdLst/>
              <a:ahLst/>
              <a:cxnLst/>
              <a:rect r="r" b="b" t="t" l="l"/>
              <a:pathLst>
                <a:path h="2679677" w="2679677">
                  <a:moveTo>
                    <a:pt x="0" y="0"/>
                  </a:moveTo>
                  <a:lnTo>
                    <a:pt x="2679677" y="0"/>
                  </a:lnTo>
                  <a:lnTo>
                    <a:pt x="2679677" y="2679677"/>
                  </a:lnTo>
                  <a:lnTo>
                    <a:pt x="0" y="2679677"/>
                  </a:lnTo>
                  <a:lnTo>
                    <a:pt x="0" y="0"/>
                  </a:lnTo>
                  <a:close/>
                </a:path>
              </a:pathLst>
            </a:custGeom>
            <a:blipFill>
              <a:blip r:embed="rId4"/>
              <a:stretch>
                <a:fillRect l="0" t="0" r="0" b="0"/>
              </a:stretch>
            </a:blipFill>
          </p:spPr>
        </p:sp>
        <p:sp>
          <p:nvSpPr>
            <p:cNvPr name="Freeform 12" id="12"/>
            <p:cNvSpPr/>
            <p:nvPr/>
          </p:nvSpPr>
          <p:spPr>
            <a:xfrm flipH="false" flipV="false" rot="0">
              <a:off x="125719" y="307361"/>
              <a:ext cx="2064955" cy="2064955"/>
            </a:xfrm>
            <a:custGeom>
              <a:avLst/>
              <a:gdLst/>
              <a:ahLst/>
              <a:cxnLst/>
              <a:rect r="r" b="b" t="t" l="l"/>
              <a:pathLst>
                <a:path h="2064955" w="2064955">
                  <a:moveTo>
                    <a:pt x="0" y="0"/>
                  </a:moveTo>
                  <a:lnTo>
                    <a:pt x="2064955" y="0"/>
                  </a:lnTo>
                  <a:lnTo>
                    <a:pt x="2064955" y="2064955"/>
                  </a:lnTo>
                  <a:lnTo>
                    <a:pt x="0" y="20649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555601" y="791199"/>
              <a:ext cx="1236688" cy="1097280"/>
            </a:xfrm>
            <a:custGeom>
              <a:avLst/>
              <a:gdLst/>
              <a:ahLst/>
              <a:cxnLst/>
              <a:rect r="r" b="b" t="t" l="l"/>
              <a:pathLst>
                <a:path h="1097280" w="1236688">
                  <a:moveTo>
                    <a:pt x="0" y="0"/>
                  </a:moveTo>
                  <a:lnTo>
                    <a:pt x="1236688" y="0"/>
                  </a:lnTo>
                  <a:lnTo>
                    <a:pt x="1236688" y="1097279"/>
                  </a:lnTo>
                  <a:lnTo>
                    <a:pt x="0" y="109727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4" id="14"/>
            <p:cNvSpPr txBox="true"/>
            <p:nvPr/>
          </p:nvSpPr>
          <p:spPr>
            <a:xfrm rot="0">
              <a:off x="2477970" y="56080"/>
              <a:ext cx="10981717" cy="2462742"/>
            </a:xfrm>
            <a:prstGeom prst="rect">
              <a:avLst/>
            </a:prstGeom>
          </p:spPr>
          <p:txBody>
            <a:bodyPr anchor="t" rtlCol="false" tIns="0" lIns="0" bIns="0" rIns="0">
              <a:spAutoFit/>
            </a:bodyPr>
            <a:lstStyle/>
            <a:p>
              <a:pPr algn="l">
                <a:lnSpc>
                  <a:spcPts val="4900"/>
                </a:lnSpc>
              </a:pPr>
              <a:r>
                <a:rPr lang="en-US" sz="3500">
                  <a:solidFill>
                    <a:srgbClr val="000000"/>
                  </a:solidFill>
                  <a:latin typeface="Poppins"/>
                  <a:ea typeface="Poppins"/>
                  <a:cs typeface="Poppins"/>
                  <a:sym typeface="Poppins"/>
                </a:rPr>
                <a:t>Structurer les objectifs et les questions de recherche sur un cadre (p. ex., PCC, SPICE, PICO)</a:t>
              </a:r>
            </a:p>
          </p:txBody>
        </p:sp>
      </p:grpSp>
      <p:grpSp>
        <p:nvGrpSpPr>
          <p:cNvPr name="Group 15" id="15"/>
          <p:cNvGrpSpPr/>
          <p:nvPr/>
        </p:nvGrpSpPr>
        <p:grpSpPr>
          <a:xfrm rot="0">
            <a:off x="13162394" y="5975543"/>
            <a:ext cx="4096906" cy="3548531"/>
            <a:chOff x="0" y="0"/>
            <a:chExt cx="5462542" cy="4731374"/>
          </a:xfrm>
        </p:grpSpPr>
        <p:grpSp>
          <p:nvGrpSpPr>
            <p:cNvPr name="Group 16" id="16"/>
            <p:cNvGrpSpPr/>
            <p:nvPr/>
          </p:nvGrpSpPr>
          <p:grpSpPr>
            <a:xfrm rot="0">
              <a:off x="0" y="0"/>
              <a:ext cx="5462542" cy="4731374"/>
              <a:chOff x="0" y="0"/>
              <a:chExt cx="583766" cy="505629"/>
            </a:xfrm>
          </p:grpSpPr>
          <p:sp>
            <p:nvSpPr>
              <p:cNvPr name="Freeform 17" id="17"/>
              <p:cNvSpPr/>
              <p:nvPr/>
            </p:nvSpPr>
            <p:spPr>
              <a:xfrm flipH="false" flipV="false" rot="0">
                <a:off x="0" y="0"/>
                <a:ext cx="583766" cy="505629"/>
              </a:xfrm>
              <a:custGeom>
                <a:avLst/>
                <a:gdLst/>
                <a:ahLst/>
                <a:cxnLst/>
                <a:rect r="r" b="b" t="t" l="l"/>
                <a:pathLst>
                  <a:path h="505629" w="583766">
                    <a:moveTo>
                      <a:pt x="177632" y="0"/>
                    </a:moveTo>
                    <a:lnTo>
                      <a:pt x="406135" y="0"/>
                    </a:lnTo>
                    <a:cubicBezTo>
                      <a:pt x="453246" y="0"/>
                      <a:pt x="498427" y="18715"/>
                      <a:pt x="531739" y="52027"/>
                    </a:cubicBezTo>
                    <a:cubicBezTo>
                      <a:pt x="565052" y="85340"/>
                      <a:pt x="583766" y="130521"/>
                      <a:pt x="583766" y="177632"/>
                    </a:cubicBezTo>
                    <a:lnTo>
                      <a:pt x="583766" y="327997"/>
                    </a:lnTo>
                    <a:cubicBezTo>
                      <a:pt x="583766" y="375108"/>
                      <a:pt x="565052" y="420289"/>
                      <a:pt x="531739" y="453601"/>
                    </a:cubicBezTo>
                    <a:cubicBezTo>
                      <a:pt x="498427" y="486914"/>
                      <a:pt x="453246" y="505629"/>
                      <a:pt x="406135" y="505629"/>
                    </a:cubicBezTo>
                    <a:lnTo>
                      <a:pt x="177632" y="505629"/>
                    </a:lnTo>
                    <a:cubicBezTo>
                      <a:pt x="130521" y="505629"/>
                      <a:pt x="85340" y="486914"/>
                      <a:pt x="52027" y="453601"/>
                    </a:cubicBezTo>
                    <a:cubicBezTo>
                      <a:pt x="18715" y="420289"/>
                      <a:pt x="0" y="375108"/>
                      <a:pt x="0" y="327997"/>
                    </a:cubicBezTo>
                    <a:lnTo>
                      <a:pt x="0" y="177632"/>
                    </a:lnTo>
                    <a:cubicBezTo>
                      <a:pt x="0" y="130521"/>
                      <a:pt x="18715" y="85340"/>
                      <a:pt x="52027" y="52027"/>
                    </a:cubicBezTo>
                    <a:cubicBezTo>
                      <a:pt x="85340" y="18715"/>
                      <a:pt x="130521" y="0"/>
                      <a:pt x="177632" y="0"/>
                    </a:cubicBezTo>
                    <a:close/>
                  </a:path>
                </a:pathLst>
              </a:custGeom>
              <a:solidFill>
                <a:srgbClr val="65B7ED"/>
              </a:solidFill>
            </p:spPr>
          </p:sp>
          <p:sp>
            <p:nvSpPr>
              <p:cNvPr name="TextBox 18" id="18"/>
              <p:cNvSpPr txBox="true"/>
              <p:nvPr/>
            </p:nvSpPr>
            <p:spPr>
              <a:xfrm>
                <a:off x="0" y="-47625"/>
                <a:ext cx="583766" cy="553254"/>
              </a:xfrm>
              <a:prstGeom prst="rect">
                <a:avLst/>
              </a:prstGeom>
            </p:spPr>
            <p:txBody>
              <a:bodyPr anchor="ctr" rtlCol="false" tIns="50800" lIns="50800" bIns="50800" rIns="50800"/>
              <a:lstStyle/>
              <a:p>
                <a:pPr algn="ctr">
                  <a:lnSpc>
                    <a:spcPts val="3432"/>
                  </a:lnSpc>
                </a:pPr>
              </a:p>
            </p:txBody>
          </p:sp>
        </p:grpSp>
        <p:sp>
          <p:nvSpPr>
            <p:cNvPr name="TextBox 19" id="19"/>
            <p:cNvSpPr txBox="true"/>
            <p:nvPr/>
          </p:nvSpPr>
          <p:spPr>
            <a:xfrm rot="0">
              <a:off x="1595297" y="623925"/>
              <a:ext cx="3564771" cy="3321587"/>
            </a:xfrm>
            <a:prstGeom prst="rect">
              <a:avLst/>
            </a:prstGeom>
          </p:spPr>
          <p:txBody>
            <a:bodyPr anchor="t" rtlCol="false" tIns="0" lIns="0" bIns="0" rIns="0">
              <a:spAutoFit/>
            </a:bodyPr>
            <a:lstStyle/>
            <a:p>
              <a:pPr algn="l">
                <a:lnSpc>
                  <a:spcPts val="5040"/>
                </a:lnSpc>
              </a:pPr>
              <a:r>
                <a:rPr lang="en-US" sz="3000">
                  <a:solidFill>
                    <a:srgbClr val="000000"/>
                  </a:solidFill>
                  <a:latin typeface="Poppins Light"/>
                  <a:ea typeface="Poppins Light"/>
                  <a:cs typeface="Poppins Light"/>
                  <a:sym typeface="Poppins Light"/>
                </a:rPr>
                <a:t>Population</a:t>
              </a:r>
            </a:p>
            <a:p>
              <a:pPr algn="l">
                <a:lnSpc>
                  <a:spcPts val="5040"/>
                </a:lnSpc>
              </a:pPr>
              <a:r>
                <a:rPr lang="en-US" sz="3000">
                  <a:solidFill>
                    <a:srgbClr val="000000"/>
                  </a:solidFill>
                  <a:latin typeface="Poppins Light"/>
                  <a:ea typeface="Poppins Light"/>
                  <a:cs typeface="Poppins Light"/>
                  <a:sym typeface="Poppins Light"/>
                </a:rPr>
                <a:t>Intervention</a:t>
              </a:r>
            </a:p>
            <a:p>
              <a:pPr algn="l">
                <a:lnSpc>
                  <a:spcPts val="5040"/>
                </a:lnSpc>
              </a:pPr>
              <a:r>
                <a:rPr lang="en-US" sz="3000">
                  <a:solidFill>
                    <a:srgbClr val="000000"/>
                  </a:solidFill>
                  <a:latin typeface="Poppins Light"/>
                  <a:ea typeface="Poppins Light"/>
                  <a:cs typeface="Poppins Light"/>
                  <a:sym typeface="Poppins Light"/>
                </a:rPr>
                <a:t>Comparison</a:t>
              </a:r>
            </a:p>
            <a:p>
              <a:pPr algn="l">
                <a:lnSpc>
                  <a:spcPts val="5040"/>
                </a:lnSpc>
              </a:pPr>
              <a:r>
                <a:rPr lang="en-US" sz="3000">
                  <a:solidFill>
                    <a:srgbClr val="000000"/>
                  </a:solidFill>
                  <a:latin typeface="Poppins Light"/>
                  <a:ea typeface="Poppins Light"/>
                  <a:cs typeface="Poppins Light"/>
                  <a:sym typeface="Poppins Light"/>
                </a:rPr>
                <a:t>Outcome </a:t>
              </a:r>
            </a:p>
          </p:txBody>
        </p:sp>
        <p:sp>
          <p:nvSpPr>
            <p:cNvPr name="TextBox 20" id="20"/>
            <p:cNvSpPr txBox="true"/>
            <p:nvPr/>
          </p:nvSpPr>
          <p:spPr>
            <a:xfrm rot="0">
              <a:off x="603643" y="623937"/>
              <a:ext cx="946706" cy="332158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ea typeface="Poppins Bold"/>
                  <a:cs typeface="Poppins Bold"/>
                  <a:sym typeface="Poppins Bold"/>
                </a:rPr>
                <a:t>P  : </a:t>
              </a:r>
            </a:p>
            <a:p>
              <a:pPr algn="l">
                <a:lnSpc>
                  <a:spcPts val="5040"/>
                </a:lnSpc>
              </a:pPr>
              <a:r>
                <a:rPr lang="en-US" sz="3000">
                  <a:solidFill>
                    <a:srgbClr val="000000"/>
                  </a:solidFill>
                  <a:latin typeface="Poppins Bold"/>
                  <a:ea typeface="Poppins Bold"/>
                  <a:cs typeface="Poppins Bold"/>
                  <a:sym typeface="Poppins Bold"/>
                </a:rPr>
                <a:t>I   : </a:t>
              </a:r>
            </a:p>
            <a:p>
              <a:pPr algn="l">
                <a:lnSpc>
                  <a:spcPts val="5040"/>
                </a:lnSpc>
              </a:pPr>
              <a:r>
                <a:rPr lang="en-US" sz="3000">
                  <a:solidFill>
                    <a:srgbClr val="000000"/>
                  </a:solidFill>
                  <a:latin typeface="Poppins Bold"/>
                  <a:ea typeface="Poppins Bold"/>
                  <a:cs typeface="Poppins Bold"/>
                  <a:sym typeface="Poppins Bold"/>
                </a:rPr>
                <a:t>C :</a:t>
              </a:r>
            </a:p>
            <a:p>
              <a:pPr algn="l">
                <a:lnSpc>
                  <a:spcPts val="5040"/>
                </a:lnSpc>
              </a:pPr>
              <a:r>
                <a:rPr lang="en-US" sz="3000">
                  <a:solidFill>
                    <a:srgbClr val="000000"/>
                  </a:solidFill>
                  <a:latin typeface="Poppins Bold"/>
                  <a:ea typeface="Poppins Bold"/>
                  <a:cs typeface="Poppins Bold"/>
                  <a:sym typeface="Poppins Bold"/>
                </a:rPr>
                <a:t>O : </a:t>
              </a:r>
            </a:p>
          </p:txBody>
        </p:sp>
      </p:grpSp>
      <p:grpSp>
        <p:nvGrpSpPr>
          <p:cNvPr name="Group 21" id="21"/>
          <p:cNvGrpSpPr/>
          <p:nvPr/>
        </p:nvGrpSpPr>
        <p:grpSpPr>
          <a:xfrm rot="0">
            <a:off x="814941" y="5975543"/>
            <a:ext cx="4096906" cy="3548531"/>
            <a:chOff x="0" y="0"/>
            <a:chExt cx="5462542" cy="4731374"/>
          </a:xfrm>
        </p:grpSpPr>
        <p:grpSp>
          <p:nvGrpSpPr>
            <p:cNvPr name="Group 22" id="22"/>
            <p:cNvGrpSpPr/>
            <p:nvPr/>
          </p:nvGrpSpPr>
          <p:grpSpPr>
            <a:xfrm rot="0">
              <a:off x="0" y="0"/>
              <a:ext cx="5462542" cy="4731374"/>
              <a:chOff x="0" y="0"/>
              <a:chExt cx="583766" cy="505629"/>
            </a:xfrm>
          </p:grpSpPr>
          <p:sp>
            <p:nvSpPr>
              <p:cNvPr name="Freeform 23" id="23"/>
              <p:cNvSpPr/>
              <p:nvPr/>
            </p:nvSpPr>
            <p:spPr>
              <a:xfrm flipH="false" flipV="false" rot="0">
                <a:off x="0" y="0"/>
                <a:ext cx="583766" cy="505629"/>
              </a:xfrm>
              <a:custGeom>
                <a:avLst/>
                <a:gdLst/>
                <a:ahLst/>
                <a:cxnLst/>
                <a:rect r="r" b="b" t="t" l="l"/>
                <a:pathLst>
                  <a:path h="505629" w="583766">
                    <a:moveTo>
                      <a:pt x="177632" y="0"/>
                    </a:moveTo>
                    <a:lnTo>
                      <a:pt x="406135" y="0"/>
                    </a:lnTo>
                    <a:cubicBezTo>
                      <a:pt x="453246" y="0"/>
                      <a:pt x="498427" y="18715"/>
                      <a:pt x="531739" y="52027"/>
                    </a:cubicBezTo>
                    <a:cubicBezTo>
                      <a:pt x="565052" y="85340"/>
                      <a:pt x="583766" y="130521"/>
                      <a:pt x="583766" y="177632"/>
                    </a:cubicBezTo>
                    <a:lnTo>
                      <a:pt x="583766" y="327997"/>
                    </a:lnTo>
                    <a:cubicBezTo>
                      <a:pt x="583766" y="375108"/>
                      <a:pt x="565052" y="420289"/>
                      <a:pt x="531739" y="453601"/>
                    </a:cubicBezTo>
                    <a:cubicBezTo>
                      <a:pt x="498427" y="486914"/>
                      <a:pt x="453246" y="505629"/>
                      <a:pt x="406135" y="505629"/>
                    </a:cubicBezTo>
                    <a:lnTo>
                      <a:pt x="177632" y="505629"/>
                    </a:lnTo>
                    <a:cubicBezTo>
                      <a:pt x="130521" y="505629"/>
                      <a:pt x="85340" y="486914"/>
                      <a:pt x="52027" y="453601"/>
                    </a:cubicBezTo>
                    <a:cubicBezTo>
                      <a:pt x="18715" y="420289"/>
                      <a:pt x="0" y="375108"/>
                      <a:pt x="0" y="327997"/>
                    </a:cubicBezTo>
                    <a:lnTo>
                      <a:pt x="0" y="177632"/>
                    </a:lnTo>
                    <a:cubicBezTo>
                      <a:pt x="0" y="130521"/>
                      <a:pt x="18715" y="85340"/>
                      <a:pt x="52027" y="52027"/>
                    </a:cubicBezTo>
                    <a:cubicBezTo>
                      <a:pt x="85340" y="18715"/>
                      <a:pt x="130521" y="0"/>
                      <a:pt x="177632" y="0"/>
                    </a:cubicBezTo>
                    <a:close/>
                  </a:path>
                </a:pathLst>
              </a:custGeom>
              <a:solidFill>
                <a:srgbClr val="E46270"/>
              </a:solidFill>
            </p:spPr>
          </p:sp>
          <p:sp>
            <p:nvSpPr>
              <p:cNvPr name="TextBox 24" id="24"/>
              <p:cNvSpPr txBox="true"/>
              <p:nvPr/>
            </p:nvSpPr>
            <p:spPr>
              <a:xfrm>
                <a:off x="0" y="-47625"/>
                <a:ext cx="583766" cy="553254"/>
              </a:xfrm>
              <a:prstGeom prst="rect">
                <a:avLst/>
              </a:prstGeom>
            </p:spPr>
            <p:txBody>
              <a:bodyPr anchor="ctr" rtlCol="false" tIns="50800" lIns="50800" bIns="50800" rIns="50800"/>
              <a:lstStyle/>
              <a:p>
                <a:pPr algn="ctr">
                  <a:lnSpc>
                    <a:spcPts val="3432"/>
                  </a:lnSpc>
                </a:pPr>
              </a:p>
            </p:txBody>
          </p:sp>
        </p:grpSp>
        <p:sp>
          <p:nvSpPr>
            <p:cNvPr name="TextBox 25" id="25"/>
            <p:cNvSpPr txBox="true"/>
            <p:nvPr/>
          </p:nvSpPr>
          <p:spPr>
            <a:xfrm rot="0">
              <a:off x="1759662" y="1078883"/>
              <a:ext cx="3535607" cy="2470687"/>
            </a:xfrm>
            <a:prstGeom prst="rect">
              <a:avLst/>
            </a:prstGeom>
          </p:spPr>
          <p:txBody>
            <a:bodyPr anchor="t" rtlCol="false" tIns="0" lIns="0" bIns="0" rIns="0">
              <a:spAutoFit/>
            </a:bodyPr>
            <a:lstStyle/>
            <a:p>
              <a:pPr algn="l">
                <a:lnSpc>
                  <a:spcPts val="5040"/>
                </a:lnSpc>
              </a:pPr>
              <a:r>
                <a:rPr lang="en-US" sz="3000">
                  <a:solidFill>
                    <a:srgbClr val="100816"/>
                  </a:solidFill>
                  <a:latin typeface="Poppins Light"/>
                  <a:ea typeface="Poppins Light"/>
                  <a:cs typeface="Poppins Light"/>
                  <a:sym typeface="Poppins Light"/>
                </a:rPr>
                <a:t>Population</a:t>
              </a:r>
            </a:p>
            <a:p>
              <a:pPr algn="l">
                <a:lnSpc>
                  <a:spcPts val="5040"/>
                </a:lnSpc>
              </a:pPr>
              <a:r>
                <a:rPr lang="en-US" sz="3000">
                  <a:solidFill>
                    <a:srgbClr val="100816"/>
                  </a:solidFill>
                  <a:latin typeface="Poppins Light"/>
                  <a:ea typeface="Poppins Light"/>
                  <a:cs typeface="Poppins Light"/>
                  <a:sym typeface="Poppins Light"/>
                </a:rPr>
                <a:t>Concept</a:t>
              </a:r>
            </a:p>
            <a:p>
              <a:pPr algn="l">
                <a:lnSpc>
                  <a:spcPts val="5040"/>
                </a:lnSpc>
              </a:pPr>
              <a:r>
                <a:rPr lang="en-US" sz="3000">
                  <a:solidFill>
                    <a:srgbClr val="100816"/>
                  </a:solidFill>
                  <a:latin typeface="Poppins Light"/>
                  <a:ea typeface="Poppins Light"/>
                  <a:cs typeface="Poppins Light"/>
                  <a:sym typeface="Poppins Light"/>
                </a:rPr>
                <a:t>Context</a:t>
              </a:r>
            </a:p>
          </p:txBody>
        </p:sp>
        <p:sp>
          <p:nvSpPr>
            <p:cNvPr name="TextBox 26" id="26"/>
            <p:cNvSpPr txBox="true"/>
            <p:nvPr/>
          </p:nvSpPr>
          <p:spPr>
            <a:xfrm rot="0">
              <a:off x="845265" y="1019878"/>
              <a:ext cx="1066797" cy="247068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ea typeface="Poppins Bold"/>
                  <a:cs typeface="Poppins Bold"/>
                  <a:sym typeface="Poppins Bold"/>
                </a:rPr>
                <a:t>P  : </a:t>
              </a:r>
            </a:p>
            <a:p>
              <a:pPr algn="l">
                <a:lnSpc>
                  <a:spcPts val="5040"/>
                </a:lnSpc>
              </a:pPr>
              <a:r>
                <a:rPr lang="en-US" sz="3000">
                  <a:solidFill>
                    <a:srgbClr val="000000"/>
                  </a:solidFill>
                  <a:latin typeface="Poppins Bold"/>
                  <a:ea typeface="Poppins Bold"/>
                  <a:cs typeface="Poppins Bold"/>
                  <a:sym typeface="Poppins Bold"/>
                </a:rPr>
                <a:t>C : </a:t>
              </a:r>
            </a:p>
            <a:p>
              <a:pPr algn="l">
                <a:lnSpc>
                  <a:spcPts val="5040"/>
                </a:lnSpc>
              </a:pPr>
              <a:r>
                <a:rPr lang="en-US" sz="3000">
                  <a:solidFill>
                    <a:srgbClr val="000000"/>
                  </a:solidFill>
                  <a:latin typeface="Poppins Bold"/>
                  <a:ea typeface="Poppins Bold"/>
                  <a:cs typeface="Poppins Bold"/>
                  <a:sym typeface="Poppins Bold"/>
                </a:rPr>
                <a:t>C :</a:t>
              </a:r>
            </a:p>
          </p:txBody>
        </p:sp>
      </p:grpSp>
      <p:grpSp>
        <p:nvGrpSpPr>
          <p:cNvPr name="Group 27" id="27"/>
          <p:cNvGrpSpPr/>
          <p:nvPr/>
        </p:nvGrpSpPr>
        <p:grpSpPr>
          <a:xfrm rot="0">
            <a:off x="5983410" y="5975543"/>
            <a:ext cx="7027703" cy="3548531"/>
            <a:chOff x="0" y="0"/>
            <a:chExt cx="9370271" cy="4731374"/>
          </a:xfrm>
        </p:grpSpPr>
        <p:grpSp>
          <p:nvGrpSpPr>
            <p:cNvPr name="Group 28" id="28"/>
            <p:cNvGrpSpPr/>
            <p:nvPr/>
          </p:nvGrpSpPr>
          <p:grpSpPr>
            <a:xfrm rot="0">
              <a:off x="0" y="0"/>
              <a:ext cx="8244443" cy="4731374"/>
              <a:chOff x="0" y="0"/>
              <a:chExt cx="881060" cy="505629"/>
            </a:xfrm>
          </p:grpSpPr>
          <p:sp>
            <p:nvSpPr>
              <p:cNvPr name="Freeform 29" id="29"/>
              <p:cNvSpPr/>
              <p:nvPr/>
            </p:nvSpPr>
            <p:spPr>
              <a:xfrm flipH="false" flipV="false" rot="0">
                <a:off x="0" y="0"/>
                <a:ext cx="881060" cy="505629"/>
              </a:xfrm>
              <a:custGeom>
                <a:avLst/>
                <a:gdLst/>
                <a:ahLst/>
                <a:cxnLst/>
                <a:rect r="r" b="b" t="t" l="l"/>
                <a:pathLst>
                  <a:path h="505629" w="881060">
                    <a:moveTo>
                      <a:pt x="117694" y="0"/>
                    </a:moveTo>
                    <a:lnTo>
                      <a:pt x="763366" y="0"/>
                    </a:lnTo>
                    <a:cubicBezTo>
                      <a:pt x="828367" y="0"/>
                      <a:pt x="881060" y="52693"/>
                      <a:pt x="881060" y="117694"/>
                    </a:cubicBezTo>
                    <a:lnTo>
                      <a:pt x="881060" y="387935"/>
                    </a:lnTo>
                    <a:cubicBezTo>
                      <a:pt x="881060" y="419149"/>
                      <a:pt x="868661" y="449085"/>
                      <a:pt x="846589" y="471157"/>
                    </a:cubicBezTo>
                    <a:cubicBezTo>
                      <a:pt x="824517" y="493229"/>
                      <a:pt x="794581" y="505629"/>
                      <a:pt x="763366" y="505629"/>
                    </a:cubicBezTo>
                    <a:lnTo>
                      <a:pt x="117694" y="505629"/>
                    </a:lnTo>
                    <a:cubicBezTo>
                      <a:pt x="86480" y="505629"/>
                      <a:pt x="56544" y="493229"/>
                      <a:pt x="34472" y="471157"/>
                    </a:cubicBezTo>
                    <a:cubicBezTo>
                      <a:pt x="12400" y="449085"/>
                      <a:pt x="0" y="419149"/>
                      <a:pt x="0" y="387935"/>
                    </a:cubicBezTo>
                    <a:lnTo>
                      <a:pt x="0" y="117694"/>
                    </a:lnTo>
                    <a:cubicBezTo>
                      <a:pt x="0" y="86480"/>
                      <a:pt x="12400" y="56544"/>
                      <a:pt x="34472" y="34472"/>
                    </a:cubicBezTo>
                    <a:cubicBezTo>
                      <a:pt x="56544" y="12400"/>
                      <a:pt x="86480" y="0"/>
                      <a:pt x="117694" y="0"/>
                    </a:cubicBezTo>
                    <a:close/>
                  </a:path>
                </a:pathLst>
              </a:custGeom>
              <a:solidFill>
                <a:srgbClr val="65B7ED"/>
              </a:solidFill>
            </p:spPr>
          </p:sp>
          <p:sp>
            <p:nvSpPr>
              <p:cNvPr name="TextBox 30" id="30"/>
              <p:cNvSpPr txBox="true"/>
              <p:nvPr/>
            </p:nvSpPr>
            <p:spPr>
              <a:xfrm>
                <a:off x="0" y="-47625"/>
                <a:ext cx="881060" cy="553254"/>
              </a:xfrm>
              <a:prstGeom prst="rect">
                <a:avLst/>
              </a:prstGeom>
            </p:spPr>
            <p:txBody>
              <a:bodyPr anchor="ctr" rtlCol="false" tIns="50800" lIns="50800" bIns="50800" rIns="50800"/>
              <a:lstStyle/>
              <a:p>
                <a:pPr algn="ctr">
                  <a:lnSpc>
                    <a:spcPts val="3432"/>
                  </a:lnSpc>
                </a:pPr>
              </a:p>
            </p:txBody>
          </p:sp>
        </p:grpSp>
        <p:sp>
          <p:nvSpPr>
            <p:cNvPr name="TextBox 31" id="31"/>
            <p:cNvSpPr txBox="true"/>
            <p:nvPr/>
          </p:nvSpPr>
          <p:spPr>
            <a:xfrm rot="0">
              <a:off x="2083505" y="227983"/>
              <a:ext cx="7286766" cy="4172372"/>
            </a:xfrm>
            <a:prstGeom prst="rect">
              <a:avLst/>
            </a:prstGeom>
          </p:spPr>
          <p:txBody>
            <a:bodyPr anchor="t" rtlCol="false" tIns="0" lIns="0" bIns="0" rIns="0">
              <a:spAutoFit/>
            </a:bodyPr>
            <a:lstStyle/>
            <a:p>
              <a:pPr algn="l">
                <a:lnSpc>
                  <a:spcPts val="5041"/>
                </a:lnSpc>
              </a:pPr>
              <a:r>
                <a:rPr lang="en-US" sz="3000">
                  <a:solidFill>
                    <a:srgbClr val="100816"/>
                  </a:solidFill>
                  <a:latin typeface="Poppins Light"/>
                  <a:ea typeface="Poppins Light"/>
                  <a:cs typeface="Poppins Light"/>
                  <a:sym typeface="Poppins Light"/>
                </a:rPr>
                <a:t>Setting</a:t>
              </a:r>
            </a:p>
            <a:p>
              <a:pPr algn="l">
                <a:lnSpc>
                  <a:spcPts val="5041"/>
                </a:lnSpc>
              </a:pPr>
              <a:r>
                <a:rPr lang="en-US" sz="3000">
                  <a:solidFill>
                    <a:srgbClr val="100816"/>
                  </a:solidFill>
                  <a:latin typeface="Poppins Light"/>
                  <a:ea typeface="Poppins Light"/>
                  <a:cs typeface="Poppins Light"/>
                  <a:sym typeface="Poppins Light"/>
                </a:rPr>
                <a:t>Population/perspective</a:t>
              </a:r>
            </a:p>
            <a:p>
              <a:pPr algn="l">
                <a:lnSpc>
                  <a:spcPts val="5041"/>
                </a:lnSpc>
              </a:pPr>
              <a:r>
                <a:rPr lang="en-US" sz="3000">
                  <a:solidFill>
                    <a:srgbClr val="100816"/>
                  </a:solidFill>
                  <a:latin typeface="Poppins Light"/>
                  <a:ea typeface="Poppins Light"/>
                  <a:cs typeface="Poppins Light"/>
                  <a:sym typeface="Poppins Light"/>
                </a:rPr>
                <a:t>Intervention</a:t>
              </a:r>
            </a:p>
            <a:p>
              <a:pPr algn="l">
                <a:lnSpc>
                  <a:spcPts val="5041"/>
                </a:lnSpc>
              </a:pPr>
              <a:r>
                <a:rPr lang="en-US" sz="3000">
                  <a:solidFill>
                    <a:srgbClr val="100816"/>
                  </a:solidFill>
                  <a:latin typeface="Poppins Light"/>
                  <a:ea typeface="Poppins Light"/>
                  <a:cs typeface="Poppins Light"/>
                  <a:sym typeface="Poppins Light"/>
                </a:rPr>
                <a:t>Comparison</a:t>
              </a:r>
            </a:p>
            <a:p>
              <a:pPr algn="l">
                <a:lnSpc>
                  <a:spcPts val="5041"/>
                </a:lnSpc>
              </a:pPr>
              <a:r>
                <a:rPr lang="en-US" sz="3000">
                  <a:solidFill>
                    <a:srgbClr val="100816"/>
                  </a:solidFill>
                  <a:latin typeface="Poppins Light"/>
                  <a:ea typeface="Poppins Light"/>
                  <a:cs typeface="Poppins Light"/>
                  <a:sym typeface="Poppins Light"/>
                </a:rPr>
                <a:t>Evaluation</a:t>
              </a:r>
            </a:p>
          </p:txBody>
        </p:sp>
        <p:sp>
          <p:nvSpPr>
            <p:cNvPr name="TextBox 32" id="32"/>
            <p:cNvSpPr txBox="true"/>
            <p:nvPr/>
          </p:nvSpPr>
          <p:spPr>
            <a:xfrm rot="0">
              <a:off x="980467" y="169094"/>
              <a:ext cx="1708350" cy="4172372"/>
            </a:xfrm>
            <a:prstGeom prst="rect">
              <a:avLst/>
            </a:prstGeom>
          </p:spPr>
          <p:txBody>
            <a:bodyPr anchor="t" rtlCol="false" tIns="0" lIns="0" bIns="0" rIns="0">
              <a:spAutoFit/>
            </a:bodyPr>
            <a:lstStyle/>
            <a:p>
              <a:pPr algn="l">
                <a:lnSpc>
                  <a:spcPts val="5041"/>
                </a:lnSpc>
              </a:pPr>
              <a:r>
                <a:rPr lang="en-US" sz="3000">
                  <a:solidFill>
                    <a:srgbClr val="000000"/>
                  </a:solidFill>
                  <a:latin typeface="Poppins Bold"/>
                  <a:ea typeface="Poppins Bold"/>
                  <a:cs typeface="Poppins Bold"/>
                  <a:sym typeface="Poppins Bold"/>
                </a:rPr>
                <a:t>S  :</a:t>
              </a:r>
            </a:p>
            <a:p>
              <a:pPr algn="l">
                <a:lnSpc>
                  <a:spcPts val="5041"/>
                </a:lnSpc>
              </a:pPr>
              <a:r>
                <a:rPr lang="en-US" sz="3000">
                  <a:solidFill>
                    <a:srgbClr val="000000"/>
                  </a:solidFill>
                  <a:latin typeface="Poppins Bold"/>
                  <a:ea typeface="Poppins Bold"/>
                  <a:cs typeface="Poppins Bold"/>
                  <a:sym typeface="Poppins Bold"/>
                </a:rPr>
                <a:t>P  : </a:t>
              </a:r>
            </a:p>
            <a:p>
              <a:pPr algn="l">
                <a:lnSpc>
                  <a:spcPts val="5041"/>
                </a:lnSpc>
              </a:pPr>
              <a:r>
                <a:rPr lang="en-US" sz="3000">
                  <a:solidFill>
                    <a:srgbClr val="000000"/>
                  </a:solidFill>
                  <a:latin typeface="Poppins Bold"/>
                  <a:ea typeface="Poppins Bold"/>
                  <a:cs typeface="Poppins Bold"/>
                  <a:sym typeface="Poppins Bold"/>
                </a:rPr>
                <a:t>I   :</a:t>
              </a:r>
            </a:p>
            <a:p>
              <a:pPr algn="l">
                <a:lnSpc>
                  <a:spcPts val="5041"/>
                </a:lnSpc>
              </a:pPr>
              <a:r>
                <a:rPr lang="en-US" sz="3000">
                  <a:solidFill>
                    <a:srgbClr val="000000"/>
                  </a:solidFill>
                  <a:latin typeface="Poppins Bold"/>
                  <a:ea typeface="Poppins Bold"/>
                  <a:cs typeface="Poppins Bold"/>
                  <a:sym typeface="Poppins Bold"/>
                </a:rPr>
                <a:t>C  :</a:t>
              </a:r>
            </a:p>
            <a:p>
              <a:pPr algn="l">
                <a:lnSpc>
                  <a:spcPts val="5041"/>
                </a:lnSpc>
              </a:pPr>
              <a:r>
                <a:rPr lang="en-US" sz="3000">
                  <a:solidFill>
                    <a:srgbClr val="000000"/>
                  </a:solidFill>
                  <a:latin typeface="Poppins Bold"/>
                  <a:ea typeface="Poppins Bold"/>
                  <a:cs typeface="Poppins Bold"/>
                  <a:sym typeface="Poppins Bold"/>
                </a:rPr>
                <a:t>E  :</a:t>
              </a:r>
            </a:p>
          </p:txBody>
        </p:sp>
      </p:grpSp>
    </p:spTree>
  </p:cSld>
  <p:clrMapOvr>
    <a:masterClrMapping/>
  </p:clrMapOvr>
</p:sld>
</file>

<file path=ppt/slides/slide52.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Exemple de PCC</a:t>
            </a:r>
          </a:p>
        </p:txBody>
      </p:sp>
      <p:sp>
        <p:nvSpPr>
          <p:cNvPr name="TextBox 5" id="5"/>
          <p:cNvSpPr txBox="true"/>
          <p:nvPr/>
        </p:nvSpPr>
        <p:spPr>
          <a:xfrm rot="0">
            <a:off x="1347408" y="2705100"/>
            <a:ext cx="15593185" cy="2438400"/>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Poppins"/>
                <a:ea typeface="Poppins"/>
                <a:cs typeface="Poppins"/>
                <a:sym typeface="Poppins"/>
              </a:rPr>
              <a:t>«</a:t>
            </a:r>
            <a:r>
              <a:rPr lang="en-US" sz="3999">
                <a:solidFill>
                  <a:srgbClr val="000000"/>
                </a:solidFill>
                <a:latin typeface="Poppins"/>
                <a:ea typeface="Poppins"/>
                <a:cs typeface="Poppins"/>
                <a:sym typeface="Poppins"/>
              </a:rPr>
              <a:t>Cartographier et synthétiser la littérature sur l'utilisation des technologies de l'information et de la communication pour fournir des services et des interventions en SM aux jeunes en situation d'itinérance (13 à 29 ans).» [traduction libre]</a:t>
            </a:r>
          </a:p>
        </p:txBody>
      </p:sp>
      <p:sp>
        <p:nvSpPr>
          <p:cNvPr name="TextBox 6" id="6"/>
          <p:cNvSpPr txBox="true"/>
          <p:nvPr/>
        </p:nvSpPr>
        <p:spPr>
          <a:xfrm rot="0">
            <a:off x="14571558" y="5295488"/>
            <a:ext cx="2908359" cy="498729"/>
          </a:xfrm>
          <a:prstGeom prst="rect">
            <a:avLst/>
          </a:prstGeom>
        </p:spPr>
        <p:txBody>
          <a:bodyPr anchor="t" rtlCol="false" tIns="0" lIns="0" bIns="0" rIns="0">
            <a:spAutoFit/>
          </a:bodyPr>
          <a:lstStyle/>
          <a:p>
            <a:pPr algn="l">
              <a:lnSpc>
                <a:spcPts val="3828"/>
              </a:lnSpc>
            </a:pPr>
            <a:r>
              <a:rPr lang="en-US" sz="2900">
                <a:solidFill>
                  <a:srgbClr val="191919"/>
                </a:solidFill>
                <a:latin typeface="Poppins"/>
                <a:ea typeface="Poppins"/>
                <a:cs typeface="Poppins"/>
                <a:sym typeface="Poppins"/>
              </a:rPr>
              <a:t>(Lal et al., 2022)</a:t>
            </a:r>
          </a:p>
        </p:txBody>
      </p:sp>
      <p:grpSp>
        <p:nvGrpSpPr>
          <p:cNvPr name="Group 7" id="7"/>
          <p:cNvGrpSpPr/>
          <p:nvPr/>
        </p:nvGrpSpPr>
        <p:grpSpPr>
          <a:xfrm rot="0">
            <a:off x="4604808" y="5860892"/>
            <a:ext cx="9078383" cy="909236"/>
            <a:chOff x="0" y="0"/>
            <a:chExt cx="812800" cy="81405"/>
          </a:xfrm>
        </p:grpSpPr>
        <p:sp>
          <p:nvSpPr>
            <p:cNvPr name="Freeform 8" id="8"/>
            <p:cNvSpPr/>
            <p:nvPr/>
          </p:nvSpPr>
          <p:spPr>
            <a:xfrm flipH="false" flipV="false" rot="0">
              <a:off x="0" y="0"/>
              <a:ext cx="812800" cy="81405"/>
            </a:xfrm>
            <a:custGeom>
              <a:avLst/>
              <a:gdLst/>
              <a:ahLst/>
              <a:cxnLst/>
              <a:rect r="r" b="b" t="t" l="l"/>
              <a:pathLst>
                <a:path h="81405" w="812800">
                  <a:moveTo>
                    <a:pt x="0" y="0"/>
                  </a:moveTo>
                  <a:lnTo>
                    <a:pt x="812800" y="0"/>
                  </a:lnTo>
                  <a:lnTo>
                    <a:pt x="812800" y="81405"/>
                  </a:lnTo>
                  <a:lnTo>
                    <a:pt x="0" y="81405"/>
                  </a:lnTo>
                  <a:close/>
                </a:path>
              </a:pathLst>
            </a:custGeom>
            <a:solidFill>
              <a:srgbClr val="4B6EBF">
                <a:alpha val="65882"/>
              </a:srgbClr>
            </a:solidFill>
          </p:spPr>
        </p:sp>
        <p:sp>
          <p:nvSpPr>
            <p:cNvPr name="TextBox 9" id="9"/>
            <p:cNvSpPr txBox="true"/>
            <p:nvPr/>
          </p:nvSpPr>
          <p:spPr>
            <a:xfrm>
              <a:off x="0" y="-57150"/>
              <a:ext cx="812800" cy="138555"/>
            </a:xfrm>
            <a:prstGeom prst="rect">
              <a:avLst/>
            </a:prstGeom>
          </p:spPr>
          <p:txBody>
            <a:bodyPr anchor="ctr" rtlCol="false" tIns="50800" lIns="50800" bIns="50800" rIns="50800"/>
            <a:lstStyle/>
            <a:p>
              <a:pPr algn="ctr">
                <a:lnSpc>
                  <a:spcPts val="3960"/>
                </a:lnSpc>
              </a:pPr>
            </a:p>
          </p:txBody>
        </p:sp>
      </p:grpSp>
      <p:grpSp>
        <p:nvGrpSpPr>
          <p:cNvPr name="Group 10" id="10"/>
          <p:cNvGrpSpPr/>
          <p:nvPr/>
        </p:nvGrpSpPr>
        <p:grpSpPr>
          <a:xfrm rot="0">
            <a:off x="4604808" y="7001513"/>
            <a:ext cx="9078383" cy="1548619"/>
            <a:chOff x="0" y="0"/>
            <a:chExt cx="812800" cy="138650"/>
          </a:xfrm>
        </p:grpSpPr>
        <p:sp>
          <p:nvSpPr>
            <p:cNvPr name="Freeform 11" id="11"/>
            <p:cNvSpPr/>
            <p:nvPr/>
          </p:nvSpPr>
          <p:spPr>
            <a:xfrm flipH="false" flipV="false" rot="0">
              <a:off x="0" y="0"/>
              <a:ext cx="812800" cy="138650"/>
            </a:xfrm>
            <a:custGeom>
              <a:avLst/>
              <a:gdLst/>
              <a:ahLst/>
              <a:cxnLst/>
              <a:rect r="r" b="b" t="t" l="l"/>
              <a:pathLst>
                <a:path h="138650" w="812800">
                  <a:moveTo>
                    <a:pt x="0" y="0"/>
                  </a:moveTo>
                  <a:lnTo>
                    <a:pt x="812800" y="0"/>
                  </a:lnTo>
                  <a:lnTo>
                    <a:pt x="812800" y="138650"/>
                  </a:lnTo>
                  <a:lnTo>
                    <a:pt x="0" y="138650"/>
                  </a:lnTo>
                  <a:close/>
                </a:path>
              </a:pathLst>
            </a:custGeom>
            <a:solidFill>
              <a:srgbClr val="6FA8DC">
                <a:alpha val="65882"/>
              </a:srgbClr>
            </a:solidFill>
          </p:spPr>
        </p:sp>
        <p:sp>
          <p:nvSpPr>
            <p:cNvPr name="TextBox 12" id="12"/>
            <p:cNvSpPr txBox="true"/>
            <p:nvPr/>
          </p:nvSpPr>
          <p:spPr>
            <a:xfrm>
              <a:off x="0" y="-47625"/>
              <a:ext cx="812800" cy="186275"/>
            </a:xfrm>
            <a:prstGeom prst="rect">
              <a:avLst/>
            </a:prstGeom>
          </p:spPr>
          <p:txBody>
            <a:bodyPr anchor="ctr" rtlCol="false" tIns="50800" lIns="50800" bIns="50800" rIns="50800"/>
            <a:lstStyle/>
            <a:p>
              <a:pPr algn="ctr">
                <a:lnSpc>
                  <a:spcPts val="3432"/>
                </a:lnSpc>
              </a:pPr>
            </a:p>
          </p:txBody>
        </p:sp>
      </p:grpSp>
      <p:grpSp>
        <p:nvGrpSpPr>
          <p:cNvPr name="Group 13" id="13"/>
          <p:cNvGrpSpPr/>
          <p:nvPr/>
        </p:nvGrpSpPr>
        <p:grpSpPr>
          <a:xfrm rot="0">
            <a:off x="4604808" y="8778732"/>
            <a:ext cx="9078383" cy="909236"/>
            <a:chOff x="0" y="0"/>
            <a:chExt cx="812800" cy="81405"/>
          </a:xfrm>
        </p:grpSpPr>
        <p:sp>
          <p:nvSpPr>
            <p:cNvPr name="Freeform 14" id="14"/>
            <p:cNvSpPr/>
            <p:nvPr/>
          </p:nvSpPr>
          <p:spPr>
            <a:xfrm flipH="false" flipV="false" rot="0">
              <a:off x="0" y="0"/>
              <a:ext cx="812800" cy="81405"/>
            </a:xfrm>
            <a:custGeom>
              <a:avLst/>
              <a:gdLst/>
              <a:ahLst/>
              <a:cxnLst/>
              <a:rect r="r" b="b" t="t" l="l"/>
              <a:pathLst>
                <a:path h="81405" w="812800">
                  <a:moveTo>
                    <a:pt x="0" y="0"/>
                  </a:moveTo>
                  <a:lnTo>
                    <a:pt x="812800" y="0"/>
                  </a:lnTo>
                  <a:lnTo>
                    <a:pt x="812800" y="81405"/>
                  </a:lnTo>
                  <a:lnTo>
                    <a:pt x="0" y="81405"/>
                  </a:lnTo>
                  <a:close/>
                </a:path>
              </a:pathLst>
            </a:custGeom>
            <a:solidFill>
              <a:srgbClr val="7B95F9">
                <a:alpha val="65882"/>
              </a:srgbClr>
            </a:solidFill>
          </p:spPr>
        </p:sp>
        <p:sp>
          <p:nvSpPr>
            <p:cNvPr name="TextBox 15" id="15"/>
            <p:cNvSpPr txBox="true"/>
            <p:nvPr/>
          </p:nvSpPr>
          <p:spPr>
            <a:xfrm>
              <a:off x="0" y="-57150"/>
              <a:ext cx="812800" cy="138555"/>
            </a:xfrm>
            <a:prstGeom prst="rect">
              <a:avLst/>
            </a:prstGeom>
          </p:spPr>
          <p:txBody>
            <a:bodyPr anchor="ctr" rtlCol="false" tIns="50800" lIns="50800" bIns="50800" rIns="50800"/>
            <a:lstStyle/>
            <a:p>
              <a:pPr algn="ctr">
                <a:lnSpc>
                  <a:spcPts val="3960"/>
                </a:lnSpc>
              </a:pPr>
            </a:p>
          </p:txBody>
        </p:sp>
      </p:grpSp>
      <p:sp>
        <p:nvSpPr>
          <p:cNvPr name="TextBox 16" id="16"/>
          <p:cNvSpPr txBox="true"/>
          <p:nvPr/>
        </p:nvSpPr>
        <p:spPr>
          <a:xfrm rot="0">
            <a:off x="5181499" y="5914532"/>
            <a:ext cx="5955137" cy="61714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ea typeface="Poppins Bold"/>
                <a:cs typeface="Poppins Bold"/>
                <a:sym typeface="Poppins Bold"/>
              </a:rPr>
              <a:t>P  :  </a:t>
            </a:r>
            <a:r>
              <a:rPr lang="en-US" sz="3000">
                <a:solidFill>
                  <a:srgbClr val="000000"/>
                </a:solidFill>
                <a:latin typeface="Poppins"/>
                <a:ea typeface="Poppins"/>
                <a:cs typeface="Poppins"/>
                <a:sym typeface="Poppins"/>
              </a:rPr>
              <a:t>Jeunes âgés (13 à 29 ans)</a:t>
            </a:r>
          </a:p>
        </p:txBody>
      </p:sp>
      <p:sp>
        <p:nvSpPr>
          <p:cNvPr name="TextBox 17" id="17"/>
          <p:cNvSpPr txBox="true"/>
          <p:nvPr/>
        </p:nvSpPr>
        <p:spPr>
          <a:xfrm rot="0">
            <a:off x="5766179" y="7166344"/>
            <a:ext cx="7538811" cy="1076325"/>
          </a:xfrm>
          <a:prstGeom prst="rect">
            <a:avLst/>
          </a:prstGeom>
        </p:spPr>
        <p:txBody>
          <a:bodyPr anchor="t" rtlCol="false" tIns="0" lIns="0" bIns="0" rIns="0">
            <a:spAutoFit/>
          </a:bodyPr>
          <a:lstStyle/>
          <a:p>
            <a:pPr algn="l">
              <a:lnSpc>
                <a:spcPts val="4200"/>
              </a:lnSpc>
            </a:pPr>
            <a:r>
              <a:rPr lang="en-US" sz="3000">
                <a:solidFill>
                  <a:srgbClr val="000000"/>
                </a:solidFill>
                <a:latin typeface="Poppins"/>
                <a:ea typeface="Poppins"/>
                <a:cs typeface="Poppins"/>
                <a:sym typeface="Poppins"/>
              </a:rPr>
              <a:t>Utilisation des technos pour fournir des services et des interventions en SM</a:t>
            </a:r>
          </a:p>
        </p:txBody>
      </p:sp>
      <p:sp>
        <p:nvSpPr>
          <p:cNvPr name="TextBox 18" id="18"/>
          <p:cNvSpPr txBox="true"/>
          <p:nvPr/>
        </p:nvSpPr>
        <p:spPr>
          <a:xfrm rot="0">
            <a:off x="5114824" y="7423519"/>
            <a:ext cx="584680" cy="542925"/>
          </a:xfrm>
          <a:prstGeom prst="rect">
            <a:avLst/>
          </a:prstGeom>
        </p:spPr>
        <p:txBody>
          <a:bodyPr anchor="t" rtlCol="false" tIns="0" lIns="0" bIns="0" rIns="0">
            <a:spAutoFit/>
          </a:bodyPr>
          <a:lstStyle/>
          <a:p>
            <a:pPr algn="l">
              <a:lnSpc>
                <a:spcPts val="4200"/>
              </a:lnSpc>
            </a:pPr>
            <a:r>
              <a:rPr lang="en-US" sz="3000">
                <a:solidFill>
                  <a:srgbClr val="000000"/>
                </a:solidFill>
                <a:latin typeface="Poppins Bold"/>
                <a:ea typeface="Poppins Bold"/>
                <a:cs typeface="Poppins Bold"/>
                <a:sym typeface="Poppins Bold"/>
              </a:rPr>
              <a:t>C :</a:t>
            </a:r>
          </a:p>
        </p:txBody>
      </p:sp>
      <p:sp>
        <p:nvSpPr>
          <p:cNvPr name="TextBox 19" id="19"/>
          <p:cNvSpPr txBox="true"/>
          <p:nvPr/>
        </p:nvSpPr>
        <p:spPr>
          <a:xfrm rot="0">
            <a:off x="5114824" y="8843814"/>
            <a:ext cx="7997424" cy="61714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ea typeface="Poppins Bold"/>
                <a:cs typeface="Poppins Bold"/>
                <a:sym typeface="Poppins Bold"/>
              </a:rPr>
              <a:t>C</a:t>
            </a:r>
            <a:r>
              <a:rPr lang="en-US" sz="3000">
                <a:solidFill>
                  <a:srgbClr val="000000"/>
                </a:solidFill>
                <a:latin typeface="Poppins Bold"/>
                <a:ea typeface="Poppins Bold"/>
                <a:cs typeface="Poppins Bold"/>
                <a:sym typeface="Poppins Bold"/>
              </a:rPr>
              <a:t>  : </a:t>
            </a:r>
            <a:r>
              <a:rPr lang="en-US" sz="3000">
                <a:solidFill>
                  <a:srgbClr val="000000"/>
                </a:solidFill>
                <a:latin typeface="Poppins"/>
                <a:ea typeface="Poppins"/>
                <a:cs typeface="Poppins"/>
                <a:sym typeface="Poppins"/>
              </a:rPr>
              <a:t> Itinérance</a:t>
            </a:r>
          </a:p>
        </p:txBody>
      </p:sp>
    </p:spTree>
  </p:cSld>
  <p:clrMapOvr>
    <a:masterClrMapping/>
  </p:clrMapOvr>
</p:sld>
</file>

<file path=ppt/slides/slide53.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Exemple de PCC</a:t>
            </a:r>
          </a:p>
        </p:txBody>
      </p:sp>
      <p:sp>
        <p:nvSpPr>
          <p:cNvPr name="TextBox 5" id="5"/>
          <p:cNvSpPr txBox="true"/>
          <p:nvPr/>
        </p:nvSpPr>
        <p:spPr>
          <a:xfrm rot="0">
            <a:off x="14571558" y="5295488"/>
            <a:ext cx="2908359" cy="498729"/>
          </a:xfrm>
          <a:prstGeom prst="rect">
            <a:avLst/>
          </a:prstGeom>
        </p:spPr>
        <p:txBody>
          <a:bodyPr anchor="t" rtlCol="false" tIns="0" lIns="0" bIns="0" rIns="0">
            <a:spAutoFit/>
          </a:bodyPr>
          <a:lstStyle/>
          <a:p>
            <a:pPr algn="l">
              <a:lnSpc>
                <a:spcPts val="3828"/>
              </a:lnSpc>
            </a:pPr>
            <a:r>
              <a:rPr lang="en-US" sz="2900">
                <a:solidFill>
                  <a:srgbClr val="191919"/>
                </a:solidFill>
                <a:latin typeface="Poppins"/>
                <a:ea typeface="Poppins"/>
                <a:cs typeface="Poppins"/>
                <a:sym typeface="Poppins"/>
              </a:rPr>
              <a:t>(Lal et al., 2022)</a:t>
            </a:r>
          </a:p>
        </p:txBody>
      </p:sp>
      <p:grpSp>
        <p:nvGrpSpPr>
          <p:cNvPr name="Group 6" id="6"/>
          <p:cNvGrpSpPr/>
          <p:nvPr/>
        </p:nvGrpSpPr>
        <p:grpSpPr>
          <a:xfrm rot="0">
            <a:off x="4604808" y="5860892"/>
            <a:ext cx="9078383" cy="909236"/>
            <a:chOff x="0" y="0"/>
            <a:chExt cx="812800" cy="81405"/>
          </a:xfrm>
        </p:grpSpPr>
        <p:sp>
          <p:nvSpPr>
            <p:cNvPr name="Freeform 7" id="7"/>
            <p:cNvSpPr/>
            <p:nvPr/>
          </p:nvSpPr>
          <p:spPr>
            <a:xfrm flipH="false" flipV="false" rot="0">
              <a:off x="0" y="0"/>
              <a:ext cx="812800" cy="81405"/>
            </a:xfrm>
            <a:custGeom>
              <a:avLst/>
              <a:gdLst/>
              <a:ahLst/>
              <a:cxnLst/>
              <a:rect r="r" b="b" t="t" l="l"/>
              <a:pathLst>
                <a:path h="81405" w="812800">
                  <a:moveTo>
                    <a:pt x="0" y="0"/>
                  </a:moveTo>
                  <a:lnTo>
                    <a:pt x="812800" y="0"/>
                  </a:lnTo>
                  <a:lnTo>
                    <a:pt x="812800" y="81405"/>
                  </a:lnTo>
                  <a:lnTo>
                    <a:pt x="0" y="81405"/>
                  </a:lnTo>
                  <a:close/>
                </a:path>
              </a:pathLst>
            </a:custGeom>
            <a:solidFill>
              <a:srgbClr val="E46270"/>
            </a:solidFill>
          </p:spPr>
        </p:sp>
        <p:sp>
          <p:nvSpPr>
            <p:cNvPr name="TextBox 8" id="8"/>
            <p:cNvSpPr txBox="true"/>
            <p:nvPr/>
          </p:nvSpPr>
          <p:spPr>
            <a:xfrm>
              <a:off x="0" y="-57150"/>
              <a:ext cx="812800" cy="138555"/>
            </a:xfrm>
            <a:prstGeom prst="rect">
              <a:avLst/>
            </a:prstGeom>
          </p:spPr>
          <p:txBody>
            <a:bodyPr anchor="ctr" rtlCol="false" tIns="50800" lIns="50800" bIns="50800" rIns="50800"/>
            <a:lstStyle/>
            <a:p>
              <a:pPr algn="ctr">
                <a:lnSpc>
                  <a:spcPts val="3960"/>
                </a:lnSpc>
              </a:pPr>
            </a:p>
          </p:txBody>
        </p:sp>
      </p:grpSp>
      <p:grpSp>
        <p:nvGrpSpPr>
          <p:cNvPr name="Group 9" id="9"/>
          <p:cNvGrpSpPr/>
          <p:nvPr/>
        </p:nvGrpSpPr>
        <p:grpSpPr>
          <a:xfrm rot="0">
            <a:off x="4604808" y="7001513"/>
            <a:ext cx="9078383" cy="1548619"/>
            <a:chOff x="0" y="0"/>
            <a:chExt cx="812800" cy="138650"/>
          </a:xfrm>
        </p:grpSpPr>
        <p:sp>
          <p:nvSpPr>
            <p:cNvPr name="Freeform 10" id="10"/>
            <p:cNvSpPr/>
            <p:nvPr/>
          </p:nvSpPr>
          <p:spPr>
            <a:xfrm flipH="false" flipV="false" rot="0">
              <a:off x="0" y="0"/>
              <a:ext cx="812800" cy="138650"/>
            </a:xfrm>
            <a:custGeom>
              <a:avLst/>
              <a:gdLst/>
              <a:ahLst/>
              <a:cxnLst/>
              <a:rect r="r" b="b" t="t" l="l"/>
              <a:pathLst>
                <a:path h="138650" w="812800">
                  <a:moveTo>
                    <a:pt x="0" y="0"/>
                  </a:moveTo>
                  <a:lnTo>
                    <a:pt x="812800" y="0"/>
                  </a:lnTo>
                  <a:lnTo>
                    <a:pt x="812800" y="138650"/>
                  </a:lnTo>
                  <a:lnTo>
                    <a:pt x="0" y="138650"/>
                  </a:lnTo>
                  <a:close/>
                </a:path>
              </a:pathLst>
            </a:custGeom>
            <a:solidFill>
              <a:srgbClr val="6FA8DC">
                <a:alpha val="65882"/>
              </a:srgbClr>
            </a:solidFill>
          </p:spPr>
        </p:sp>
        <p:sp>
          <p:nvSpPr>
            <p:cNvPr name="TextBox 11" id="11"/>
            <p:cNvSpPr txBox="true"/>
            <p:nvPr/>
          </p:nvSpPr>
          <p:spPr>
            <a:xfrm>
              <a:off x="0" y="-47625"/>
              <a:ext cx="812800" cy="186275"/>
            </a:xfrm>
            <a:prstGeom prst="rect">
              <a:avLst/>
            </a:prstGeom>
          </p:spPr>
          <p:txBody>
            <a:bodyPr anchor="ctr" rtlCol="false" tIns="50800" lIns="50800" bIns="50800" rIns="50800"/>
            <a:lstStyle/>
            <a:p>
              <a:pPr algn="ctr">
                <a:lnSpc>
                  <a:spcPts val="3432"/>
                </a:lnSpc>
              </a:pPr>
            </a:p>
          </p:txBody>
        </p:sp>
      </p:grpSp>
      <p:grpSp>
        <p:nvGrpSpPr>
          <p:cNvPr name="Group 12" id="12"/>
          <p:cNvGrpSpPr/>
          <p:nvPr/>
        </p:nvGrpSpPr>
        <p:grpSpPr>
          <a:xfrm rot="0">
            <a:off x="4604808" y="8778732"/>
            <a:ext cx="9078383" cy="909236"/>
            <a:chOff x="0" y="0"/>
            <a:chExt cx="812800" cy="81405"/>
          </a:xfrm>
        </p:grpSpPr>
        <p:sp>
          <p:nvSpPr>
            <p:cNvPr name="Freeform 13" id="13"/>
            <p:cNvSpPr/>
            <p:nvPr/>
          </p:nvSpPr>
          <p:spPr>
            <a:xfrm flipH="false" flipV="false" rot="0">
              <a:off x="0" y="0"/>
              <a:ext cx="812800" cy="81405"/>
            </a:xfrm>
            <a:custGeom>
              <a:avLst/>
              <a:gdLst/>
              <a:ahLst/>
              <a:cxnLst/>
              <a:rect r="r" b="b" t="t" l="l"/>
              <a:pathLst>
                <a:path h="81405" w="812800">
                  <a:moveTo>
                    <a:pt x="0" y="0"/>
                  </a:moveTo>
                  <a:lnTo>
                    <a:pt x="812800" y="0"/>
                  </a:lnTo>
                  <a:lnTo>
                    <a:pt x="812800" y="81405"/>
                  </a:lnTo>
                  <a:lnTo>
                    <a:pt x="0" y="81405"/>
                  </a:lnTo>
                  <a:close/>
                </a:path>
              </a:pathLst>
            </a:custGeom>
            <a:solidFill>
              <a:srgbClr val="7B95F9">
                <a:alpha val="65882"/>
              </a:srgbClr>
            </a:solidFill>
          </p:spPr>
        </p:sp>
        <p:sp>
          <p:nvSpPr>
            <p:cNvPr name="TextBox 14" id="14"/>
            <p:cNvSpPr txBox="true"/>
            <p:nvPr/>
          </p:nvSpPr>
          <p:spPr>
            <a:xfrm>
              <a:off x="0" y="-57150"/>
              <a:ext cx="812800" cy="138555"/>
            </a:xfrm>
            <a:prstGeom prst="rect">
              <a:avLst/>
            </a:prstGeom>
          </p:spPr>
          <p:txBody>
            <a:bodyPr anchor="ctr" rtlCol="false" tIns="50800" lIns="50800" bIns="50800" rIns="50800"/>
            <a:lstStyle/>
            <a:p>
              <a:pPr algn="ctr">
                <a:lnSpc>
                  <a:spcPts val="3960"/>
                </a:lnSpc>
              </a:pPr>
            </a:p>
          </p:txBody>
        </p:sp>
      </p:grpSp>
      <p:sp>
        <p:nvSpPr>
          <p:cNvPr name="TextBox 15" id="15"/>
          <p:cNvSpPr txBox="true"/>
          <p:nvPr/>
        </p:nvSpPr>
        <p:spPr>
          <a:xfrm rot="0">
            <a:off x="5181499" y="5914532"/>
            <a:ext cx="5955137" cy="61714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ea typeface="Poppins Bold"/>
                <a:cs typeface="Poppins Bold"/>
                <a:sym typeface="Poppins Bold"/>
              </a:rPr>
              <a:t>P  :  </a:t>
            </a:r>
            <a:r>
              <a:rPr lang="en-US" sz="3000">
                <a:solidFill>
                  <a:srgbClr val="000000"/>
                </a:solidFill>
                <a:latin typeface="Poppins"/>
                <a:ea typeface="Poppins"/>
                <a:cs typeface="Poppins"/>
                <a:sym typeface="Poppins"/>
              </a:rPr>
              <a:t>Jeunes âgés (13 à 29 ans)</a:t>
            </a:r>
          </a:p>
        </p:txBody>
      </p:sp>
      <p:sp>
        <p:nvSpPr>
          <p:cNvPr name="TextBox 16" id="16"/>
          <p:cNvSpPr txBox="true"/>
          <p:nvPr/>
        </p:nvSpPr>
        <p:spPr>
          <a:xfrm rot="0">
            <a:off x="5766179" y="7166344"/>
            <a:ext cx="7538811" cy="1076325"/>
          </a:xfrm>
          <a:prstGeom prst="rect">
            <a:avLst/>
          </a:prstGeom>
        </p:spPr>
        <p:txBody>
          <a:bodyPr anchor="t" rtlCol="false" tIns="0" lIns="0" bIns="0" rIns="0">
            <a:spAutoFit/>
          </a:bodyPr>
          <a:lstStyle/>
          <a:p>
            <a:pPr algn="l">
              <a:lnSpc>
                <a:spcPts val="4200"/>
              </a:lnSpc>
            </a:pPr>
            <a:r>
              <a:rPr lang="en-US" sz="3000">
                <a:solidFill>
                  <a:srgbClr val="000000"/>
                </a:solidFill>
                <a:latin typeface="Poppins"/>
                <a:ea typeface="Poppins"/>
                <a:cs typeface="Poppins"/>
                <a:sym typeface="Poppins"/>
              </a:rPr>
              <a:t>Utilisation des technos pour fournir des services et des interventions en SM</a:t>
            </a:r>
          </a:p>
        </p:txBody>
      </p:sp>
      <p:sp>
        <p:nvSpPr>
          <p:cNvPr name="TextBox 17" id="17"/>
          <p:cNvSpPr txBox="true"/>
          <p:nvPr/>
        </p:nvSpPr>
        <p:spPr>
          <a:xfrm rot="0">
            <a:off x="5114824" y="7423519"/>
            <a:ext cx="584680" cy="542925"/>
          </a:xfrm>
          <a:prstGeom prst="rect">
            <a:avLst/>
          </a:prstGeom>
        </p:spPr>
        <p:txBody>
          <a:bodyPr anchor="t" rtlCol="false" tIns="0" lIns="0" bIns="0" rIns="0">
            <a:spAutoFit/>
          </a:bodyPr>
          <a:lstStyle/>
          <a:p>
            <a:pPr algn="l">
              <a:lnSpc>
                <a:spcPts val="4200"/>
              </a:lnSpc>
            </a:pPr>
            <a:r>
              <a:rPr lang="en-US" sz="3000">
                <a:solidFill>
                  <a:srgbClr val="000000"/>
                </a:solidFill>
                <a:latin typeface="Poppins Bold"/>
                <a:ea typeface="Poppins Bold"/>
                <a:cs typeface="Poppins Bold"/>
                <a:sym typeface="Poppins Bold"/>
              </a:rPr>
              <a:t>C :</a:t>
            </a:r>
          </a:p>
        </p:txBody>
      </p:sp>
      <p:sp>
        <p:nvSpPr>
          <p:cNvPr name="TextBox 18" id="18"/>
          <p:cNvSpPr txBox="true"/>
          <p:nvPr/>
        </p:nvSpPr>
        <p:spPr>
          <a:xfrm rot="0">
            <a:off x="5114824" y="8843814"/>
            <a:ext cx="7997424" cy="61714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ea typeface="Poppins Bold"/>
                <a:cs typeface="Poppins Bold"/>
                <a:sym typeface="Poppins Bold"/>
              </a:rPr>
              <a:t>C</a:t>
            </a:r>
            <a:r>
              <a:rPr lang="en-US" sz="3000">
                <a:solidFill>
                  <a:srgbClr val="000000"/>
                </a:solidFill>
                <a:latin typeface="Poppins Bold"/>
                <a:ea typeface="Poppins Bold"/>
                <a:cs typeface="Poppins Bold"/>
                <a:sym typeface="Poppins Bold"/>
              </a:rPr>
              <a:t>  : </a:t>
            </a:r>
            <a:r>
              <a:rPr lang="en-US" sz="3000">
                <a:solidFill>
                  <a:srgbClr val="000000"/>
                </a:solidFill>
                <a:latin typeface="Poppins"/>
                <a:ea typeface="Poppins"/>
                <a:cs typeface="Poppins"/>
                <a:sym typeface="Poppins"/>
              </a:rPr>
              <a:t> Itinérance</a:t>
            </a:r>
          </a:p>
        </p:txBody>
      </p:sp>
      <p:sp>
        <p:nvSpPr>
          <p:cNvPr name="TextBox 19" id="19"/>
          <p:cNvSpPr txBox="true"/>
          <p:nvPr/>
        </p:nvSpPr>
        <p:spPr>
          <a:xfrm rot="0">
            <a:off x="1347408" y="2705100"/>
            <a:ext cx="15593185" cy="2438400"/>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Poppins"/>
                <a:ea typeface="Poppins"/>
                <a:cs typeface="Poppins"/>
                <a:sym typeface="Poppins"/>
              </a:rPr>
              <a:t>«</a:t>
            </a:r>
            <a:r>
              <a:rPr lang="en-US" sz="3999">
                <a:solidFill>
                  <a:srgbClr val="000000"/>
                </a:solidFill>
                <a:latin typeface="Poppins"/>
                <a:ea typeface="Poppins"/>
                <a:cs typeface="Poppins"/>
                <a:sym typeface="Poppins"/>
              </a:rPr>
              <a:t>Cartographier et synthétiser la littérature sur l'utilisation des technologies de l'information et de la communication pour fournir des services et des interventions en SM aux jeunes en situation d'itinérance (13 à 29 ans).» [traduction libre]</a:t>
            </a:r>
          </a:p>
        </p:txBody>
      </p:sp>
    </p:spTree>
  </p:cSld>
  <p:clrMapOvr>
    <a:masterClrMapping/>
  </p:clrMapOvr>
</p:sld>
</file>

<file path=ppt/slides/slide54.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Exemple de PCC</a:t>
            </a:r>
          </a:p>
        </p:txBody>
      </p:sp>
      <p:sp>
        <p:nvSpPr>
          <p:cNvPr name="TextBox 5" id="5"/>
          <p:cNvSpPr txBox="true"/>
          <p:nvPr/>
        </p:nvSpPr>
        <p:spPr>
          <a:xfrm rot="0">
            <a:off x="14571558" y="5295488"/>
            <a:ext cx="2908359" cy="498729"/>
          </a:xfrm>
          <a:prstGeom prst="rect">
            <a:avLst/>
          </a:prstGeom>
        </p:spPr>
        <p:txBody>
          <a:bodyPr anchor="t" rtlCol="false" tIns="0" lIns="0" bIns="0" rIns="0">
            <a:spAutoFit/>
          </a:bodyPr>
          <a:lstStyle/>
          <a:p>
            <a:pPr algn="l">
              <a:lnSpc>
                <a:spcPts val="3828"/>
              </a:lnSpc>
            </a:pPr>
            <a:r>
              <a:rPr lang="en-US" sz="2900">
                <a:solidFill>
                  <a:srgbClr val="191919"/>
                </a:solidFill>
                <a:latin typeface="Poppins"/>
                <a:ea typeface="Poppins"/>
                <a:cs typeface="Poppins"/>
                <a:sym typeface="Poppins"/>
              </a:rPr>
              <a:t>(Lal et al., 2022)</a:t>
            </a:r>
          </a:p>
        </p:txBody>
      </p:sp>
      <p:grpSp>
        <p:nvGrpSpPr>
          <p:cNvPr name="Group 6" id="6"/>
          <p:cNvGrpSpPr/>
          <p:nvPr/>
        </p:nvGrpSpPr>
        <p:grpSpPr>
          <a:xfrm rot="0">
            <a:off x="4604808" y="5860892"/>
            <a:ext cx="9078383" cy="909236"/>
            <a:chOff x="0" y="0"/>
            <a:chExt cx="812800" cy="81405"/>
          </a:xfrm>
        </p:grpSpPr>
        <p:sp>
          <p:nvSpPr>
            <p:cNvPr name="Freeform 7" id="7"/>
            <p:cNvSpPr/>
            <p:nvPr/>
          </p:nvSpPr>
          <p:spPr>
            <a:xfrm flipH="false" flipV="false" rot="0">
              <a:off x="0" y="0"/>
              <a:ext cx="812800" cy="81405"/>
            </a:xfrm>
            <a:custGeom>
              <a:avLst/>
              <a:gdLst/>
              <a:ahLst/>
              <a:cxnLst/>
              <a:rect r="r" b="b" t="t" l="l"/>
              <a:pathLst>
                <a:path h="81405" w="812800">
                  <a:moveTo>
                    <a:pt x="0" y="0"/>
                  </a:moveTo>
                  <a:lnTo>
                    <a:pt x="812800" y="0"/>
                  </a:lnTo>
                  <a:lnTo>
                    <a:pt x="812800" y="81405"/>
                  </a:lnTo>
                  <a:lnTo>
                    <a:pt x="0" y="81405"/>
                  </a:lnTo>
                  <a:close/>
                </a:path>
              </a:pathLst>
            </a:custGeom>
            <a:solidFill>
              <a:srgbClr val="4B6EBF">
                <a:alpha val="65882"/>
              </a:srgbClr>
            </a:solidFill>
          </p:spPr>
        </p:sp>
        <p:sp>
          <p:nvSpPr>
            <p:cNvPr name="TextBox 8" id="8"/>
            <p:cNvSpPr txBox="true"/>
            <p:nvPr/>
          </p:nvSpPr>
          <p:spPr>
            <a:xfrm>
              <a:off x="0" y="-57150"/>
              <a:ext cx="812800" cy="138555"/>
            </a:xfrm>
            <a:prstGeom prst="rect">
              <a:avLst/>
            </a:prstGeom>
          </p:spPr>
          <p:txBody>
            <a:bodyPr anchor="ctr" rtlCol="false" tIns="50800" lIns="50800" bIns="50800" rIns="50800"/>
            <a:lstStyle/>
            <a:p>
              <a:pPr algn="ctr">
                <a:lnSpc>
                  <a:spcPts val="3960"/>
                </a:lnSpc>
              </a:pPr>
            </a:p>
          </p:txBody>
        </p:sp>
      </p:grpSp>
      <p:grpSp>
        <p:nvGrpSpPr>
          <p:cNvPr name="Group 9" id="9"/>
          <p:cNvGrpSpPr/>
          <p:nvPr/>
        </p:nvGrpSpPr>
        <p:grpSpPr>
          <a:xfrm rot="0">
            <a:off x="4604808" y="7001513"/>
            <a:ext cx="9078383" cy="1548619"/>
            <a:chOff x="0" y="0"/>
            <a:chExt cx="812800" cy="138650"/>
          </a:xfrm>
        </p:grpSpPr>
        <p:sp>
          <p:nvSpPr>
            <p:cNvPr name="Freeform 10" id="10"/>
            <p:cNvSpPr/>
            <p:nvPr/>
          </p:nvSpPr>
          <p:spPr>
            <a:xfrm flipH="false" flipV="false" rot="0">
              <a:off x="0" y="0"/>
              <a:ext cx="812800" cy="138650"/>
            </a:xfrm>
            <a:custGeom>
              <a:avLst/>
              <a:gdLst/>
              <a:ahLst/>
              <a:cxnLst/>
              <a:rect r="r" b="b" t="t" l="l"/>
              <a:pathLst>
                <a:path h="138650" w="812800">
                  <a:moveTo>
                    <a:pt x="0" y="0"/>
                  </a:moveTo>
                  <a:lnTo>
                    <a:pt x="812800" y="0"/>
                  </a:lnTo>
                  <a:lnTo>
                    <a:pt x="812800" y="138650"/>
                  </a:lnTo>
                  <a:lnTo>
                    <a:pt x="0" y="138650"/>
                  </a:lnTo>
                  <a:close/>
                </a:path>
              </a:pathLst>
            </a:custGeom>
            <a:solidFill>
              <a:srgbClr val="E46270"/>
            </a:solidFill>
          </p:spPr>
        </p:sp>
        <p:sp>
          <p:nvSpPr>
            <p:cNvPr name="TextBox 11" id="11"/>
            <p:cNvSpPr txBox="true"/>
            <p:nvPr/>
          </p:nvSpPr>
          <p:spPr>
            <a:xfrm>
              <a:off x="0" y="-47625"/>
              <a:ext cx="812800" cy="186275"/>
            </a:xfrm>
            <a:prstGeom prst="rect">
              <a:avLst/>
            </a:prstGeom>
          </p:spPr>
          <p:txBody>
            <a:bodyPr anchor="ctr" rtlCol="false" tIns="50800" lIns="50800" bIns="50800" rIns="50800"/>
            <a:lstStyle/>
            <a:p>
              <a:pPr algn="ctr">
                <a:lnSpc>
                  <a:spcPts val="3432"/>
                </a:lnSpc>
              </a:pPr>
            </a:p>
          </p:txBody>
        </p:sp>
      </p:grpSp>
      <p:grpSp>
        <p:nvGrpSpPr>
          <p:cNvPr name="Group 12" id="12"/>
          <p:cNvGrpSpPr/>
          <p:nvPr/>
        </p:nvGrpSpPr>
        <p:grpSpPr>
          <a:xfrm rot="0">
            <a:off x="4604808" y="8778732"/>
            <a:ext cx="9078383" cy="909236"/>
            <a:chOff x="0" y="0"/>
            <a:chExt cx="812800" cy="81405"/>
          </a:xfrm>
        </p:grpSpPr>
        <p:sp>
          <p:nvSpPr>
            <p:cNvPr name="Freeform 13" id="13"/>
            <p:cNvSpPr/>
            <p:nvPr/>
          </p:nvSpPr>
          <p:spPr>
            <a:xfrm flipH="false" flipV="false" rot="0">
              <a:off x="0" y="0"/>
              <a:ext cx="812800" cy="81405"/>
            </a:xfrm>
            <a:custGeom>
              <a:avLst/>
              <a:gdLst/>
              <a:ahLst/>
              <a:cxnLst/>
              <a:rect r="r" b="b" t="t" l="l"/>
              <a:pathLst>
                <a:path h="81405" w="812800">
                  <a:moveTo>
                    <a:pt x="0" y="0"/>
                  </a:moveTo>
                  <a:lnTo>
                    <a:pt x="812800" y="0"/>
                  </a:lnTo>
                  <a:lnTo>
                    <a:pt x="812800" y="81405"/>
                  </a:lnTo>
                  <a:lnTo>
                    <a:pt x="0" y="81405"/>
                  </a:lnTo>
                  <a:close/>
                </a:path>
              </a:pathLst>
            </a:custGeom>
            <a:solidFill>
              <a:srgbClr val="7B95F9">
                <a:alpha val="65882"/>
              </a:srgbClr>
            </a:solidFill>
          </p:spPr>
        </p:sp>
        <p:sp>
          <p:nvSpPr>
            <p:cNvPr name="TextBox 14" id="14"/>
            <p:cNvSpPr txBox="true"/>
            <p:nvPr/>
          </p:nvSpPr>
          <p:spPr>
            <a:xfrm>
              <a:off x="0" y="-57150"/>
              <a:ext cx="812800" cy="138555"/>
            </a:xfrm>
            <a:prstGeom prst="rect">
              <a:avLst/>
            </a:prstGeom>
          </p:spPr>
          <p:txBody>
            <a:bodyPr anchor="ctr" rtlCol="false" tIns="50800" lIns="50800" bIns="50800" rIns="50800"/>
            <a:lstStyle/>
            <a:p>
              <a:pPr algn="ctr">
                <a:lnSpc>
                  <a:spcPts val="3960"/>
                </a:lnSpc>
              </a:pPr>
            </a:p>
          </p:txBody>
        </p:sp>
      </p:grpSp>
      <p:sp>
        <p:nvSpPr>
          <p:cNvPr name="TextBox 15" id="15"/>
          <p:cNvSpPr txBox="true"/>
          <p:nvPr/>
        </p:nvSpPr>
        <p:spPr>
          <a:xfrm rot="0">
            <a:off x="5181499" y="5914532"/>
            <a:ext cx="5955137" cy="61714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ea typeface="Poppins Bold"/>
                <a:cs typeface="Poppins Bold"/>
                <a:sym typeface="Poppins Bold"/>
              </a:rPr>
              <a:t>P  :  </a:t>
            </a:r>
            <a:r>
              <a:rPr lang="en-US" sz="3000">
                <a:solidFill>
                  <a:srgbClr val="000000"/>
                </a:solidFill>
                <a:latin typeface="Poppins"/>
                <a:ea typeface="Poppins"/>
                <a:cs typeface="Poppins"/>
                <a:sym typeface="Poppins"/>
              </a:rPr>
              <a:t>Jeunes âgés (13 à 29 ans)</a:t>
            </a:r>
          </a:p>
        </p:txBody>
      </p:sp>
      <p:sp>
        <p:nvSpPr>
          <p:cNvPr name="TextBox 16" id="16"/>
          <p:cNvSpPr txBox="true"/>
          <p:nvPr/>
        </p:nvSpPr>
        <p:spPr>
          <a:xfrm rot="0">
            <a:off x="5766179" y="7166344"/>
            <a:ext cx="7538811" cy="1076325"/>
          </a:xfrm>
          <a:prstGeom prst="rect">
            <a:avLst/>
          </a:prstGeom>
        </p:spPr>
        <p:txBody>
          <a:bodyPr anchor="t" rtlCol="false" tIns="0" lIns="0" bIns="0" rIns="0">
            <a:spAutoFit/>
          </a:bodyPr>
          <a:lstStyle/>
          <a:p>
            <a:pPr algn="l">
              <a:lnSpc>
                <a:spcPts val="4200"/>
              </a:lnSpc>
            </a:pPr>
            <a:r>
              <a:rPr lang="en-US" sz="3000">
                <a:solidFill>
                  <a:srgbClr val="000000"/>
                </a:solidFill>
                <a:latin typeface="Poppins"/>
                <a:ea typeface="Poppins"/>
                <a:cs typeface="Poppins"/>
                <a:sym typeface="Poppins"/>
              </a:rPr>
              <a:t>Utilisation des technos pour fournir des services et des interventions en SM</a:t>
            </a:r>
          </a:p>
        </p:txBody>
      </p:sp>
      <p:sp>
        <p:nvSpPr>
          <p:cNvPr name="TextBox 17" id="17"/>
          <p:cNvSpPr txBox="true"/>
          <p:nvPr/>
        </p:nvSpPr>
        <p:spPr>
          <a:xfrm rot="0">
            <a:off x="5114824" y="7423519"/>
            <a:ext cx="584680" cy="542925"/>
          </a:xfrm>
          <a:prstGeom prst="rect">
            <a:avLst/>
          </a:prstGeom>
        </p:spPr>
        <p:txBody>
          <a:bodyPr anchor="t" rtlCol="false" tIns="0" lIns="0" bIns="0" rIns="0">
            <a:spAutoFit/>
          </a:bodyPr>
          <a:lstStyle/>
          <a:p>
            <a:pPr algn="l">
              <a:lnSpc>
                <a:spcPts val="4200"/>
              </a:lnSpc>
            </a:pPr>
            <a:r>
              <a:rPr lang="en-US" sz="3000">
                <a:solidFill>
                  <a:srgbClr val="000000"/>
                </a:solidFill>
                <a:latin typeface="Poppins Bold"/>
                <a:ea typeface="Poppins Bold"/>
                <a:cs typeface="Poppins Bold"/>
                <a:sym typeface="Poppins Bold"/>
              </a:rPr>
              <a:t>C :</a:t>
            </a:r>
          </a:p>
        </p:txBody>
      </p:sp>
      <p:sp>
        <p:nvSpPr>
          <p:cNvPr name="TextBox 18" id="18"/>
          <p:cNvSpPr txBox="true"/>
          <p:nvPr/>
        </p:nvSpPr>
        <p:spPr>
          <a:xfrm rot="0">
            <a:off x="5114824" y="8843814"/>
            <a:ext cx="7997424" cy="61714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ea typeface="Poppins Bold"/>
                <a:cs typeface="Poppins Bold"/>
                <a:sym typeface="Poppins Bold"/>
              </a:rPr>
              <a:t>C</a:t>
            </a:r>
            <a:r>
              <a:rPr lang="en-US" sz="3000">
                <a:solidFill>
                  <a:srgbClr val="000000"/>
                </a:solidFill>
                <a:latin typeface="Poppins Bold"/>
                <a:ea typeface="Poppins Bold"/>
                <a:cs typeface="Poppins Bold"/>
                <a:sym typeface="Poppins Bold"/>
              </a:rPr>
              <a:t>  : </a:t>
            </a:r>
            <a:r>
              <a:rPr lang="en-US" sz="3000">
                <a:solidFill>
                  <a:srgbClr val="000000"/>
                </a:solidFill>
                <a:latin typeface="Poppins"/>
                <a:ea typeface="Poppins"/>
                <a:cs typeface="Poppins"/>
                <a:sym typeface="Poppins"/>
              </a:rPr>
              <a:t> Itinérance</a:t>
            </a:r>
          </a:p>
        </p:txBody>
      </p:sp>
      <p:sp>
        <p:nvSpPr>
          <p:cNvPr name="TextBox 19" id="19"/>
          <p:cNvSpPr txBox="true"/>
          <p:nvPr/>
        </p:nvSpPr>
        <p:spPr>
          <a:xfrm rot="0">
            <a:off x="1347408" y="2705100"/>
            <a:ext cx="15593185" cy="2438400"/>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Poppins"/>
                <a:ea typeface="Poppins"/>
                <a:cs typeface="Poppins"/>
                <a:sym typeface="Poppins"/>
              </a:rPr>
              <a:t>«</a:t>
            </a:r>
            <a:r>
              <a:rPr lang="en-US" sz="3999">
                <a:solidFill>
                  <a:srgbClr val="000000"/>
                </a:solidFill>
                <a:latin typeface="Poppins"/>
                <a:ea typeface="Poppins"/>
                <a:cs typeface="Poppins"/>
                <a:sym typeface="Poppins"/>
              </a:rPr>
              <a:t>Cartographier et synthétiser la littérature sur l'utilisation des technologies de l'information et de la communication pour fournir des services et des interventions en SM aux jeunes en situation d'itinérance (13 à 29 ans).» [traduction libre]</a:t>
            </a:r>
          </a:p>
        </p:txBody>
      </p:sp>
    </p:spTree>
  </p:cSld>
  <p:clrMapOvr>
    <a:masterClrMapping/>
  </p:clrMapOvr>
</p:sld>
</file>

<file path=ppt/slides/slide55.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Exemple de PCC</a:t>
            </a:r>
          </a:p>
        </p:txBody>
      </p:sp>
      <p:sp>
        <p:nvSpPr>
          <p:cNvPr name="TextBox 5" id="5"/>
          <p:cNvSpPr txBox="true"/>
          <p:nvPr/>
        </p:nvSpPr>
        <p:spPr>
          <a:xfrm rot="0">
            <a:off x="14571558" y="5295488"/>
            <a:ext cx="2908359" cy="498729"/>
          </a:xfrm>
          <a:prstGeom prst="rect">
            <a:avLst/>
          </a:prstGeom>
        </p:spPr>
        <p:txBody>
          <a:bodyPr anchor="t" rtlCol="false" tIns="0" lIns="0" bIns="0" rIns="0">
            <a:spAutoFit/>
          </a:bodyPr>
          <a:lstStyle/>
          <a:p>
            <a:pPr algn="l">
              <a:lnSpc>
                <a:spcPts val="3828"/>
              </a:lnSpc>
            </a:pPr>
            <a:r>
              <a:rPr lang="en-US" sz="2900">
                <a:solidFill>
                  <a:srgbClr val="191919"/>
                </a:solidFill>
                <a:latin typeface="Poppins"/>
                <a:ea typeface="Poppins"/>
                <a:cs typeface="Poppins"/>
                <a:sym typeface="Poppins"/>
              </a:rPr>
              <a:t>(Lal et al., 2022)</a:t>
            </a:r>
          </a:p>
        </p:txBody>
      </p:sp>
      <p:grpSp>
        <p:nvGrpSpPr>
          <p:cNvPr name="Group 6" id="6"/>
          <p:cNvGrpSpPr/>
          <p:nvPr/>
        </p:nvGrpSpPr>
        <p:grpSpPr>
          <a:xfrm rot="0">
            <a:off x="4604808" y="5860892"/>
            <a:ext cx="9078383" cy="909236"/>
            <a:chOff x="0" y="0"/>
            <a:chExt cx="812800" cy="81405"/>
          </a:xfrm>
        </p:grpSpPr>
        <p:sp>
          <p:nvSpPr>
            <p:cNvPr name="Freeform 7" id="7"/>
            <p:cNvSpPr/>
            <p:nvPr/>
          </p:nvSpPr>
          <p:spPr>
            <a:xfrm flipH="false" flipV="false" rot="0">
              <a:off x="0" y="0"/>
              <a:ext cx="812800" cy="81405"/>
            </a:xfrm>
            <a:custGeom>
              <a:avLst/>
              <a:gdLst/>
              <a:ahLst/>
              <a:cxnLst/>
              <a:rect r="r" b="b" t="t" l="l"/>
              <a:pathLst>
                <a:path h="81405" w="812800">
                  <a:moveTo>
                    <a:pt x="0" y="0"/>
                  </a:moveTo>
                  <a:lnTo>
                    <a:pt x="812800" y="0"/>
                  </a:lnTo>
                  <a:lnTo>
                    <a:pt x="812800" y="81405"/>
                  </a:lnTo>
                  <a:lnTo>
                    <a:pt x="0" y="81405"/>
                  </a:lnTo>
                  <a:close/>
                </a:path>
              </a:pathLst>
            </a:custGeom>
            <a:solidFill>
              <a:srgbClr val="4B6EBF">
                <a:alpha val="65882"/>
              </a:srgbClr>
            </a:solidFill>
          </p:spPr>
        </p:sp>
        <p:sp>
          <p:nvSpPr>
            <p:cNvPr name="TextBox 8" id="8"/>
            <p:cNvSpPr txBox="true"/>
            <p:nvPr/>
          </p:nvSpPr>
          <p:spPr>
            <a:xfrm>
              <a:off x="0" y="-57150"/>
              <a:ext cx="812800" cy="138555"/>
            </a:xfrm>
            <a:prstGeom prst="rect">
              <a:avLst/>
            </a:prstGeom>
          </p:spPr>
          <p:txBody>
            <a:bodyPr anchor="ctr" rtlCol="false" tIns="50800" lIns="50800" bIns="50800" rIns="50800"/>
            <a:lstStyle/>
            <a:p>
              <a:pPr algn="ctr">
                <a:lnSpc>
                  <a:spcPts val="3960"/>
                </a:lnSpc>
              </a:pPr>
            </a:p>
          </p:txBody>
        </p:sp>
      </p:grpSp>
      <p:grpSp>
        <p:nvGrpSpPr>
          <p:cNvPr name="Group 9" id="9"/>
          <p:cNvGrpSpPr/>
          <p:nvPr/>
        </p:nvGrpSpPr>
        <p:grpSpPr>
          <a:xfrm rot="0">
            <a:off x="4604808" y="7001513"/>
            <a:ext cx="9078383" cy="1548619"/>
            <a:chOff x="0" y="0"/>
            <a:chExt cx="812800" cy="138650"/>
          </a:xfrm>
        </p:grpSpPr>
        <p:sp>
          <p:nvSpPr>
            <p:cNvPr name="Freeform 10" id="10"/>
            <p:cNvSpPr/>
            <p:nvPr/>
          </p:nvSpPr>
          <p:spPr>
            <a:xfrm flipH="false" flipV="false" rot="0">
              <a:off x="0" y="0"/>
              <a:ext cx="812800" cy="138650"/>
            </a:xfrm>
            <a:custGeom>
              <a:avLst/>
              <a:gdLst/>
              <a:ahLst/>
              <a:cxnLst/>
              <a:rect r="r" b="b" t="t" l="l"/>
              <a:pathLst>
                <a:path h="138650" w="812800">
                  <a:moveTo>
                    <a:pt x="0" y="0"/>
                  </a:moveTo>
                  <a:lnTo>
                    <a:pt x="812800" y="0"/>
                  </a:lnTo>
                  <a:lnTo>
                    <a:pt x="812800" y="138650"/>
                  </a:lnTo>
                  <a:lnTo>
                    <a:pt x="0" y="138650"/>
                  </a:lnTo>
                  <a:close/>
                </a:path>
              </a:pathLst>
            </a:custGeom>
            <a:solidFill>
              <a:srgbClr val="6FA8DC">
                <a:alpha val="65882"/>
              </a:srgbClr>
            </a:solidFill>
          </p:spPr>
        </p:sp>
        <p:sp>
          <p:nvSpPr>
            <p:cNvPr name="TextBox 11" id="11"/>
            <p:cNvSpPr txBox="true"/>
            <p:nvPr/>
          </p:nvSpPr>
          <p:spPr>
            <a:xfrm>
              <a:off x="0" y="-47625"/>
              <a:ext cx="812800" cy="186275"/>
            </a:xfrm>
            <a:prstGeom prst="rect">
              <a:avLst/>
            </a:prstGeom>
          </p:spPr>
          <p:txBody>
            <a:bodyPr anchor="ctr" rtlCol="false" tIns="50800" lIns="50800" bIns="50800" rIns="50800"/>
            <a:lstStyle/>
            <a:p>
              <a:pPr algn="ctr">
                <a:lnSpc>
                  <a:spcPts val="3432"/>
                </a:lnSpc>
              </a:pPr>
            </a:p>
          </p:txBody>
        </p:sp>
      </p:grpSp>
      <p:grpSp>
        <p:nvGrpSpPr>
          <p:cNvPr name="Group 12" id="12"/>
          <p:cNvGrpSpPr/>
          <p:nvPr/>
        </p:nvGrpSpPr>
        <p:grpSpPr>
          <a:xfrm rot="0">
            <a:off x="4604808" y="8778732"/>
            <a:ext cx="9078383" cy="909236"/>
            <a:chOff x="0" y="0"/>
            <a:chExt cx="812800" cy="81405"/>
          </a:xfrm>
        </p:grpSpPr>
        <p:sp>
          <p:nvSpPr>
            <p:cNvPr name="Freeform 13" id="13"/>
            <p:cNvSpPr/>
            <p:nvPr/>
          </p:nvSpPr>
          <p:spPr>
            <a:xfrm flipH="false" flipV="false" rot="0">
              <a:off x="0" y="0"/>
              <a:ext cx="812800" cy="81405"/>
            </a:xfrm>
            <a:custGeom>
              <a:avLst/>
              <a:gdLst/>
              <a:ahLst/>
              <a:cxnLst/>
              <a:rect r="r" b="b" t="t" l="l"/>
              <a:pathLst>
                <a:path h="81405" w="812800">
                  <a:moveTo>
                    <a:pt x="0" y="0"/>
                  </a:moveTo>
                  <a:lnTo>
                    <a:pt x="812800" y="0"/>
                  </a:lnTo>
                  <a:lnTo>
                    <a:pt x="812800" y="81405"/>
                  </a:lnTo>
                  <a:lnTo>
                    <a:pt x="0" y="81405"/>
                  </a:lnTo>
                  <a:close/>
                </a:path>
              </a:pathLst>
            </a:custGeom>
            <a:solidFill>
              <a:srgbClr val="E46270"/>
            </a:solidFill>
          </p:spPr>
        </p:sp>
        <p:sp>
          <p:nvSpPr>
            <p:cNvPr name="TextBox 14" id="14"/>
            <p:cNvSpPr txBox="true"/>
            <p:nvPr/>
          </p:nvSpPr>
          <p:spPr>
            <a:xfrm>
              <a:off x="0" y="-57150"/>
              <a:ext cx="812800" cy="138555"/>
            </a:xfrm>
            <a:prstGeom prst="rect">
              <a:avLst/>
            </a:prstGeom>
          </p:spPr>
          <p:txBody>
            <a:bodyPr anchor="ctr" rtlCol="false" tIns="50800" lIns="50800" bIns="50800" rIns="50800"/>
            <a:lstStyle/>
            <a:p>
              <a:pPr algn="ctr">
                <a:lnSpc>
                  <a:spcPts val="3960"/>
                </a:lnSpc>
              </a:pPr>
            </a:p>
          </p:txBody>
        </p:sp>
      </p:grpSp>
      <p:sp>
        <p:nvSpPr>
          <p:cNvPr name="TextBox 15" id="15"/>
          <p:cNvSpPr txBox="true"/>
          <p:nvPr/>
        </p:nvSpPr>
        <p:spPr>
          <a:xfrm rot="0">
            <a:off x="5181499" y="5914532"/>
            <a:ext cx="5955137" cy="61714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ea typeface="Poppins Bold"/>
                <a:cs typeface="Poppins Bold"/>
                <a:sym typeface="Poppins Bold"/>
              </a:rPr>
              <a:t>P  :  </a:t>
            </a:r>
            <a:r>
              <a:rPr lang="en-US" sz="3000">
                <a:solidFill>
                  <a:srgbClr val="000000"/>
                </a:solidFill>
                <a:latin typeface="Poppins"/>
                <a:ea typeface="Poppins"/>
                <a:cs typeface="Poppins"/>
                <a:sym typeface="Poppins"/>
              </a:rPr>
              <a:t>Jeunes âgés (13 à 29 ans)</a:t>
            </a:r>
          </a:p>
        </p:txBody>
      </p:sp>
      <p:sp>
        <p:nvSpPr>
          <p:cNvPr name="TextBox 16" id="16"/>
          <p:cNvSpPr txBox="true"/>
          <p:nvPr/>
        </p:nvSpPr>
        <p:spPr>
          <a:xfrm rot="0">
            <a:off x="5766179" y="7166344"/>
            <a:ext cx="7538811" cy="1076325"/>
          </a:xfrm>
          <a:prstGeom prst="rect">
            <a:avLst/>
          </a:prstGeom>
        </p:spPr>
        <p:txBody>
          <a:bodyPr anchor="t" rtlCol="false" tIns="0" lIns="0" bIns="0" rIns="0">
            <a:spAutoFit/>
          </a:bodyPr>
          <a:lstStyle/>
          <a:p>
            <a:pPr algn="l">
              <a:lnSpc>
                <a:spcPts val="4200"/>
              </a:lnSpc>
            </a:pPr>
            <a:r>
              <a:rPr lang="en-US" sz="3000">
                <a:solidFill>
                  <a:srgbClr val="000000"/>
                </a:solidFill>
                <a:latin typeface="Poppins"/>
                <a:ea typeface="Poppins"/>
                <a:cs typeface="Poppins"/>
                <a:sym typeface="Poppins"/>
              </a:rPr>
              <a:t>Utilisation des technos pour fournir des services et des interventions en SM</a:t>
            </a:r>
          </a:p>
        </p:txBody>
      </p:sp>
      <p:sp>
        <p:nvSpPr>
          <p:cNvPr name="TextBox 17" id="17"/>
          <p:cNvSpPr txBox="true"/>
          <p:nvPr/>
        </p:nvSpPr>
        <p:spPr>
          <a:xfrm rot="0">
            <a:off x="5114824" y="8843814"/>
            <a:ext cx="7997424" cy="61714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ea typeface="Poppins Bold"/>
                <a:cs typeface="Poppins Bold"/>
                <a:sym typeface="Poppins Bold"/>
              </a:rPr>
              <a:t>C</a:t>
            </a:r>
            <a:r>
              <a:rPr lang="en-US" sz="3000">
                <a:solidFill>
                  <a:srgbClr val="000000"/>
                </a:solidFill>
                <a:latin typeface="Poppins Bold"/>
                <a:ea typeface="Poppins Bold"/>
                <a:cs typeface="Poppins Bold"/>
                <a:sym typeface="Poppins Bold"/>
              </a:rPr>
              <a:t>  : </a:t>
            </a:r>
            <a:r>
              <a:rPr lang="en-US" sz="3000">
                <a:solidFill>
                  <a:srgbClr val="000000"/>
                </a:solidFill>
                <a:latin typeface="Poppins"/>
                <a:ea typeface="Poppins"/>
                <a:cs typeface="Poppins"/>
                <a:sym typeface="Poppins"/>
              </a:rPr>
              <a:t> Itinérance</a:t>
            </a:r>
          </a:p>
        </p:txBody>
      </p:sp>
      <p:sp>
        <p:nvSpPr>
          <p:cNvPr name="TextBox 18" id="18"/>
          <p:cNvSpPr txBox="true"/>
          <p:nvPr/>
        </p:nvSpPr>
        <p:spPr>
          <a:xfrm rot="0">
            <a:off x="5114824" y="7423519"/>
            <a:ext cx="584680" cy="542925"/>
          </a:xfrm>
          <a:prstGeom prst="rect">
            <a:avLst/>
          </a:prstGeom>
        </p:spPr>
        <p:txBody>
          <a:bodyPr anchor="t" rtlCol="false" tIns="0" lIns="0" bIns="0" rIns="0">
            <a:spAutoFit/>
          </a:bodyPr>
          <a:lstStyle/>
          <a:p>
            <a:pPr algn="l">
              <a:lnSpc>
                <a:spcPts val="4200"/>
              </a:lnSpc>
            </a:pPr>
            <a:r>
              <a:rPr lang="en-US" sz="3000">
                <a:solidFill>
                  <a:srgbClr val="000000"/>
                </a:solidFill>
                <a:latin typeface="Poppins Bold"/>
                <a:ea typeface="Poppins Bold"/>
                <a:cs typeface="Poppins Bold"/>
                <a:sym typeface="Poppins Bold"/>
              </a:rPr>
              <a:t>C :</a:t>
            </a:r>
          </a:p>
        </p:txBody>
      </p:sp>
      <p:sp>
        <p:nvSpPr>
          <p:cNvPr name="TextBox 19" id="19"/>
          <p:cNvSpPr txBox="true"/>
          <p:nvPr/>
        </p:nvSpPr>
        <p:spPr>
          <a:xfrm rot="0">
            <a:off x="1347408" y="2705100"/>
            <a:ext cx="15593185" cy="2438400"/>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Poppins"/>
                <a:ea typeface="Poppins"/>
                <a:cs typeface="Poppins"/>
                <a:sym typeface="Poppins"/>
              </a:rPr>
              <a:t>«</a:t>
            </a:r>
            <a:r>
              <a:rPr lang="en-US" sz="3999">
                <a:solidFill>
                  <a:srgbClr val="000000"/>
                </a:solidFill>
                <a:latin typeface="Poppins"/>
                <a:ea typeface="Poppins"/>
                <a:cs typeface="Poppins"/>
                <a:sym typeface="Poppins"/>
              </a:rPr>
              <a:t>Cartographier et synthétiser la littérature sur l'utilisation des technologies de l'information et de la communication pour fournir des services et des interventions en SM aux jeunes en situation d'itinérance (13 à 29 ans).» [traduction libre]</a:t>
            </a:r>
          </a:p>
        </p:txBody>
      </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4604808" y="5860892"/>
            <a:ext cx="9078383" cy="909236"/>
            <a:chOff x="0" y="0"/>
            <a:chExt cx="812800" cy="81405"/>
          </a:xfrm>
        </p:grpSpPr>
        <p:sp>
          <p:nvSpPr>
            <p:cNvPr name="Freeform 5" id="5"/>
            <p:cNvSpPr/>
            <p:nvPr/>
          </p:nvSpPr>
          <p:spPr>
            <a:xfrm flipH="false" flipV="false" rot="0">
              <a:off x="0" y="0"/>
              <a:ext cx="812800" cy="81405"/>
            </a:xfrm>
            <a:custGeom>
              <a:avLst/>
              <a:gdLst/>
              <a:ahLst/>
              <a:cxnLst/>
              <a:rect r="r" b="b" t="t" l="l"/>
              <a:pathLst>
                <a:path h="81405" w="812800">
                  <a:moveTo>
                    <a:pt x="0" y="0"/>
                  </a:moveTo>
                  <a:lnTo>
                    <a:pt x="812800" y="0"/>
                  </a:lnTo>
                  <a:lnTo>
                    <a:pt x="812800" y="81405"/>
                  </a:lnTo>
                  <a:lnTo>
                    <a:pt x="0" y="81405"/>
                  </a:lnTo>
                  <a:close/>
                </a:path>
              </a:pathLst>
            </a:custGeom>
            <a:solidFill>
              <a:srgbClr val="4B6EBF">
                <a:alpha val="65882"/>
              </a:srgbClr>
            </a:solidFill>
          </p:spPr>
        </p:sp>
        <p:sp>
          <p:nvSpPr>
            <p:cNvPr name="TextBox 6" id="6"/>
            <p:cNvSpPr txBox="true"/>
            <p:nvPr/>
          </p:nvSpPr>
          <p:spPr>
            <a:xfrm>
              <a:off x="0" y="-57150"/>
              <a:ext cx="812800" cy="138555"/>
            </a:xfrm>
            <a:prstGeom prst="rect">
              <a:avLst/>
            </a:prstGeom>
          </p:spPr>
          <p:txBody>
            <a:bodyPr anchor="ctr" rtlCol="false" tIns="50800" lIns="50800" bIns="50800" rIns="50800"/>
            <a:lstStyle/>
            <a:p>
              <a:pPr algn="ctr">
                <a:lnSpc>
                  <a:spcPts val="3960"/>
                </a:lnSpc>
              </a:pPr>
            </a:p>
          </p:txBody>
        </p:sp>
      </p:grpSp>
      <p:grpSp>
        <p:nvGrpSpPr>
          <p:cNvPr name="Group 7" id="7"/>
          <p:cNvGrpSpPr/>
          <p:nvPr/>
        </p:nvGrpSpPr>
        <p:grpSpPr>
          <a:xfrm rot="0">
            <a:off x="4604808" y="7001513"/>
            <a:ext cx="9078383" cy="1548619"/>
            <a:chOff x="0" y="0"/>
            <a:chExt cx="812800" cy="138650"/>
          </a:xfrm>
        </p:grpSpPr>
        <p:sp>
          <p:nvSpPr>
            <p:cNvPr name="Freeform 8" id="8"/>
            <p:cNvSpPr/>
            <p:nvPr/>
          </p:nvSpPr>
          <p:spPr>
            <a:xfrm flipH="false" flipV="false" rot="0">
              <a:off x="0" y="0"/>
              <a:ext cx="812800" cy="138650"/>
            </a:xfrm>
            <a:custGeom>
              <a:avLst/>
              <a:gdLst/>
              <a:ahLst/>
              <a:cxnLst/>
              <a:rect r="r" b="b" t="t" l="l"/>
              <a:pathLst>
                <a:path h="138650" w="812800">
                  <a:moveTo>
                    <a:pt x="0" y="0"/>
                  </a:moveTo>
                  <a:lnTo>
                    <a:pt x="812800" y="0"/>
                  </a:lnTo>
                  <a:lnTo>
                    <a:pt x="812800" y="138650"/>
                  </a:lnTo>
                  <a:lnTo>
                    <a:pt x="0" y="138650"/>
                  </a:lnTo>
                  <a:close/>
                </a:path>
              </a:pathLst>
            </a:custGeom>
            <a:solidFill>
              <a:srgbClr val="6FA8DC">
                <a:alpha val="65882"/>
              </a:srgbClr>
            </a:solidFill>
          </p:spPr>
        </p:sp>
        <p:sp>
          <p:nvSpPr>
            <p:cNvPr name="TextBox 9" id="9"/>
            <p:cNvSpPr txBox="true"/>
            <p:nvPr/>
          </p:nvSpPr>
          <p:spPr>
            <a:xfrm>
              <a:off x="0" y="-47625"/>
              <a:ext cx="812800" cy="186275"/>
            </a:xfrm>
            <a:prstGeom prst="rect">
              <a:avLst/>
            </a:prstGeom>
          </p:spPr>
          <p:txBody>
            <a:bodyPr anchor="ctr" rtlCol="false" tIns="50800" lIns="50800" bIns="50800" rIns="50800"/>
            <a:lstStyle/>
            <a:p>
              <a:pPr algn="ctr">
                <a:lnSpc>
                  <a:spcPts val="3432"/>
                </a:lnSpc>
              </a:pPr>
            </a:p>
          </p:txBody>
        </p:sp>
      </p:grpSp>
      <p:sp>
        <p:nvSpPr>
          <p:cNvPr name="Freeform 10" id="10"/>
          <p:cNvSpPr/>
          <p:nvPr/>
        </p:nvSpPr>
        <p:spPr>
          <a:xfrm flipH="false" flipV="false" rot="0">
            <a:off x="14494191" y="6531679"/>
            <a:ext cx="3063094" cy="3063094"/>
          </a:xfrm>
          <a:custGeom>
            <a:avLst/>
            <a:gdLst/>
            <a:ahLst/>
            <a:cxnLst/>
            <a:rect r="r" b="b" t="t" l="l"/>
            <a:pathLst>
              <a:path h="3063094" w="3063094">
                <a:moveTo>
                  <a:pt x="0" y="0"/>
                </a:moveTo>
                <a:lnTo>
                  <a:pt x="3063094" y="0"/>
                </a:lnTo>
                <a:lnTo>
                  <a:pt x="3063094" y="3063094"/>
                </a:lnTo>
                <a:lnTo>
                  <a:pt x="0" y="30630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Exemple de PCC</a:t>
            </a:r>
          </a:p>
        </p:txBody>
      </p:sp>
      <p:sp>
        <p:nvSpPr>
          <p:cNvPr name="TextBox 12" id="12"/>
          <p:cNvSpPr txBox="true"/>
          <p:nvPr/>
        </p:nvSpPr>
        <p:spPr>
          <a:xfrm rot="0">
            <a:off x="14571558" y="5295488"/>
            <a:ext cx="2908359" cy="498729"/>
          </a:xfrm>
          <a:prstGeom prst="rect">
            <a:avLst/>
          </a:prstGeom>
        </p:spPr>
        <p:txBody>
          <a:bodyPr anchor="t" rtlCol="false" tIns="0" lIns="0" bIns="0" rIns="0">
            <a:spAutoFit/>
          </a:bodyPr>
          <a:lstStyle/>
          <a:p>
            <a:pPr algn="l">
              <a:lnSpc>
                <a:spcPts val="3828"/>
              </a:lnSpc>
            </a:pPr>
            <a:r>
              <a:rPr lang="en-US" sz="2900">
                <a:solidFill>
                  <a:srgbClr val="191919"/>
                </a:solidFill>
                <a:latin typeface="Poppins"/>
                <a:ea typeface="Poppins"/>
                <a:cs typeface="Poppins"/>
                <a:sym typeface="Poppins"/>
              </a:rPr>
              <a:t>(Lal et al., 2022)</a:t>
            </a:r>
          </a:p>
        </p:txBody>
      </p:sp>
      <p:sp>
        <p:nvSpPr>
          <p:cNvPr name="TextBox 13" id="13"/>
          <p:cNvSpPr txBox="true"/>
          <p:nvPr/>
        </p:nvSpPr>
        <p:spPr>
          <a:xfrm rot="0">
            <a:off x="5181499" y="5914532"/>
            <a:ext cx="5955137" cy="61714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ea typeface="Poppins Bold"/>
                <a:cs typeface="Poppins Bold"/>
                <a:sym typeface="Poppins Bold"/>
              </a:rPr>
              <a:t>P  :  </a:t>
            </a:r>
            <a:r>
              <a:rPr lang="en-US" sz="3000">
                <a:solidFill>
                  <a:srgbClr val="000000"/>
                </a:solidFill>
                <a:latin typeface="Poppins"/>
                <a:ea typeface="Poppins"/>
                <a:cs typeface="Poppins"/>
                <a:sym typeface="Poppins"/>
              </a:rPr>
              <a:t>Jeunes âgés (13 à 29 ans)</a:t>
            </a:r>
          </a:p>
        </p:txBody>
      </p:sp>
      <p:sp>
        <p:nvSpPr>
          <p:cNvPr name="TextBox 14" id="14"/>
          <p:cNvSpPr txBox="true"/>
          <p:nvPr/>
        </p:nvSpPr>
        <p:spPr>
          <a:xfrm rot="0">
            <a:off x="5766179" y="7166344"/>
            <a:ext cx="7538811" cy="1076325"/>
          </a:xfrm>
          <a:prstGeom prst="rect">
            <a:avLst/>
          </a:prstGeom>
        </p:spPr>
        <p:txBody>
          <a:bodyPr anchor="t" rtlCol="false" tIns="0" lIns="0" bIns="0" rIns="0">
            <a:spAutoFit/>
          </a:bodyPr>
          <a:lstStyle/>
          <a:p>
            <a:pPr algn="l">
              <a:lnSpc>
                <a:spcPts val="4200"/>
              </a:lnSpc>
            </a:pPr>
            <a:r>
              <a:rPr lang="en-US" sz="3000">
                <a:solidFill>
                  <a:srgbClr val="000000"/>
                </a:solidFill>
                <a:latin typeface="Poppins"/>
                <a:ea typeface="Poppins"/>
                <a:cs typeface="Poppins"/>
                <a:sym typeface="Poppins"/>
              </a:rPr>
              <a:t>Utilisation des technos pour fournir des services et des interventions en SM</a:t>
            </a:r>
          </a:p>
        </p:txBody>
      </p:sp>
      <p:sp>
        <p:nvSpPr>
          <p:cNvPr name="TextBox 15" id="15"/>
          <p:cNvSpPr txBox="true"/>
          <p:nvPr/>
        </p:nvSpPr>
        <p:spPr>
          <a:xfrm rot="0">
            <a:off x="5114824" y="7423519"/>
            <a:ext cx="584680" cy="542925"/>
          </a:xfrm>
          <a:prstGeom prst="rect">
            <a:avLst/>
          </a:prstGeom>
        </p:spPr>
        <p:txBody>
          <a:bodyPr anchor="t" rtlCol="false" tIns="0" lIns="0" bIns="0" rIns="0">
            <a:spAutoFit/>
          </a:bodyPr>
          <a:lstStyle/>
          <a:p>
            <a:pPr algn="l">
              <a:lnSpc>
                <a:spcPts val="4200"/>
              </a:lnSpc>
            </a:pPr>
            <a:r>
              <a:rPr lang="en-US" sz="3000">
                <a:solidFill>
                  <a:srgbClr val="000000"/>
                </a:solidFill>
                <a:latin typeface="Poppins Bold"/>
                <a:ea typeface="Poppins Bold"/>
                <a:cs typeface="Poppins Bold"/>
                <a:sym typeface="Poppins Bold"/>
              </a:rPr>
              <a:t>C :</a:t>
            </a:r>
          </a:p>
        </p:txBody>
      </p:sp>
      <p:grpSp>
        <p:nvGrpSpPr>
          <p:cNvPr name="Group 16" id="16"/>
          <p:cNvGrpSpPr/>
          <p:nvPr/>
        </p:nvGrpSpPr>
        <p:grpSpPr>
          <a:xfrm rot="0">
            <a:off x="4604808" y="8778732"/>
            <a:ext cx="9078383" cy="909236"/>
            <a:chOff x="0" y="0"/>
            <a:chExt cx="812800" cy="81405"/>
          </a:xfrm>
        </p:grpSpPr>
        <p:sp>
          <p:nvSpPr>
            <p:cNvPr name="Freeform 17" id="17"/>
            <p:cNvSpPr/>
            <p:nvPr/>
          </p:nvSpPr>
          <p:spPr>
            <a:xfrm flipH="false" flipV="false" rot="0">
              <a:off x="0" y="0"/>
              <a:ext cx="812800" cy="81405"/>
            </a:xfrm>
            <a:custGeom>
              <a:avLst/>
              <a:gdLst/>
              <a:ahLst/>
              <a:cxnLst/>
              <a:rect r="r" b="b" t="t" l="l"/>
              <a:pathLst>
                <a:path h="81405" w="812800">
                  <a:moveTo>
                    <a:pt x="0" y="0"/>
                  </a:moveTo>
                  <a:lnTo>
                    <a:pt x="812800" y="0"/>
                  </a:lnTo>
                  <a:lnTo>
                    <a:pt x="812800" y="81405"/>
                  </a:lnTo>
                  <a:lnTo>
                    <a:pt x="0" y="81405"/>
                  </a:lnTo>
                  <a:close/>
                </a:path>
              </a:pathLst>
            </a:custGeom>
            <a:solidFill>
              <a:srgbClr val="7B95F9">
                <a:alpha val="65882"/>
              </a:srgbClr>
            </a:solidFill>
          </p:spPr>
        </p:sp>
        <p:sp>
          <p:nvSpPr>
            <p:cNvPr name="TextBox 18" id="18"/>
            <p:cNvSpPr txBox="true"/>
            <p:nvPr/>
          </p:nvSpPr>
          <p:spPr>
            <a:xfrm>
              <a:off x="0" y="-57150"/>
              <a:ext cx="812800" cy="138555"/>
            </a:xfrm>
            <a:prstGeom prst="rect">
              <a:avLst/>
            </a:prstGeom>
          </p:spPr>
          <p:txBody>
            <a:bodyPr anchor="ctr" rtlCol="false" tIns="50800" lIns="50800" bIns="50800" rIns="50800"/>
            <a:lstStyle/>
            <a:p>
              <a:pPr algn="ctr">
                <a:lnSpc>
                  <a:spcPts val="3960"/>
                </a:lnSpc>
              </a:pPr>
            </a:p>
          </p:txBody>
        </p:sp>
      </p:grpSp>
      <p:sp>
        <p:nvSpPr>
          <p:cNvPr name="TextBox 19" id="19"/>
          <p:cNvSpPr txBox="true"/>
          <p:nvPr/>
        </p:nvSpPr>
        <p:spPr>
          <a:xfrm rot="0">
            <a:off x="5114824" y="8843814"/>
            <a:ext cx="7997424" cy="617147"/>
          </a:xfrm>
          <a:prstGeom prst="rect">
            <a:avLst/>
          </a:prstGeom>
        </p:spPr>
        <p:txBody>
          <a:bodyPr anchor="t" rtlCol="false" tIns="0" lIns="0" bIns="0" rIns="0">
            <a:spAutoFit/>
          </a:bodyPr>
          <a:lstStyle/>
          <a:p>
            <a:pPr algn="l">
              <a:lnSpc>
                <a:spcPts val="5040"/>
              </a:lnSpc>
            </a:pPr>
            <a:r>
              <a:rPr lang="en-US" sz="3000">
                <a:solidFill>
                  <a:srgbClr val="000000"/>
                </a:solidFill>
                <a:latin typeface="Poppins Bold"/>
                <a:ea typeface="Poppins Bold"/>
                <a:cs typeface="Poppins Bold"/>
                <a:sym typeface="Poppins Bold"/>
              </a:rPr>
              <a:t>C</a:t>
            </a:r>
            <a:r>
              <a:rPr lang="en-US" sz="3000">
                <a:solidFill>
                  <a:srgbClr val="000000"/>
                </a:solidFill>
                <a:latin typeface="Poppins Bold"/>
                <a:ea typeface="Poppins Bold"/>
                <a:cs typeface="Poppins Bold"/>
                <a:sym typeface="Poppins Bold"/>
              </a:rPr>
              <a:t>  : </a:t>
            </a:r>
            <a:r>
              <a:rPr lang="en-US" sz="3000">
                <a:solidFill>
                  <a:srgbClr val="000000"/>
                </a:solidFill>
                <a:latin typeface="Poppins"/>
                <a:ea typeface="Poppins"/>
                <a:cs typeface="Poppins"/>
                <a:sym typeface="Poppins"/>
              </a:rPr>
              <a:t> Itinérance</a:t>
            </a:r>
          </a:p>
        </p:txBody>
      </p:sp>
      <p:sp>
        <p:nvSpPr>
          <p:cNvPr name="TextBox 20" id="20"/>
          <p:cNvSpPr txBox="true"/>
          <p:nvPr/>
        </p:nvSpPr>
        <p:spPr>
          <a:xfrm rot="0">
            <a:off x="1347408" y="2705100"/>
            <a:ext cx="15593185" cy="2438400"/>
          </a:xfrm>
          <a:prstGeom prst="rect">
            <a:avLst/>
          </a:prstGeom>
        </p:spPr>
        <p:txBody>
          <a:bodyPr anchor="t" rtlCol="false" tIns="0" lIns="0" bIns="0" rIns="0">
            <a:spAutoFit/>
          </a:bodyPr>
          <a:lstStyle/>
          <a:p>
            <a:pPr algn="ctr">
              <a:lnSpc>
                <a:spcPts val="4799"/>
              </a:lnSpc>
              <a:spcBef>
                <a:spcPct val="0"/>
              </a:spcBef>
            </a:pPr>
            <a:r>
              <a:rPr lang="en-US" sz="3999">
                <a:solidFill>
                  <a:srgbClr val="000000"/>
                </a:solidFill>
                <a:latin typeface="Poppins"/>
                <a:ea typeface="Poppins"/>
                <a:cs typeface="Poppins"/>
                <a:sym typeface="Poppins"/>
              </a:rPr>
              <a:t>«</a:t>
            </a:r>
            <a:r>
              <a:rPr lang="en-US" sz="3999">
                <a:solidFill>
                  <a:srgbClr val="000000"/>
                </a:solidFill>
                <a:latin typeface="Poppins"/>
                <a:ea typeface="Poppins"/>
                <a:cs typeface="Poppins"/>
                <a:sym typeface="Poppins"/>
              </a:rPr>
              <a:t>Cartographier et synthétiser la littérature sur l'utilisation des technologies de l'information et de la communication pour fournir des services et des interventions en SM aux jeunes en situation d'itinérance (13 à 29 ans).» [traduction libre]</a:t>
            </a:r>
          </a:p>
        </p:txBody>
      </p:sp>
    </p:spTree>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La méthodologie</a:t>
            </a:r>
          </a:p>
        </p:txBody>
      </p:sp>
      <p:sp>
        <p:nvSpPr>
          <p:cNvPr name="Freeform 5" id="5"/>
          <p:cNvSpPr/>
          <p:nvPr/>
        </p:nvSpPr>
        <p:spPr>
          <a:xfrm flipH="false" flipV="false" rot="0">
            <a:off x="1028700" y="3931311"/>
            <a:ext cx="3482366" cy="3482366"/>
          </a:xfrm>
          <a:custGeom>
            <a:avLst/>
            <a:gdLst/>
            <a:ahLst/>
            <a:cxnLst/>
            <a:rect r="r" b="b" t="t" l="l"/>
            <a:pathLst>
              <a:path h="3482366" w="3482366">
                <a:moveTo>
                  <a:pt x="0" y="0"/>
                </a:moveTo>
                <a:lnTo>
                  <a:pt x="3482366" y="0"/>
                </a:lnTo>
                <a:lnTo>
                  <a:pt x="3482366" y="3482366"/>
                </a:lnTo>
                <a:lnTo>
                  <a:pt x="0" y="34823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14959993" y="4034530"/>
            <a:ext cx="2557457" cy="1487865"/>
            <a:chOff x="0" y="0"/>
            <a:chExt cx="3096768" cy="1801623"/>
          </a:xfrm>
        </p:grpSpPr>
        <p:sp>
          <p:nvSpPr>
            <p:cNvPr name="Freeform 5" id="5"/>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AC4FF"/>
            </a:solidFill>
          </p:spPr>
        </p:sp>
      </p:grpSp>
      <p:sp>
        <p:nvSpPr>
          <p:cNvPr name="Freeform 6" id="6"/>
          <p:cNvSpPr/>
          <p:nvPr/>
        </p:nvSpPr>
        <p:spPr>
          <a:xfrm flipH="false" flipV="false" rot="0">
            <a:off x="15674162" y="4273438"/>
            <a:ext cx="1129119" cy="1010049"/>
          </a:xfrm>
          <a:custGeom>
            <a:avLst/>
            <a:gdLst/>
            <a:ahLst/>
            <a:cxnLst/>
            <a:rect r="r" b="b" t="t" l="l"/>
            <a:pathLst>
              <a:path h="1010049" w="1129119">
                <a:moveTo>
                  <a:pt x="0" y="0"/>
                </a:moveTo>
                <a:lnTo>
                  <a:pt x="1129119" y="0"/>
                </a:lnTo>
                <a:lnTo>
                  <a:pt x="1129119" y="1010049"/>
                </a:lnTo>
                <a:lnTo>
                  <a:pt x="0" y="101004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5128581" y="5770620"/>
            <a:ext cx="2557457" cy="800100"/>
          </a:xfrm>
          <a:prstGeom prst="rect">
            <a:avLst/>
          </a:prstGeom>
        </p:spPr>
        <p:txBody>
          <a:bodyPr anchor="t" rtlCol="false" tIns="0" lIns="0" bIns="0" rIns="0">
            <a:spAutoFit/>
          </a:bodyPr>
          <a:lstStyle/>
          <a:p>
            <a:pPr algn="ctr">
              <a:lnSpc>
                <a:spcPts val="3119"/>
              </a:lnSpc>
            </a:pPr>
            <a:r>
              <a:rPr lang="en-US" sz="2599">
                <a:solidFill>
                  <a:srgbClr val="191919"/>
                </a:solidFill>
                <a:latin typeface="Poppins"/>
                <a:ea typeface="Poppins"/>
                <a:cs typeface="Poppins"/>
                <a:sym typeface="Poppins"/>
              </a:rPr>
              <a:t>Enregistrement du protocole</a:t>
            </a:r>
          </a:p>
        </p:txBody>
      </p:sp>
      <p:grpSp>
        <p:nvGrpSpPr>
          <p:cNvPr name="Group 8" id="8"/>
          <p:cNvGrpSpPr/>
          <p:nvPr/>
        </p:nvGrpSpPr>
        <p:grpSpPr>
          <a:xfrm rot="0">
            <a:off x="719525" y="4023600"/>
            <a:ext cx="2557457" cy="1487865"/>
            <a:chOff x="0" y="0"/>
            <a:chExt cx="3409943" cy="1983820"/>
          </a:xfrm>
        </p:grpSpPr>
        <p:grpSp>
          <p:nvGrpSpPr>
            <p:cNvPr name="Group 9" id="9"/>
            <p:cNvGrpSpPr/>
            <p:nvPr/>
          </p:nvGrpSpPr>
          <p:grpSpPr>
            <a:xfrm rot="0">
              <a:off x="0" y="0"/>
              <a:ext cx="3409943" cy="1983820"/>
              <a:chOff x="0" y="0"/>
              <a:chExt cx="3096768" cy="1801623"/>
            </a:xfrm>
          </p:grpSpPr>
          <p:sp>
            <p:nvSpPr>
              <p:cNvPr name="Freeform 10" id="10"/>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63C60"/>
              </a:solidFill>
            </p:spPr>
          </p:sp>
        </p:grpSp>
        <p:sp>
          <p:nvSpPr>
            <p:cNvPr name="Freeform 11" id="11"/>
            <p:cNvSpPr/>
            <p:nvPr/>
          </p:nvSpPr>
          <p:spPr>
            <a:xfrm flipH="false" flipV="false" rot="0">
              <a:off x="957501" y="170685"/>
              <a:ext cx="1620495" cy="1620495"/>
            </a:xfrm>
            <a:custGeom>
              <a:avLst/>
              <a:gdLst/>
              <a:ahLst/>
              <a:cxnLst/>
              <a:rect r="r" b="b" t="t" l="l"/>
              <a:pathLst>
                <a:path h="1620495" w="1620495">
                  <a:moveTo>
                    <a:pt x="0" y="0"/>
                  </a:moveTo>
                  <a:lnTo>
                    <a:pt x="1620495" y="0"/>
                  </a:lnTo>
                  <a:lnTo>
                    <a:pt x="1620495" y="1620495"/>
                  </a:lnTo>
                  <a:lnTo>
                    <a:pt x="0" y="1620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12" id="12"/>
          <p:cNvGrpSpPr/>
          <p:nvPr/>
        </p:nvGrpSpPr>
        <p:grpSpPr>
          <a:xfrm rot="0">
            <a:off x="3096487" y="4023600"/>
            <a:ext cx="2557457" cy="1487865"/>
            <a:chOff x="0" y="0"/>
            <a:chExt cx="3409943" cy="1983820"/>
          </a:xfrm>
        </p:grpSpPr>
        <p:grpSp>
          <p:nvGrpSpPr>
            <p:cNvPr name="Group 13" id="13"/>
            <p:cNvGrpSpPr/>
            <p:nvPr/>
          </p:nvGrpSpPr>
          <p:grpSpPr>
            <a:xfrm rot="0">
              <a:off x="0" y="0"/>
              <a:ext cx="3409943" cy="1983820"/>
              <a:chOff x="0" y="0"/>
              <a:chExt cx="3096768" cy="1801623"/>
            </a:xfrm>
          </p:grpSpPr>
          <p:sp>
            <p:nvSpPr>
              <p:cNvPr name="Freeform 14" id="14"/>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75579"/>
              </a:solidFill>
            </p:spPr>
          </p:sp>
        </p:grpSp>
        <p:sp>
          <p:nvSpPr>
            <p:cNvPr name="Freeform 15" id="15"/>
            <p:cNvSpPr/>
            <p:nvPr/>
          </p:nvSpPr>
          <p:spPr>
            <a:xfrm flipH="false" flipV="false" rot="0">
              <a:off x="1030769" y="170685"/>
              <a:ext cx="1348405" cy="1685506"/>
            </a:xfrm>
            <a:custGeom>
              <a:avLst/>
              <a:gdLst/>
              <a:ahLst/>
              <a:cxnLst/>
              <a:rect r="r" b="b" t="t" l="l"/>
              <a:pathLst>
                <a:path h="1685506" w="1348405">
                  <a:moveTo>
                    <a:pt x="0" y="0"/>
                  </a:moveTo>
                  <a:lnTo>
                    <a:pt x="1348405" y="0"/>
                  </a:lnTo>
                  <a:lnTo>
                    <a:pt x="1348405" y="1685507"/>
                  </a:lnTo>
                  <a:lnTo>
                    <a:pt x="0" y="16855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grpSp>
        <p:nvGrpSpPr>
          <p:cNvPr name="Group 16" id="16"/>
          <p:cNvGrpSpPr/>
          <p:nvPr/>
        </p:nvGrpSpPr>
        <p:grpSpPr>
          <a:xfrm rot="0">
            <a:off x="5481700" y="4034530"/>
            <a:ext cx="2538670" cy="1476935"/>
            <a:chOff x="0" y="0"/>
            <a:chExt cx="3384894" cy="1969247"/>
          </a:xfrm>
        </p:grpSpPr>
        <p:grpSp>
          <p:nvGrpSpPr>
            <p:cNvPr name="Group 17" id="17"/>
            <p:cNvGrpSpPr/>
            <p:nvPr/>
          </p:nvGrpSpPr>
          <p:grpSpPr>
            <a:xfrm rot="0">
              <a:off x="0" y="0"/>
              <a:ext cx="3384894" cy="1969247"/>
              <a:chOff x="0" y="0"/>
              <a:chExt cx="3096768" cy="1801623"/>
            </a:xfrm>
          </p:grpSpPr>
          <p:sp>
            <p:nvSpPr>
              <p:cNvPr name="Freeform 18" id="18"/>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A6F9F"/>
              </a:solidFill>
            </p:spPr>
          </p:sp>
        </p:grpSp>
        <p:sp>
          <p:nvSpPr>
            <p:cNvPr name="Freeform 19" id="19"/>
            <p:cNvSpPr/>
            <p:nvPr/>
          </p:nvSpPr>
          <p:spPr>
            <a:xfrm flipH="false" flipV="false" rot="0">
              <a:off x="1013943" y="169431"/>
              <a:ext cx="1592967" cy="1592967"/>
            </a:xfrm>
            <a:custGeom>
              <a:avLst/>
              <a:gdLst/>
              <a:ahLst/>
              <a:cxnLst/>
              <a:rect r="r" b="b" t="t" l="l"/>
              <a:pathLst>
                <a:path h="1592967" w="1592967">
                  <a:moveTo>
                    <a:pt x="0" y="0"/>
                  </a:moveTo>
                  <a:lnTo>
                    <a:pt x="1592966" y="0"/>
                  </a:lnTo>
                  <a:lnTo>
                    <a:pt x="1592966" y="1592967"/>
                  </a:lnTo>
                  <a:lnTo>
                    <a:pt x="0" y="159296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grpSp>
        <p:nvGrpSpPr>
          <p:cNvPr name="Group 20" id="20"/>
          <p:cNvGrpSpPr/>
          <p:nvPr/>
        </p:nvGrpSpPr>
        <p:grpSpPr>
          <a:xfrm rot="0">
            <a:off x="7852592" y="4034530"/>
            <a:ext cx="2538670" cy="1476935"/>
            <a:chOff x="0" y="0"/>
            <a:chExt cx="3384894" cy="1969247"/>
          </a:xfrm>
        </p:grpSpPr>
        <p:grpSp>
          <p:nvGrpSpPr>
            <p:cNvPr name="Group 21" id="21"/>
            <p:cNvGrpSpPr/>
            <p:nvPr/>
          </p:nvGrpSpPr>
          <p:grpSpPr>
            <a:xfrm rot="0">
              <a:off x="0" y="0"/>
              <a:ext cx="3384894" cy="1969247"/>
              <a:chOff x="0" y="0"/>
              <a:chExt cx="3096768" cy="1801623"/>
            </a:xfrm>
          </p:grpSpPr>
          <p:sp>
            <p:nvSpPr>
              <p:cNvPr name="Freeform 22" id="22"/>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23" id="23"/>
            <p:cNvSpPr/>
            <p:nvPr/>
          </p:nvSpPr>
          <p:spPr>
            <a:xfrm flipH="false" flipV="false" rot="0">
              <a:off x="831024" y="169431"/>
              <a:ext cx="1716145" cy="1708239"/>
            </a:xfrm>
            <a:custGeom>
              <a:avLst/>
              <a:gdLst/>
              <a:ahLst/>
              <a:cxnLst/>
              <a:rect r="r" b="b" t="t" l="l"/>
              <a:pathLst>
                <a:path h="1708239" w="1716145">
                  <a:moveTo>
                    <a:pt x="0" y="0"/>
                  </a:moveTo>
                  <a:lnTo>
                    <a:pt x="1716146" y="0"/>
                  </a:lnTo>
                  <a:lnTo>
                    <a:pt x="1716146" y="1708240"/>
                  </a:lnTo>
                  <a:lnTo>
                    <a:pt x="0" y="170824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grpSp>
        <p:nvGrpSpPr>
          <p:cNvPr name="Group 24" id="24"/>
          <p:cNvGrpSpPr/>
          <p:nvPr/>
        </p:nvGrpSpPr>
        <p:grpSpPr>
          <a:xfrm rot="0">
            <a:off x="10229150" y="4034530"/>
            <a:ext cx="2538670" cy="1476935"/>
            <a:chOff x="0" y="0"/>
            <a:chExt cx="3384894" cy="1969247"/>
          </a:xfrm>
        </p:grpSpPr>
        <p:grpSp>
          <p:nvGrpSpPr>
            <p:cNvPr name="Group 25" id="25"/>
            <p:cNvGrpSpPr/>
            <p:nvPr/>
          </p:nvGrpSpPr>
          <p:grpSpPr>
            <a:xfrm rot="0">
              <a:off x="0" y="0"/>
              <a:ext cx="3384894" cy="1969247"/>
              <a:chOff x="0" y="0"/>
              <a:chExt cx="3096768" cy="1801623"/>
            </a:xfrm>
          </p:grpSpPr>
          <p:sp>
            <p:nvSpPr>
              <p:cNvPr name="Freeform 26" id="26"/>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0">
                  <a:alpha val="83922"/>
                </a:srgbClr>
              </a:solidFill>
            </p:spPr>
          </p:sp>
        </p:grpSp>
        <p:sp>
          <p:nvSpPr>
            <p:cNvPr name="Freeform 27" id="27"/>
            <p:cNvSpPr/>
            <p:nvPr/>
          </p:nvSpPr>
          <p:spPr>
            <a:xfrm flipH="false" flipV="false" rot="0">
              <a:off x="868632" y="136207"/>
              <a:ext cx="1647629" cy="1675039"/>
            </a:xfrm>
            <a:custGeom>
              <a:avLst/>
              <a:gdLst/>
              <a:ahLst/>
              <a:cxnLst/>
              <a:rect r="r" b="b" t="t" l="l"/>
              <a:pathLst>
                <a:path h="1675039" w="1647629">
                  <a:moveTo>
                    <a:pt x="0" y="0"/>
                  </a:moveTo>
                  <a:lnTo>
                    <a:pt x="1647630" y="0"/>
                  </a:lnTo>
                  <a:lnTo>
                    <a:pt x="1647630" y="1675040"/>
                  </a:lnTo>
                  <a:lnTo>
                    <a:pt x="0" y="167504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grpSp>
        <p:nvGrpSpPr>
          <p:cNvPr name="Group 28" id="28"/>
          <p:cNvGrpSpPr/>
          <p:nvPr/>
        </p:nvGrpSpPr>
        <p:grpSpPr>
          <a:xfrm rot="0">
            <a:off x="12589911" y="4034530"/>
            <a:ext cx="2538670" cy="1476935"/>
            <a:chOff x="0" y="0"/>
            <a:chExt cx="3384894" cy="1969247"/>
          </a:xfrm>
        </p:grpSpPr>
        <p:grpSp>
          <p:nvGrpSpPr>
            <p:cNvPr name="Group 29" id="29"/>
            <p:cNvGrpSpPr/>
            <p:nvPr/>
          </p:nvGrpSpPr>
          <p:grpSpPr>
            <a:xfrm rot="0">
              <a:off x="0" y="0"/>
              <a:ext cx="3384894" cy="1969247"/>
              <a:chOff x="0" y="0"/>
              <a:chExt cx="3096768" cy="1801623"/>
            </a:xfrm>
          </p:grpSpPr>
          <p:sp>
            <p:nvSpPr>
              <p:cNvPr name="Freeform 30" id="30"/>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FA8DC">
                  <a:alpha val="83922"/>
                </a:srgbClr>
              </a:solidFill>
            </p:spPr>
          </p:sp>
        </p:grpSp>
        <p:sp>
          <p:nvSpPr>
            <p:cNvPr name="Freeform 31" id="31"/>
            <p:cNvSpPr/>
            <p:nvPr/>
          </p:nvSpPr>
          <p:spPr>
            <a:xfrm flipH="false" flipV="false" rot="0">
              <a:off x="883497" y="220484"/>
              <a:ext cx="1617900" cy="1606134"/>
            </a:xfrm>
            <a:custGeom>
              <a:avLst/>
              <a:gdLst/>
              <a:ahLst/>
              <a:cxnLst/>
              <a:rect r="r" b="b" t="t" l="l"/>
              <a:pathLst>
                <a:path h="1606134" w="1617900">
                  <a:moveTo>
                    <a:pt x="0" y="0"/>
                  </a:moveTo>
                  <a:lnTo>
                    <a:pt x="1617900" y="0"/>
                  </a:lnTo>
                  <a:lnTo>
                    <a:pt x="1617900" y="1606134"/>
                  </a:lnTo>
                  <a:lnTo>
                    <a:pt x="0" y="160613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sp>
        <p:nvSpPr>
          <p:cNvPr name="TextBox 32" id="32"/>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La méthodologie</a:t>
            </a:r>
          </a:p>
        </p:txBody>
      </p:sp>
      <p:sp>
        <p:nvSpPr>
          <p:cNvPr name="TextBox 33" id="33"/>
          <p:cNvSpPr txBox="true"/>
          <p:nvPr/>
        </p:nvSpPr>
        <p:spPr>
          <a:xfrm rot="0">
            <a:off x="719525" y="5770620"/>
            <a:ext cx="2092715" cy="762000"/>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Cadre/ligne directrices</a:t>
            </a:r>
          </a:p>
        </p:txBody>
      </p:sp>
      <p:sp>
        <p:nvSpPr>
          <p:cNvPr name="TextBox 34" id="34"/>
          <p:cNvSpPr txBox="true"/>
          <p:nvPr/>
        </p:nvSpPr>
        <p:spPr>
          <a:xfrm rot="0">
            <a:off x="3349321"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Critères d’inclusion et d’exclusion</a:t>
            </a:r>
          </a:p>
        </p:txBody>
      </p:sp>
      <p:sp>
        <p:nvSpPr>
          <p:cNvPr name="TextBox 35" id="35"/>
          <p:cNvSpPr txBox="true"/>
          <p:nvPr/>
        </p:nvSpPr>
        <p:spPr>
          <a:xfrm rot="0">
            <a:off x="5653944" y="5770620"/>
            <a:ext cx="1897066"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Stratégie de recherche</a:t>
            </a:r>
          </a:p>
        </p:txBody>
      </p:sp>
      <p:sp>
        <p:nvSpPr>
          <p:cNvPr name="TextBox 36" id="36"/>
          <p:cNvSpPr txBox="true"/>
          <p:nvPr/>
        </p:nvSpPr>
        <p:spPr>
          <a:xfrm rot="0">
            <a:off x="8183023" y="5770620"/>
            <a:ext cx="187780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Processus de sélection</a:t>
            </a:r>
          </a:p>
        </p:txBody>
      </p:sp>
      <p:sp>
        <p:nvSpPr>
          <p:cNvPr name="TextBox 37" id="37"/>
          <p:cNvSpPr txBox="true"/>
          <p:nvPr/>
        </p:nvSpPr>
        <p:spPr>
          <a:xfrm rot="0">
            <a:off x="10472591" y="5770620"/>
            <a:ext cx="179081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Extraction des données</a:t>
            </a:r>
          </a:p>
        </p:txBody>
      </p:sp>
      <p:sp>
        <p:nvSpPr>
          <p:cNvPr name="TextBox 38" id="38"/>
          <p:cNvSpPr txBox="true"/>
          <p:nvPr/>
        </p:nvSpPr>
        <p:spPr>
          <a:xfrm rot="0">
            <a:off x="12672986"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Méthodes d’analyse et présentation des résultats</a:t>
            </a:r>
          </a:p>
        </p:txBody>
      </p:sp>
    </p:spTree>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La méthodologie</a:t>
            </a:r>
          </a:p>
        </p:txBody>
      </p:sp>
      <p:grpSp>
        <p:nvGrpSpPr>
          <p:cNvPr name="Group 5" id="5"/>
          <p:cNvGrpSpPr/>
          <p:nvPr/>
        </p:nvGrpSpPr>
        <p:grpSpPr>
          <a:xfrm rot="0">
            <a:off x="14959993" y="4034530"/>
            <a:ext cx="2557457" cy="1487865"/>
            <a:chOff x="0" y="0"/>
            <a:chExt cx="3096768" cy="1801623"/>
          </a:xfrm>
        </p:grpSpPr>
        <p:sp>
          <p:nvSpPr>
            <p:cNvPr name="Freeform 6" id="6"/>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AC4FF"/>
            </a:solidFill>
          </p:spPr>
        </p:sp>
      </p:grpSp>
      <p:sp>
        <p:nvSpPr>
          <p:cNvPr name="Freeform 7" id="7"/>
          <p:cNvSpPr/>
          <p:nvPr/>
        </p:nvSpPr>
        <p:spPr>
          <a:xfrm flipH="false" flipV="false" rot="0">
            <a:off x="15674162" y="4273438"/>
            <a:ext cx="1129119" cy="1010049"/>
          </a:xfrm>
          <a:custGeom>
            <a:avLst/>
            <a:gdLst/>
            <a:ahLst/>
            <a:cxnLst/>
            <a:rect r="r" b="b" t="t" l="l"/>
            <a:pathLst>
              <a:path h="1010049" w="1129119">
                <a:moveTo>
                  <a:pt x="0" y="0"/>
                </a:moveTo>
                <a:lnTo>
                  <a:pt x="1129119" y="0"/>
                </a:lnTo>
                <a:lnTo>
                  <a:pt x="1129119" y="1010049"/>
                </a:lnTo>
                <a:lnTo>
                  <a:pt x="0" y="101004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5128581" y="5770620"/>
            <a:ext cx="2557457" cy="800100"/>
          </a:xfrm>
          <a:prstGeom prst="rect">
            <a:avLst/>
          </a:prstGeom>
        </p:spPr>
        <p:txBody>
          <a:bodyPr anchor="t" rtlCol="false" tIns="0" lIns="0" bIns="0" rIns="0">
            <a:spAutoFit/>
          </a:bodyPr>
          <a:lstStyle/>
          <a:p>
            <a:pPr algn="ctr">
              <a:lnSpc>
                <a:spcPts val="3119"/>
              </a:lnSpc>
            </a:pPr>
            <a:r>
              <a:rPr lang="en-US" sz="2599">
                <a:solidFill>
                  <a:srgbClr val="191919"/>
                </a:solidFill>
                <a:latin typeface="Poppins"/>
                <a:ea typeface="Poppins"/>
                <a:cs typeface="Poppins"/>
                <a:sym typeface="Poppins"/>
              </a:rPr>
              <a:t>Enregistrement du protocole</a:t>
            </a:r>
          </a:p>
        </p:txBody>
      </p:sp>
      <p:grpSp>
        <p:nvGrpSpPr>
          <p:cNvPr name="Group 9" id="9"/>
          <p:cNvGrpSpPr/>
          <p:nvPr/>
        </p:nvGrpSpPr>
        <p:grpSpPr>
          <a:xfrm rot="0">
            <a:off x="719525" y="4023600"/>
            <a:ext cx="2557457" cy="1487865"/>
            <a:chOff x="0" y="0"/>
            <a:chExt cx="3409943" cy="1983820"/>
          </a:xfrm>
        </p:grpSpPr>
        <p:grpSp>
          <p:nvGrpSpPr>
            <p:cNvPr name="Group 10" id="10"/>
            <p:cNvGrpSpPr/>
            <p:nvPr/>
          </p:nvGrpSpPr>
          <p:grpSpPr>
            <a:xfrm rot="0">
              <a:off x="0" y="0"/>
              <a:ext cx="3409943" cy="1983820"/>
              <a:chOff x="0" y="0"/>
              <a:chExt cx="3096768" cy="1801623"/>
            </a:xfrm>
          </p:grpSpPr>
          <p:sp>
            <p:nvSpPr>
              <p:cNvPr name="Freeform 11" id="11"/>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E46270"/>
              </a:solidFill>
            </p:spPr>
          </p:sp>
        </p:grpSp>
        <p:sp>
          <p:nvSpPr>
            <p:cNvPr name="Freeform 12" id="12"/>
            <p:cNvSpPr/>
            <p:nvPr/>
          </p:nvSpPr>
          <p:spPr>
            <a:xfrm flipH="false" flipV="false" rot="0">
              <a:off x="957501" y="170685"/>
              <a:ext cx="1620495" cy="1620495"/>
            </a:xfrm>
            <a:custGeom>
              <a:avLst/>
              <a:gdLst/>
              <a:ahLst/>
              <a:cxnLst/>
              <a:rect r="r" b="b" t="t" l="l"/>
              <a:pathLst>
                <a:path h="1620495" w="1620495">
                  <a:moveTo>
                    <a:pt x="0" y="0"/>
                  </a:moveTo>
                  <a:lnTo>
                    <a:pt x="1620495" y="0"/>
                  </a:lnTo>
                  <a:lnTo>
                    <a:pt x="1620495" y="1620495"/>
                  </a:lnTo>
                  <a:lnTo>
                    <a:pt x="0" y="1620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13" id="13"/>
          <p:cNvGrpSpPr/>
          <p:nvPr/>
        </p:nvGrpSpPr>
        <p:grpSpPr>
          <a:xfrm rot="0">
            <a:off x="3096487" y="4023600"/>
            <a:ext cx="2557457" cy="1487865"/>
            <a:chOff x="0" y="0"/>
            <a:chExt cx="3409943" cy="1983820"/>
          </a:xfrm>
        </p:grpSpPr>
        <p:grpSp>
          <p:nvGrpSpPr>
            <p:cNvPr name="Group 14" id="14"/>
            <p:cNvGrpSpPr/>
            <p:nvPr/>
          </p:nvGrpSpPr>
          <p:grpSpPr>
            <a:xfrm rot="0">
              <a:off x="0" y="0"/>
              <a:ext cx="3409943" cy="1983820"/>
              <a:chOff x="0" y="0"/>
              <a:chExt cx="3096768" cy="1801623"/>
            </a:xfrm>
          </p:grpSpPr>
          <p:sp>
            <p:nvSpPr>
              <p:cNvPr name="Freeform 15" id="15"/>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75579"/>
              </a:solidFill>
            </p:spPr>
          </p:sp>
        </p:grpSp>
        <p:sp>
          <p:nvSpPr>
            <p:cNvPr name="Freeform 16" id="16"/>
            <p:cNvSpPr/>
            <p:nvPr/>
          </p:nvSpPr>
          <p:spPr>
            <a:xfrm flipH="false" flipV="false" rot="0">
              <a:off x="1030769" y="170685"/>
              <a:ext cx="1348405" cy="1685506"/>
            </a:xfrm>
            <a:custGeom>
              <a:avLst/>
              <a:gdLst/>
              <a:ahLst/>
              <a:cxnLst/>
              <a:rect r="r" b="b" t="t" l="l"/>
              <a:pathLst>
                <a:path h="1685506" w="1348405">
                  <a:moveTo>
                    <a:pt x="0" y="0"/>
                  </a:moveTo>
                  <a:lnTo>
                    <a:pt x="1348405" y="0"/>
                  </a:lnTo>
                  <a:lnTo>
                    <a:pt x="1348405" y="1685507"/>
                  </a:lnTo>
                  <a:lnTo>
                    <a:pt x="0" y="16855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grpSp>
        <p:nvGrpSpPr>
          <p:cNvPr name="Group 17" id="17"/>
          <p:cNvGrpSpPr/>
          <p:nvPr/>
        </p:nvGrpSpPr>
        <p:grpSpPr>
          <a:xfrm rot="0">
            <a:off x="5481700" y="4034530"/>
            <a:ext cx="2538670" cy="1476935"/>
            <a:chOff x="0" y="0"/>
            <a:chExt cx="3384894" cy="1969247"/>
          </a:xfrm>
        </p:grpSpPr>
        <p:grpSp>
          <p:nvGrpSpPr>
            <p:cNvPr name="Group 18" id="18"/>
            <p:cNvGrpSpPr/>
            <p:nvPr/>
          </p:nvGrpSpPr>
          <p:grpSpPr>
            <a:xfrm rot="0">
              <a:off x="0" y="0"/>
              <a:ext cx="3384894" cy="1969247"/>
              <a:chOff x="0" y="0"/>
              <a:chExt cx="3096768" cy="1801623"/>
            </a:xfrm>
          </p:grpSpPr>
          <p:sp>
            <p:nvSpPr>
              <p:cNvPr name="Freeform 19" id="19"/>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A6F9F"/>
              </a:solidFill>
            </p:spPr>
          </p:sp>
        </p:grpSp>
        <p:sp>
          <p:nvSpPr>
            <p:cNvPr name="Freeform 20" id="20"/>
            <p:cNvSpPr/>
            <p:nvPr/>
          </p:nvSpPr>
          <p:spPr>
            <a:xfrm flipH="false" flipV="false" rot="0">
              <a:off x="1013943" y="169431"/>
              <a:ext cx="1592967" cy="1592967"/>
            </a:xfrm>
            <a:custGeom>
              <a:avLst/>
              <a:gdLst/>
              <a:ahLst/>
              <a:cxnLst/>
              <a:rect r="r" b="b" t="t" l="l"/>
              <a:pathLst>
                <a:path h="1592967" w="1592967">
                  <a:moveTo>
                    <a:pt x="0" y="0"/>
                  </a:moveTo>
                  <a:lnTo>
                    <a:pt x="1592966" y="0"/>
                  </a:lnTo>
                  <a:lnTo>
                    <a:pt x="1592966" y="1592967"/>
                  </a:lnTo>
                  <a:lnTo>
                    <a:pt x="0" y="159296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grpSp>
        <p:nvGrpSpPr>
          <p:cNvPr name="Group 21" id="21"/>
          <p:cNvGrpSpPr/>
          <p:nvPr/>
        </p:nvGrpSpPr>
        <p:grpSpPr>
          <a:xfrm rot="0">
            <a:off x="7852592" y="4034530"/>
            <a:ext cx="2538670" cy="1476935"/>
            <a:chOff x="0" y="0"/>
            <a:chExt cx="3384894" cy="1969247"/>
          </a:xfrm>
        </p:grpSpPr>
        <p:grpSp>
          <p:nvGrpSpPr>
            <p:cNvPr name="Group 22" id="22"/>
            <p:cNvGrpSpPr/>
            <p:nvPr/>
          </p:nvGrpSpPr>
          <p:grpSpPr>
            <a:xfrm rot="0">
              <a:off x="0" y="0"/>
              <a:ext cx="3384894" cy="1969247"/>
              <a:chOff x="0" y="0"/>
              <a:chExt cx="3096768" cy="1801623"/>
            </a:xfrm>
          </p:grpSpPr>
          <p:sp>
            <p:nvSpPr>
              <p:cNvPr name="Freeform 23" id="2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24" id="24"/>
            <p:cNvSpPr/>
            <p:nvPr/>
          </p:nvSpPr>
          <p:spPr>
            <a:xfrm flipH="false" flipV="false" rot="0">
              <a:off x="831024" y="169431"/>
              <a:ext cx="1716145" cy="1708239"/>
            </a:xfrm>
            <a:custGeom>
              <a:avLst/>
              <a:gdLst/>
              <a:ahLst/>
              <a:cxnLst/>
              <a:rect r="r" b="b" t="t" l="l"/>
              <a:pathLst>
                <a:path h="1708239" w="1716145">
                  <a:moveTo>
                    <a:pt x="0" y="0"/>
                  </a:moveTo>
                  <a:lnTo>
                    <a:pt x="1716146" y="0"/>
                  </a:lnTo>
                  <a:lnTo>
                    <a:pt x="1716146" y="1708240"/>
                  </a:lnTo>
                  <a:lnTo>
                    <a:pt x="0" y="170824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grpSp>
        <p:nvGrpSpPr>
          <p:cNvPr name="Group 25" id="25"/>
          <p:cNvGrpSpPr/>
          <p:nvPr/>
        </p:nvGrpSpPr>
        <p:grpSpPr>
          <a:xfrm rot="0">
            <a:off x="10229150" y="4034530"/>
            <a:ext cx="2538670" cy="1476935"/>
            <a:chOff x="0" y="0"/>
            <a:chExt cx="3384894" cy="1969247"/>
          </a:xfrm>
        </p:grpSpPr>
        <p:grpSp>
          <p:nvGrpSpPr>
            <p:cNvPr name="Group 26" id="26"/>
            <p:cNvGrpSpPr/>
            <p:nvPr/>
          </p:nvGrpSpPr>
          <p:grpSpPr>
            <a:xfrm rot="0">
              <a:off x="0" y="0"/>
              <a:ext cx="3384894" cy="1969247"/>
              <a:chOff x="0" y="0"/>
              <a:chExt cx="3096768" cy="1801623"/>
            </a:xfrm>
          </p:grpSpPr>
          <p:sp>
            <p:nvSpPr>
              <p:cNvPr name="Freeform 27" id="2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0">
                  <a:alpha val="83922"/>
                </a:srgbClr>
              </a:solidFill>
            </p:spPr>
          </p:sp>
        </p:grpSp>
        <p:sp>
          <p:nvSpPr>
            <p:cNvPr name="Freeform 28" id="28"/>
            <p:cNvSpPr/>
            <p:nvPr/>
          </p:nvSpPr>
          <p:spPr>
            <a:xfrm flipH="false" flipV="false" rot="0">
              <a:off x="868632" y="136207"/>
              <a:ext cx="1647629" cy="1675039"/>
            </a:xfrm>
            <a:custGeom>
              <a:avLst/>
              <a:gdLst/>
              <a:ahLst/>
              <a:cxnLst/>
              <a:rect r="r" b="b" t="t" l="l"/>
              <a:pathLst>
                <a:path h="1675039" w="1647629">
                  <a:moveTo>
                    <a:pt x="0" y="0"/>
                  </a:moveTo>
                  <a:lnTo>
                    <a:pt x="1647630" y="0"/>
                  </a:lnTo>
                  <a:lnTo>
                    <a:pt x="1647630" y="1675040"/>
                  </a:lnTo>
                  <a:lnTo>
                    <a:pt x="0" y="167504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grpSp>
        <p:nvGrpSpPr>
          <p:cNvPr name="Group 29" id="29"/>
          <p:cNvGrpSpPr/>
          <p:nvPr/>
        </p:nvGrpSpPr>
        <p:grpSpPr>
          <a:xfrm rot="0">
            <a:off x="12589911" y="4034530"/>
            <a:ext cx="2538670" cy="1476935"/>
            <a:chOff x="0" y="0"/>
            <a:chExt cx="3384894" cy="1969247"/>
          </a:xfrm>
        </p:grpSpPr>
        <p:grpSp>
          <p:nvGrpSpPr>
            <p:cNvPr name="Group 30" id="30"/>
            <p:cNvGrpSpPr/>
            <p:nvPr/>
          </p:nvGrpSpPr>
          <p:grpSpPr>
            <a:xfrm rot="0">
              <a:off x="0" y="0"/>
              <a:ext cx="3384894" cy="1969247"/>
              <a:chOff x="0" y="0"/>
              <a:chExt cx="3096768" cy="1801623"/>
            </a:xfrm>
          </p:grpSpPr>
          <p:sp>
            <p:nvSpPr>
              <p:cNvPr name="Freeform 31" id="31"/>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FA8DC">
                  <a:alpha val="83922"/>
                </a:srgbClr>
              </a:solidFill>
            </p:spPr>
          </p:sp>
        </p:grpSp>
        <p:sp>
          <p:nvSpPr>
            <p:cNvPr name="Freeform 32" id="32"/>
            <p:cNvSpPr/>
            <p:nvPr/>
          </p:nvSpPr>
          <p:spPr>
            <a:xfrm flipH="false" flipV="false" rot="0">
              <a:off x="883497" y="220484"/>
              <a:ext cx="1617900" cy="1606134"/>
            </a:xfrm>
            <a:custGeom>
              <a:avLst/>
              <a:gdLst/>
              <a:ahLst/>
              <a:cxnLst/>
              <a:rect r="r" b="b" t="t" l="l"/>
              <a:pathLst>
                <a:path h="1606134" w="1617900">
                  <a:moveTo>
                    <a:pt x="0" y="0"/>
                  </a:moveTo>
                  <a:lnTo>
                    <a:pt x="1617900" y="0"/>
                  </a:lnTo>
                  <a:lnTo>
                    <a:pt x="1617900" y="1606134"/>
                  </a:lnTo>
                  <a:lnTo>
                    <a:pt x="0" y="160613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sp>
        <p:nvSpPr>
          <p:cNvPr name="TextBox 33" id="33"/>
          <p:cNvSpPr txBox="true"/>
          <p:nvPr/>
        </p:nvSpPr>
        <p:spPr>
          <a:xfrm rot="0">
            <a:off x="3349321"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Critères d’inclusion et d’exclusion</a:t>
            </a:r>
          </a:p>
        </p:txBody>
      </p:sp>
      <p:sp>
        <p:nvSpPr>
          <p:cNvPr name="TextBox 34" id="34"/>
          <p:cNvSpPr txBox="true"/>
          <p:nvPr/>
        </p:nvSpPr>
        <p:spPr>
          <a:xfrm rot="0">
            <a:off x="5653944" y="5770620"/>
            <a:ext cx="1897066"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Stratégie de recherche</a:t>
            </a:r>
          </a:p>
        </p:txBody>
      </p:sp>
      <p:sp>
        <p:nvSpPr>
          <p:cNvPr name="TextBox 35" id="35"/>
          <p:cNvSpPr txBox="true"/>
          <p:nvPr/>
        </p:nvSpPr>
        <p:spPr>
          <a:xfrm rot="0">
            <a:off x="8183023" y="5770620"/>
            <a:ext cx="187780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Processus de sélection</a:t>
            </a:r>
          </a:p>
        </p:txBody>
      </p:sp>
      <p:sp>
        <p:nvSpPr>
          <p:cNvPr name="TextBox 36" id="36"/>
          <p:cNvSpPr txBox="true"/>
          <p:nvPr/>
        </p:nvSpPr>
        <p:spPr>
          <a:xfrm rot="0">
            <a:off x="10472591" y="5770620"/>
            <a:ext cx="179081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Extraction des données</a:t>
            </a:r>
          </a:p>
        </p:txBody>
      </p:sp>
      <p:sp>
        <p:nvSpPr>
          <p:cNvPr name="TextBox 37" id="37"/>
          <p:cNvSpPr txBox="true"/>
          <p:nvPr/>
        </p:nvSpPr>
        <p:spPr>
          <a:xfrm rot="0">
            <a:off x="12672986"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Méthodes d’analyse et présentation des résultats</a:t>
            </a:r>
          </a:p>
        </p:txBody>
      </p:sp>
      <p:sp>
        <p:nvSpPr>
          <p:cNvPr name="TextBox 38" id="38"/>
          <p:cNvSpPr txBox="true"/>
          <p:nvPr/>
        </p:nvSpPr>
        <p:spPr>
          <a:xfrm rot="0">
            <a:off x="719525" y="5770620"/>
            <a:ext cx="2092715" cy="762000"/>
          </a:xfrm>
          <a:prstGeom prst="rect">
            <a:avLst/>
          </a:prstGeom>
        </p:spPr>
        <p:txBody>
          <a:bodyPr anchor="t" rtlCol="false" tIns="0" lIns="0" bIns="0" rIns="0">
            <a:spAutoFit/>
          </a:bodyPr>
          <a:lstStyle/>
          <a:p>
            <a:pPr algn="ctr">
              <a:lnSpc>
                <a:spcPts val="2999"/>
              </a:lnSpc>
            </a:pPr>
            <a:r>
              <a:rPr lang="en-US" sz="2499">
                <a:solidFill>
                  <a:srgbClr val="191919"/>
                </a:solidFill>
                <a:latin typeface="Poppins Bold"/>
                <a:ea typeface="Poppins Bold"/>
                <a:cs typeface="Poppins Bold"/>
                <a:sym typeface="Poppins Bold"/>
              </a:rPr>
              <a:t>Cadre/ligne directrices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7020164" y="-5346406"/>
            <a:ext cx="10018023" cy="6375106"/>
            <a:chOff x="0" y="0"/>
            <a:chExt cx="13357364" cy="8500141"/>
          </a:xfrm>
        </p:grpSpPr>
        <p:sp>
          <p:nvSpPr>
            <p:cNvPr name="Freeform 3" id="3"/>
            <p:cNvSpPr/>
            <p:nvPr/>
          </p:nvSpPr>
          <p:spPr>
            <a:xfrm flipH="false" flipV="false" rot="0">
              <a:off x="0" y="0"/>
              <a:ext cx="13357364" cy="8500141"/>
            </a:xfrm>
            <a:custGeom>
              <a:avLst/>
              <a:gdLst/>
              <a:ahLst/>
              <a:cxnLst/>
              <a:rect r="r" b="b" t="t" l="l"/>
              <a:pathLst>
                <a:path h="8500141" w="13357364">
                  <a:moveTo>
                    <a:pt x="0" y="0"/>
                  </a:moveTo>
                  <a:lnTo>
                    <a:pt x="13357364" y="0"/>
                  </a:lnTo>
                  <a:lnTo>
                    <a:pt x="13357364" y="8500141"/>
                  </a:lnTo>
                  <a:lnTo>
                    <a:pt x="0" y="85001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2052525" y="564244"/>
              <a:ext cx="3874698" cy="1151043"/>
            </a:xfrm>
            <a:prstGeom prst="rect">
              <a:avLst/>
            </a:prstGeom>
          </p:spPr>
          <p:txBody>
            <a:bodyPr anchor="t" rtlCol="false" tIns="0" lIns="0" bIns="0" rIns="0">
              <a:spAutoFit/>
            </a:bodyPr>
            <a:lstStyle/>
            <a:p>
              <a:pPr algn="ctr">
                <a:lnSpc>
                  <a:spcPts val="7279"/>
                </a:lnSpc>
              </a:pPr>
              <a:r>
                <a:rPr lang="en-US" sz="5199">
                  <a:solidFill>
                    <a:srgbClr val="000000"/>
                  </a:solidFill>
                  <a:latin typeface="Canva Sans Bold"/>
                  <a:ea typeface="Canva Sans Bold"/>
                  <a:cs typeface="Canva Sans Bold"/>
                  <a:sym typeface="Canva Sans Bold"/>
                </a:rPr>
                <a:t>Recette</a:t>
              </a:r>
            </a:p>
          </p:txBody>
        </p:sp>
        <p:sp>
          <p:nvSpPr>
            <p:cNvPr name="TextBox 5" id="5"/>
            <p:cNvSpPr txBox="true"/>
            <p:nvPr/>
          </p:nvSpPr>
          <p:spPr>
            <a:xfrm rot="0">
              <a:off x="2052525" y="564244"/>
              <a:ext cx="3874698" cy="1151043"/>
            </a:xfrm>
            <a:prstGeom prst="rect">
              <a:avLst/>
            </a:prstGeom>
          </p:spPr>
          <p:txBody>
            <a:bodyPr anchor="t" rtlCol="false" tIns="0" lIns="0" bIns="0" rIns="0">
              <a:spAutoFit/>
            </a:bodyPr>
            <a:lstStyle/>
            <a:p>
              <a:pPr algn="ctr">
                <a:lnSpc>
                  <a:spcPts val="7279"/>
                </a:lnSpc>
              </a:pPr>
              <a:r>
                <a:rPr lang="en-US" sz="5199">
                  <a:solidFill>
                    <a:srgbClr val="000000"/>
                  </a:solidFill>
                  <a:latin typeface="Canva Sans Bold"/>
                  <a:ea typeface="Canva Sans Bold"/>
                  <a:cs typeface="Canva Sans Bold"/>
                  <a:sym typeface="Canva Sans Bold"/>
                </a:rPr>
                <a:t>Recette</a:t>
              </a:r>
            </a:p>
          </p:txBody>
        </p:sp>
        <p:sp>
          <p:nvSpPr>
            <p:cNvPr name="Freeform 6" id="6"/>
            <p:cNvSpPr/>
            <p:nvPr/>
          </p:nvSpPr>
          <p:spPr>
            <a:xfrm flipH="false" flipV="false" rot="0">
              <a:off x="0" y="0"/>
              <a:ext cx="13357364" cy="8500141"/>
            </a:xfrm>
            <a:custGeom>
              <a:avLst/>
              <a:gdLst/>
              <a:ahLst/>
              <a:cxnLst/>
              <a:rect r="r" b="b" t="t" l="l"/>
              <a:pathLst>
                <a:path h="8500141" w="13357364">
                  <a:moveTo>
                    <a:pt x="0" y="0"/>
                  </a:moveTo>
                  <a:lnTo>
                    <a:pt x="13357364" y="0"/>
                  </a:lnTo>
                  <a:lnTo>
                    <a:pt x="13357364" y="8500141"/>
                  </a:lnTo>
                  <a:lnTo>
                    <a:pt x="0" y="85001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052525" y="564244"/>
              <a:ext cx="3874698" cy="1151043"/>
            </a:xfrm>
            <a:prstGeom prst="rect">
              <a:avLst/>
            </a:prstGeom>
          </p:spPr>
          <p:txBody>
            <a:bodyPr anchor="t" rtlCol="false" tIns="0" lIns="0" bIns="0" rIns="0">
              <a:spAutoFit/>
            </a:bodyPr>
            <a:lstStyle/>
            <a:p>
              <a:pPr algn="ctr">
                <a:lnSpc>
                  <a:spcPts val="7279"/>
                </a:lnSpc>
              </a:pPr>
              <a:r>
                <a:rPr lang="en-US" sz="5199">
                  <a:solidFill>
                    <a:srgbClr val="000000"/>
                  </a:solidFill>
                  <a:latin typeface="Canva Sans Bold"/>
                  <a:ea typeface="Canva Sans Bold"/>
                  <a:cs typeface="Canva Sans Bold"/>
                  <a:sym typeface="Canva Sans Bold"/>
                </a:rPr>
                <a:t>Recette</a:t>
              </a:r>
            </a:p>
          </p:txBody>
        </p:sp>
      </p:grpSp>
      <p:sp>
        <p:nvSpPr>
          <p:cNvPr name="TextBox 8" id="8"/>
          <p:cNvSpPr txBox="true"/>
          <p:nvPr/>
        </p:nvSpPr>
        <p:spPr>
          <a:xfrm rot="0">
            <a:off x="18534344" y="-4947035"/>
            <a:ext cx="2906023" cy="887095"/>
          </a:xfrm>
          <a:prstGeom prst="rect">
            <a:avLst/>
          </a:prstGeom>
        </p:spPr>
        <p:txBody>
          <a:bodyPr anchor="t" rtlCol="false" tIns="0" lIns="0" bIns="0" rIns="0">
            <a:spAutoFit/>
          </a:bodyPr>
          <a:lstStyle/>
          <a:p>
            <a:pPr algn="ctr">
              <a:lnSpc>
                <a:spcPts val="7279"/>
              </a:lnSpc>
            </a:pPr>
            <a:r>
              <a:rPr lang="en-US" sz="5199">
                <a:solidFill>
                  <a:srgbClr val="000000"/>
                </a:solidFill>
                <a:latin typeface="Canva Sans Bold"/>
                <a:ea typeface="Canva Sans Bold"/>
                <a:cs typeface="Canva Sans Bold"/>
                <a:sym typeface="Canva Sans Bold"/>
              </a:rPr>
              <a:t>Recette</a:t>
            </a:r>
          </a:p>
        </p:txBody>
      </p:sp>
      <p:grpSp>
        <p:nvGrpSpPr>
          <p:cNvPr name="Group 9" id="9"/>
          <p:cNvGrpSpPr/>
          <p:nvPr/>
        </p:nvGrpSpPr>
        <p:grpSpPr>
          <a:xfrm rot="0">
            <a:off x="0" y="0"/>
            <a:ext cx="18288000" cy="2451491"/>
            <a:chOff x="0" y="0"/>
            <a:chExt cx="3368783" cy="451583"/>
          </a:xfrm>
        </p:grpSpPr>
        <p:sp>
          <p:nvSpPr>
            <p:cNvPr name="Freeform 10" id="10"/>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11" id="11"/>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Qu'est-ce que le protocole d'un examen de la portée ?</a:t>
            </a:r>
          </a:p>
        </p:txBody>
      </p:sp>
    </p:spTree>
  </p:cSld>
  <p:clrMapOvr>
    <a:masterClrMapping/>
  </p:clrMapOvr>
</p:sld>
</file>

<file path=ppt/slides/slide6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La méthodologie</a:t>
            </a:r>
          </a:p>
        </p:txBody>
      </p:sp>
      <p:grpSp>
        <p:nvGrpSpPr>
          <p:cNvPr name="Group 5" id="5"/>
          <p:cNvGrpSpPr/>
          <p:nvPr/>
        </p:nvGrpSpPr>
        <p:grpSpPr>
          <a:xfrm rot="0">
            <a:off x="14959993" y="4034530"/>
            <a:ext cx="2557457" cy="1487865"/>
            <a:chOff x="0" y="0"/>
            <a:chExt cx="3096768" cy="1801623"/>
          </a:xfrm>
        </p:grpSpPr>
        <p:sp>
          <p:nvSpPr>
            <p:cNvPr name="Freeform 6" id="6"/>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AC4FF"/>
            </a:solidFill>
          </p:spPr>
        </p:sp>
      </p:grpSp>
      <p:sp>
        <p:nvSpPr>
          <p:cNvPr name="Freeform 7" id="7"/>
          <p:cNvSpPr/>
          <p:nvPr/>
        </p:nvSpPr>
        <p:spPr>
          <a:xfrm flipH="false" flipV="false" rot="0">
            <a:off x="15674162" y="4273438"/>
            <a:ext cx="1129119" cy="1010049"/>
          </a:xfrm>
          <a:custGeom>
            <a:avLst/>
            <a:gdLst/>
            <a:ahLst/>
            <a:cxnLst/>
            <a:rect r="r" b="b" t="t" l="l"/>
            <a:pathLst>
              <a:path h="1010049" w="1129119">
                <a:moveTo>
                  <a:pt x="0" y="0"/>
                </a:moveTo>
                <a:lnTo>
                  <a:pt x="1129119" y="0"/>
                </a:lnTo>
                <a:lnTo>
                  <a:pt x="1129119" y="1010049"/>
                </a:lnTo>
                <a:lnTo>
                  <a:pt x="0" y="101004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5128581" y="5770620"/>
            <a:ext cx="2557457" cy="800100"/>
          </a:xfrm>
          <a:prstGeom prst="rect">
            <a:avLst/>
          </a:prstGeom>
        </p:spPr>
        <p:txBody>
          <a:bodyPr anchor="t" rtlCol="false" tIns="0" lIns="0" bIns="0" rIns="0">
            <a:spAutoFit/>
          </a:bodyPr>
          <a:lstStyle/>
          <a:p>
            <a:pPr algn="ctr">
              <a:lnSpc>
                <a:spcPts val="3119"/>
              </a:lnSpc>
            </a:pPr>
            <a:r>
              <a:rPr lang="en-US" sz="2599">
                <a:solidFill>
                  <a:srgbClr val="191919"/>
                </a:solidFill>
                <a:latin typeface="Poppins"/>
                <a:ea typeface="Poppins"/>
                <a:cs typeface="Poppins"/>
                <a:sym typeface="Poppins"/>
              </a:rPr>
              <a:t>Enregistrement du protocole</a:t>
            </a:r>
          </a:p>
        </p:txBody>
      </p:sp>
      <p:grpSp>
        <p:nvGrpSpPr>
          <p:cNvPr name="Group 9" id="9"/>
          <p:cNvGrpSpPr/>
          <p:nvPr/>
        </p:nvGrpSpPr>
        <p:grpSpPr>
          <a:xfrm rot="0">
            <a:off x="719525" y="4023600"/>
            <a:ext cx="2557457" cy="1487865"/>
            <a:chOff x="0" y="0"/>
            <a:chExt cx="3409943" cy="1983820"/>
          </a:xfrm>
        </p:grpSpPr>
        <p:grpSp>
          <p:nvGrpSpPr>
            <p:cNvPr name="Group 10" id="10"/>
            <p:cNvGrpSpPr/>
            <p:nvPr/>
          </p:nvGrpSpPr>
          <p:grpSpPr>
            <a:xfrm rot="0">
              <a:off x="0" y="0"/>
              <a:ext cx="3409943" cy="1983820"/>
              <a:chOff x="0" y="0"/>
              <a:chExt cx="3096768" cy="1801623"/>
            </a:xfrm>
          </p:grpSpPr>
          <p:sp>
            <p:nvSpPr>
              <p:cNvPr name="Freeform 11" id="11"/>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63C60"/>
              </a:solidFill>
            </p:spPr>
          </p:sp>
        </p:grpSp>
        <p:sp>
          <p:nvSpPr>
            <p:cNvPr name="Freeform 12" id="12"/>
            <p:cNvSpPr/>
            <p:nvPr/>
          </p:nvSpPr>
          <p:spPr>
            <a:xfrm flipH="false" flipV="false" rot="0">
              <a:off x="957501" y="170685"/>
              <a:ext cx="1620495" cy="1620495"/>
            </a:xfrm>
            <a:custGeom>
              <a:avLst/>
              <a:gdLst/>
              <a:ahLst/>
              <a:cxnLst/>
              <a:rect r="r" b="b" t="t" l="l"/>
              <a:pathLst>
                <a:path h="1620495" w="1620495">
                  <a:moveTo>
                    <a:pt x="0" y="0"/>
                  </a:moveTo>
                  <a:lnTo>
                    <a:pt x="1620495" y="0"/>
                  </a:lnTo>
                  <a:lnTo>
                    <a:pt x="1620495" y="1620495"/>
                  </a:lnTo>
                  <a:lnTo>
                    <a:pt x="0" y="1620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13" id="13"/>
          <p:cNvGrpSpPr/>
          <p:nvPr/>
        </p:nvGrpSpPr>
        <p:grpSpPr>
          <a:xfrm rot="0">
            <a:off x="3096487" y="4023600"/>
            <a:ext cx="2557457" cy="1487865"/>
            <a:chOff x="0" y="0"/>
            <a:chExt cx="3409943" cy="1983820"/>
          </a:xfrm>
        </p:grpSpPr>
        <p:grpSp>
          <p:nvGrpSpPr>
            <p:cNvPr name="Group 14" id="14"/>
            <p:cNvGrpSpPr/>
            <p:nvPr/>
          </p:nvGrpSpPr>
          <p:grpSpPr>
            <a:xfrm rot="0">
              <a:off x="0" y="0"/>
              <a:ext cx="3409943" cy="1983820"/>
              <a:chOff x="0" y="0"/>
              <a:chExt cx="3096768" cy="1801623"/>
            </a:xfrm>
          </p:grpSpPr>
          <p:sp>
            <p:nvSpPr>
              <p:cNvPr name="Freeform 15" id="15"/>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E46270"/>
              </a:solidFill>
            </p:spPr>
          </p:sp>
        </p:grpSp>
        <p:sp>
          <p:nvSpPr>
            <p:cNvPr name="Freeform 16" id="16"/>
            <p:cNvSpPr/>
            <p:nvPr/>
          </p:nvSpPr>
          <p:spPr>
            <a:xfrm flipH="false" flipV="false" rot="0">
              <a:off x="1030769" y="170685"/>
              <a:ext cx="1348405" cy="1685506"/>
            </a:xfrm>
            <a:custGeom>
              <a:avLst/>
              <a:gdLst/>
              <a:ahLst/>
              <a:cxnLst/>
              <a:rect r="r" b="b" t="t" l="l"/>
              <a:pathLst>
                <a:path h="1685506" w="1348405">
                  <a:moveTo>
                    <a:pt x="0" y="0"/>
                  </a:moveTo>
                  <a:lnTo>
                    <a:pt x="1348405" y="0"/>
                  </a:lnTo>
                  <a:lnTo>
                    <a:pt x="1348405" y="1685507"/>
                  </a:lnTo>
                  <a:lnTo>
                    <a:pt x="0" y="16855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grpSp>
        <p:nvGrpSpPr>
          <p:cNvPr name="Group 17" id="17"/>
          <p:cNvGrpSpPr/>
          <p:nvPr/>
        </p:nvGrpSpPr>
        <p:grpSpPr>
          <a:xfrm rot="0">
            <a:off x="5481700" y="4034530"/>
            <a:ext cx="2538670" cy="1476935"/>
            <a:chOff x="0" y="0"/>
            <a:chExt cx="3384894" cy="1969247"/>
          </a:xfrm>
        </p:grpSpPr>
        <p:grpSp>
          <p:nvGrpSpPr>
            <p:cNvPr name="Group 18" id="18"/>
            <p:cNvGrpSpPr/>
            <p:nvPr/>
          </p:nvGrpSpPr>
          <p:grpSpPr>
            <a:xfrm rot="0">
              <a:off x="0" y="0"/>
              <a:ext cx="3384894" cy="1969247"/>
              <a:chOff x="0" y="0"/>
              <a:chExt cx="3096768" cy="1801623"/>
            </a:xfrm>
          </p:grpSpPr>
          <p:sp>
            <p:nvSpPr>
              <p:cNvPr name="Freeform 19" id="19"/>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A6F9F"/>
              </a:solidFill>
            </p:spPr>
          </p:sp>
        </p:grpSp>
        <p:sp>
          <p:nvSpPr>
            <p:cNvPr name="Freeform 20" id="20"/>
            <p:cNvSpPr/>
            <p:nvPr/>
          </p:nvSpPr>
          <p:spPr>
            <a:xfrm flipH="false" flipV="false" rot="0">
              <a:off x="1013943" y="169431"/>
              <a:ext cx="1592967" cy="1592967"/>
            </a:xfrm>
            <a:custGeom>
              <a:avLst/>
              <a:gdLst/>
              <a:ahLst/>
              <a:cxnLst/>
              <a:rect r="r" b="b" t="t" l="l"/>
              <a:pathLst>
                <a:path h="1592967" w="1592967">
                  <a:moveTo>
                    <a:pt x="0" y="0"/>
                  </a:moveTo>
                  <a:lnTo>
                    <a:pt x="1592966" y="0"/>
                  </a:lnTo>
                  <a:lnTo>
                    <a:pt x="1592966" y="1592967"/>
                  </a:lnTo>
                  <a:lnTo>
                    <a:pt x="0" y="159296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grpSp>
        <p:nvGrpSpPr>
          <p:cNvPr name="Group 21" id="21"/>
          <p:cNvGrpSpPr/>
          <p:nvPr/>
        </p:nvGrpSpPr>
        <p:grpSpPr>
          <a:xfrm rot="0">
            <a:off x="7852592" y="4034530"/>
            <a:ext cx="2538670" cy="1476935"/>
            <a:chOff x="0" y="0"/>
            <a:chExt cx="3384894" cy="1969247"/>
          </a:xfrm>
        </p:grpSpPr>
        <p:grpSp>
          <p:nvGrpSpPr>
            <p:cNvPr name="Group 22" id="22"/>
            <p:cNvGrpSpPr/>
            <p:nvPr/>
          </p:nvGrpSpPr>
          <p:grpSpPr>
            <a:xfrm rot="0">
              <a:off x="0" y="0"/>
              <a:ext cx="3384894" cy="1969247"/>
              <a:chOff x="0" y="0"/>
              <a:chExt cx="3096768" cy="1801623"/>
            </a:xfrm>
          </p:grpSpPr>
          <p:sp>
            <p:nvSpPr>
              <p:cNvPr name="Freeform 23" id="2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24" id="24"/>
            <p:cNvSpPr/>
            <p:nvPr/>
          </p:nvSpPr>
          <p:spPr>
            <a:xfrm flipH="false" flipV="false" rot="0">
              <a:off x="831024" y="169431"/>
              <a:ext cx="1716145" cy="1708239"/>
            </a:xfrm>
            <a:custGeom>
              <a:avLst/>
              <a:gdLst/>
              <a:ahLst/>
              <a:cxnLst/>
              <a:rect r="r" b="b" t="t" l="l"/>
              <a:pathLst>
                <a:path h="1708239" w="1716145">
                  <a:moveTo>
                    <a:pt x="0" y="0"/>
                  </a:moveTo>
                  <a:lnTo>
                    <a:pt x="1716146" y="0"/>
                  </a:lnTo>
                  <a:lnTo>
                    <a:pt x="1716146" y="1708240"/>
                  </a:lnTo>
                  <a:lnTo>
                    <a:pt x="0" y="170824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grpSp>
        <p:nvGrpSpPr>
          <p:cNvPr name="Group 25" id="25"/>
          <p:cNvGrpSpPr/>
          <p:nvPr/>
        </p:nvGrpSpPr>
        <p:grpSpPr>
          <a:xfrm rot="0">
            <a:off x="10229150" y="4034530"/>
            <a:ext cx="2538670" cy="1476935"/>
            <a:chOff x="0" y="0"/>
            <a:chExt cx="3384894" cy="1969247"/>
          </a:xfrm>
        </p:grpSpPr>
        <p:grpSp>
          <p:nvGrpSpPr>
            <p:cNvPr name="Group 26" id="26"/>
            <p:cNvGrpSpPr/>
            <p:nvPr/>
          </p:nvGrpSpPr>
          <p:grpSpPr>
            <a:xfrm rot="0">
              <a:off x="0" y="0"/>
              <a:ext cx="3384894" cy="1969247"/>
              <a:chOff x="0" y="0"/>
              <a:chExt cx="3096768" cy="1801623"/>
            </a:xfrm>
          </p:grpSpPr>
          <p:sp>
            <p:nvSpPr>
              <p:cNvPr name="Freeform 27" id="2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0">
                  <a:alpha val="83922"/>
                </a:srgbClr>
              </a:solidFill>
            </p:spPr>
          </p:sp>
        </p:grpSp>
        <p:sp>
          <p:nvSpPr>
            <p:cNvPr name="Freeform 28" id="28"/>
            <p:cNvSpPr/>
            <p:nvPr/>
          </p:nvSpPr>
          <p:spPr>
            <a:xfrm flipH="false" flipV="false" rot="0">
              <a:off x="868632" y="136207"/>
              <a:ext cx="1647629" cy="1675039"/>
            </a:xfrm>
            <a:custGeom>
              <a:avLst/>
              <a:gdLst/>
              <a:ahLst/>
              <a:cxnLst/>
              <a:rect r="r" b="b" t="t" l="l"/>
              <a:pathLst>
                <a:path h="1675039" w="1647629">
                  <a:moveTo>
                    <a:pt x="0" y="0"/>
                  </a:moveTo>
                  <a:lnTo>
                    <a:pt x="1647630" y="0"/>
                  </a:lnTo>
                  <a:lnTo>
                    <a:pt x="1647630" y="1675040"/>
                  </a:lnTo>
                  <a:lnTo>
                    <a:pt x="0" y="167504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grpSp>
        <p:nvGrpSpPr>
          <p:cNvPr name="Group 29" id="29"/>
          <p:cNvGrpSpPr/>
          <p:nvPr/>
        </p:nvGrpSpPr>
        <p:grpSpPr>
          <a:xfrm rot="0">
            <a:off x="12589911" y="4034530"/>
            <a:ext cx="2538670" cy="1476935"/>
            <a:chOff x="0" y="0"/>
            <a:chExt cx="3384894" cy="1969247"/>
          </a:xfrm>
        </p:grpSpPr>
        <p:grpSp>
          <p:nvGrpSpPr>
            <p:cNvPr name="Group 30" id="30"/>
            <p:cNvGrpSpPr/>
            <p:nvPr/>
          </p:nvGrpSpPr>
          <p:grpSpPr>
            <a:xfrm rot="0">
              <a:off x="0" y="0"/>
              <a:ext cx="3384894" cy="1969247"/>
              <a:chOff x="0" y="0"/>
              <a:chExt cx="3096768" cy="1801623"/>
            </a:xfrm>
          </p:grpSpPr>
          <p:sp>
            <p:nvSpPr>
              <p:cNvPr name="Freeform 31" id="31"/>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FA8DC">
                  <a:alpha val="83922"/>
                </a:srgbClr>
              </a:solidFill>
            </p:spPr>
          </p:sp>
        </p:grpSp>
        <p:sp>
          <p:nvSpPr>
            <p:cNvPr name="Freeform 32" id="32"/>
            <p:cNvSpPr/>
            <p:nvPr/>
          </p:nvSpPr>
          <p:spPr>
            <a:xfrm flipH="false" flipV="false" rot="0">
              <a:off x="883497" y="220484"/>
              <a:ext cx="1617900" cy="1606134"/>
            </a:xfrm>
            <a:custGeom>
              <a:avLst/>
              <a:gdLst/>
              <a:ahLst/>
              <a:cxnLst/>
              <a:rect r="r" b="b" t="t" l="l"/>
              <a:pathLst>
                <a:path h="1606134" w="1617900">
                  <a:moveTo>
                    <a:pt x="0" y="0"/>
                  </a:moveTo>
                  <a:lnTo>
                    <a:pt x="1617900" y="0"/>
                  </a:lnTo>
                  <a:lnTo>
                    <a:pt x="1617900" y="1606134"/>
                  </a:lnTo>
                  <a:lnTo>
                    <a:pt x="0" y="160613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sp>
        <p:nvSpPr>
          <p:cNvPr name="TextBox 33" id="33"/>
          <p:cNvSpPr txBox="true"/>
          <p:nvPr/>
        </p:nvSpPr>
        <p:spPr>
          <a:xfrm rot="0">
            <a:off x="3349321"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Bold"/>
                <a:ea typeface="Poppins Bold"/>
                <a:cs typeface="Poppins Bold"/>
                <a:sym typeface="Poppins Bold"/>
              </a:rPr>
              <a:t>Critères d’inclusion et d’exclusion</a:t>
            </a:r>
          </a:p>
        </p:txBody>
      </p:sp>
      <p:sp>
        <p:nvSpPr>
          <p:cNvPr name="TextBox 34" id="34"/>
          <p:cNvSpPr txBox="true"/>
          <p:nvPr/>
        </p:nvSpPr>
        <p:spPr>
          <a:xfrm rot="0">
            <a:off x="5653944" y="5770620"/>
            <a:ext cx="1897066"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Stratégie de recherche</a:t>
            </a:r>
          </a:p>
        </p:txBody>
      </p:sp>
      <p:sp>
        <p:nvSpPr>
          <p:cNvPr name="TextBox 35" id="35"/>
          <p:cNvSpPr txBox="true"/>
          <p:nvPr/>
        </p:nvSpPr>
        <p:spPr>
          <a:xfrm rot="0">
            <a:off x="8183023" y="5770620"/>
            <a:ext cx="187780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Processus de sélection</a:t>
            </a:r>
          </a:p>
        </p:txBody>
      </p:sp>
      <p:sp>
        <p:nvSpPr>
          <p:cNvPr name="TextBox 36" id="36"/>
          <p:cNvSpPr txBox="true"/>
          <p:nvPr/>
        </p:nvSpPr>
        <p:spPr>
          <a:xfrm rot="0">
            <a:off x="10472591" y="5770620"/>
            <a:ext cx="179081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Extraction des données</a:t>
            </a:r>
          </a:p>
        </p:txBody>
      </p:sp>
      <p:sp>
        <p:nvSpPr>
          <p:cNvPr name="TextBox 37" id="37"/>
          <p:cNvSpPr txBox="true"/>
          <p:nvPr/>
        </p:nvSpPr>
        <p:spPr>
          <a:xfrm rot="0">
            <a:off x="12672986"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Méthodes d’analyse et présentation des résultats</a:t>
            </a:r>
          </a:p>
        </p:txBody>
      </p:sp>
      <p:sp>
        <p:nvSpPr>
          <p:cNvPr name="TextBox 38" id="38"/>
          <p:cNvSpPr txBox="true"/>
          <p:nvPr/>
        </p:nvSpPr>
        <p:spPr>
          <a:xfrm rot="0">
            <a:off x="882944" y="5761095"/>
            <a:ext cx="2056802" cy="758775"/>
          </a:xfrm>
          <a:prstGeom prst="rect">
            <a:avLst/>
          </a:prstGeom>
        </p:spPr>
        <p:txBody>
          <a:bodyPr anchor="t" rtlCol="false" tIns="0" lIns="0" bIns="0" rIns="0">
            <a:spAutoFit/>
          </a:bodyPr>
          <a:lstStyle/>
          <a:p>
            <a:pPr algn="ctr">
              <a:lnSpc>
                <a:spcPts val="2948"/>
              </a:lnSpc>
            </a:pPr>
            <a:r>
              <a:rPr lang="en-US" sz="2457">
                <a:solidFill>
                  <a:srgbClr val="191919"/>
                </a:solidFill>
                <a:latin typeface="Poppins"/>
                <a:ea typeface="Poppins"/>
                <a:cs typeface="Poppins"/>
                <a:sym typeface="Poppins"/>
              </a:rPr>
              <a:t>Cadre/ligne directrices</a:t>
            </a:r>
          </a:p>
        </p:txBody>
      </p:sp>
    </p:spTree>
  </p:cSld>
  <p:clrMapOvr>
    <a:masterClrMapping/>
  </p:clrMapOvr>
</p:sld>
</file>

<file path=ppt/slides/slide6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La méthodologie</a:t>
            </a:r>
          </a:p>
        </p:txBody>
      </p:sp>
      <p:grpSp>
        <p:nvGrpSpPr>
          <p:cNvPr name="Group 5" id="5"/>
          <p:cNvGrpSpPr/>
          <p:nvPr/>
        </p:nvGrpSpPr>
        <p:grpSpPr>
          <a:xfrm rot="0">
            <a:off x="14959993" y="4034530"/>
            <a:ext cx="2557457" cy="1487865"/>
            <a:chOff x="0" y="0"/>
            <a:chExt cx="3096768" cy="1801623"/>
          </a:xfrm>
        </p:grpSpPr>
        <p:sp>
          <p:nvSpPr>
            <p:cNvPr name="Freeform 6" id="6"/>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AC4FF"/>
            </a:solidFill>
          </p:spPr>
        </p:sp>
      </p:grpSp>
      <p:sp>
        <p:nvSpPr>
          <p:cNvPr name="Freeform 7" id="7"/>
          <p:cNvSpPr/>
          <p:nvPr/>
        </p:nvSpPr>
        <p:spPr>
          <a:xfrm flipH="false" flipV="false" rot="0">
            <a:off x="15674162" y="4273438"/>
            <a:ext cx="1129119" cy="1010049"/>
          </a:xfrm>
          <a:custGeom>
            <a:avLst/>
            <a:gdLst/>
            <a:ahLst/>
            <a:cxnLst/>
            <a:rect r="r" b="b" t="t" l="l"/>
            <a:pathLst>
              <a:path h="1010049" w="1129119">
                <a:moveTo>
                  <a:pt x="0" y="0"/>
                </a:moveTo>
                <a:lnTo>
                  <a:pt x="1129119" y="0"/>
                </a:lnTo>
                <a:lnTo>
                  <a:pt x="1129119" y="1010049"/>
                </a:lnTo>
                <a:lnTo>
                  <a:pt x="0" y="101004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5128581" y="5770620"/>
            <a:ext cx="2557457" cy="800100"/>
          </a:xfrm>
          <a:prstGeom prst="rect">
            <a:avLst/>
          </a:prstGeom>
        </p:spPr>
        <p:txBody>
          <a:bodyPr anchor="t" rtlCol="false" tIns="0" lIns="0" bIns="0" rIns="0">
            <a:spAutoFit/>
          </a:bodyPr>
          <a:lstStyle/>
          <a:p>
            <a:pPr algn="ctr">
              <a:lnSpc>
                <a:spcPts val="3119"/>
              </a:lnSpc>
            </a:pPr>
            <a:r>
              <a:rPr lang="en-US" sz="2599">
                <a:solidFill>
                  <a:srgbClr val="191919"/>
                </a:solidFill>
                <a:latin typeface="Poppins"/>
                <a:ea typeface="Poppins"/>
                <a:cs typeface="Poppins"/>
                <a:sym typeface="Poppins"/>
              </a:rPr>
              <a:t>Enregistrement du protocole</a:t>
            </a:r>
          </a:p>
        </p:txBody>
      </p:sp>
      <p:grpSp>
        <p:nvGrpSpPr>
          <p:cNvPr name="Group 9" id="9"/>
          <p:cNvGrpSpPr/>
          <p:nvPr/>
        </p:nvGrpSpPr>
        <p:grpSpPr>
          <a:xfrm rot="0">
            <a:off x="719525" y="4023600"/>
            <a:ext cx="2557457" cy="1487865"/>
            <a:chOff x="0" y="0"/>
            <a:chExt cx="3409943" cy="1983820"/>
          </a:xfrm>
        </p:grpSpPr>
        <p:grpSp>
          <p:nvGrpSpPr>
            <p:cNvPr name="Group 10" id="10"/>
            <p:cNvGrpSpPr/>
            <p:nvPr/>
          </p:nvGrpSpPr>
          <p:grpSpPr>
            <a:xfrm rot="0">
              <a:off x="0" y="0"/>
              <a:ext cx="3409943" cy="1983820"/>
              <a:chOff x="0" y="0"/>
              <a:chExt cx="3096768" cy="1801623"/>
            </a:xfrm>
          </p:grpSpPr>
          <p:sp>
            <p:nvSpPr>
              <p:cNvPr name="Freeform 11" id="11"/>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63C60"/>
              </a:solidFill>
            </p:spPr>
          </p:sp>
        </p:grpSp>
        <p:sp>
          <p:nvSpPr>
            <p:cNvPr name="Freeform 12" id="12"/>
            <p:cNvSpPr/>
            <p:nvPr/>
          </p:nvSpPr>
          <p:spPr>
            <a:xfrm flipH="false" flipV="false" rot="0">
              <a:off x="957501" y="170685"/>
              <a:ext cx="1620495" cy="1620495"/>
            </a:xfrm>
            <a:custGeom>
              <a:avLst/>
              <a:gdLst/>
              <a:ahLst/>
              <a:cxnLst/>
              <a:rect r="r" b="b" t="t" l="l"/>
              <a:pathLst>
                <a:path h="1620495" w="1620495">
                  <a:moveTo>
                    <a:pt x="0" y="0"/>
                  </a:moveTo>
                  <a:lnTo>
                    <a:pt x="1620495" y="0"/>
                  </a:lnTo>
                  <a:lnTo>
                    <a:pt x="1620495" y="1620495"/>
                  </a:lnTo>
                  <a:lnTo>
                    <a:pt x="0" y="1620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13" id="13"/>
          <p:cNvGrpSpPr/>
          <p:nvPr/>
        </p:nvGrpSpPr>
        <p:grpSpPr>
          <a:xfrm rot="0">
            <a:off x="3096487" y="4023600"/>
            <a:ext cx="2557457" cy="1487865"/>
            <a:chOff x="0" y="0"/>
            <a:chExt cx="3409943" cy="1983820"/>
          </a:xfrm>
        </p:grpSpPr>
        <p:grpSp>
          <p:nvGrpSpPr>
            <p:cNvPr name="Group 14" id="14"/>
            <p:cNvGrpSpPr/>
            <p:nvPr/>
          </p:nvGrpSpPr>
          <p:grpSpPr>
            <a:xfrm rot="0">
              <a:off x="0" y="0"/>
              <a:ext cx="3409943" cy="1983820"/>
              <a:chOff x="0" y="0"/>
              <a:chExt cx="3096768" cy="1801623"/>
            </a:xfrm>
          </p:grpSpPr>
          <p:sp>
            <p:nvSpPr>
              <p:cNvPr name="Freeform 15" id="15"/>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75579"/>
              </a:solidFill>
            </p:spPr>
          </p:sp>
        </p:grpSp>
        <p:sp>
          <p:nvSpPr>
            <p:cNvPr name="Freeform 16" id="16"/>
            <p:cNvSpPr/>
            <p:nvPr/>
          </p:nvSpPr>
          <p:spPr>
            <a:xfrm flipH="false" flipV="false" rot="0">
              <a:off x="1030769" y="170685"/>
              <a:ext cx="1348405" cy="1685506"/>
            </a:xfrm>
            <a:custGeom>
              <a:avLst/>
              <a:gdLst/>
              <a:ahLst/>
              <a:cxnLst/>
              <a:rect r="r" b="b" t="t" l="l"/>
              <a:pathLst>
                <a:path h="1685506" w="1348405">
                  <a:moveTo>
                    <a:pt x="0" y="0"/>
                  </a:moveTo>
                  <a:lnTo>
                    <a:pt x="1348405" y="0"/>
                  </a:lnTo>
                  <a:lnTo>
                    <a:pt x="1348405" y="1685507"/>
                  </a:lnTo>
                  <a:lnTo>
                    <a:pt x="0" y="16855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grpSp>
        <p:nvGrpSpPr>
          <p:cNvPr name="Group 17" id="17"/>
          <p:cNvGrpSpPr/>
          <p:nvPr/>
        </p:nvGrpSpPr>
        <p:grpSpPr>
          <a:xfrm rot="0">
            <a:off x="5481700" y="4034530"/>
            <a:ext cx="2538670" cy="1476935"/>
            <a:chOff x="0" y="0"/>
            <a:chExt cx="3384894" cy="1969247"/>
          </a:xfrm>
        </p:grpSpPr>
        <p:grpSp>
          <p:nvGrpSpPr>
            <p:cNvPr name="Group 18" id="18"/>
            <p:cNvGrpSpPr/>
            <p:nvPr/>
          </p:nvGrpSpPr>
          <p:grpSpPr>
            <a:xfrm rot="0">
              <a:off x="0" y="0"/>
              <a:ext cx="3384894" cy="1969247"/>
              <a:chOff x="0" y="0"/>
              <a:chExt cx="3096768" cy="1801623"/>
            </a:xfrm>
          </p:grpSpPr>
          <p:sp>
            <p:nvSpPr>
              <p:cNvPr name="Freeform 19" id="19"/>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E46270"/>
              </a:solidFill>
            </p:spPr>
          </p:sp>
        </p:grpSp>
        <p:sp>
          <p:nvSpPr>
            <p:cNvPr name="Freeform 20" id="20"/>
            <p:cNvSpPr/>
            <p:nvPr/>
          </p:nvSpPr>
          <p:spPr>
            <a:xfrm flipH="false" flipV="false" rot="0">
              <a:off x="1013943" y="169431"/>
              <a:ext cx="1592967" cy="1592967"/>
            </a:xfrm>
            <a:custGeom>
              <a:avLst/>
              <a:gdLst/>
              <a:ahLst/>
              <a:cxnLst/>
              <a:rect r="r" b="b" t="t" l="l"/>
              <a:pathLst>
                <a:path h="1592967" w="1592967">
                  <a:moveTo>
                    <a:pt x="0" y="0"/>
                  </a:moveTo>
                  <a:lnTo>
                    <a:pt x="1592966" y="0"/>
                  </a:lnTo>
                  <a:lnTo>
                    <a:pt x="1592966" y="1592967"/>
                  </a:lnTo>
                  <a:lnTo>
                    <a:pt x="0" y="159296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grpSp>
        <p:nvGrpSpPr>
          <p:cNvPr name="Group 21" id="21"/>
          <p:cNvGrpSpPr/>
          <p:nvPr/>
        </p:nvGrpSpPr>
        <p:grpSpPr>
          <a:xfrm rot="0">
            <a:off x="7852592" y="4034530"/>
            <a:ext cx="2538670" cy="1476935"/>
            <a:chOff x="0" y="0"/>
            <a:chExt cx="3384894" cy="1969247"/>
          </a:xfrm>
        </p:grpSpPr>
        <p:grpSp>
          <p:nvGrpSpPr>
            <p:cNvPr name="Group 22" id="22"/>
            <p:cNvGrpSpPr/>
            <p:nvPr/>
          </p:nvGrpSpPr>
          <p:grpSpPr>
            <a:xfrm rot="0">
              <a:off x="0" y="0"/>
              <a:ext cx="3384894" cy="1969247"/>
              <a:chOff x="0" y="0"/>
              <a:chExt cx="3096768" cy="1801623"/>
            </a:xfrm>
          </p:grpSpPr>
          <p:sp>
            <p:nvSpPr>
              <p:cNvPr name="Freeform 23" id="2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24" id="24"/>
            <p:cNvSpPr/>
            <p:nvPr/>
          </p:nvSpPr>
          <p:spPr>
            <a:xfrm flipH="false" flipV="false" rot="0">
              <a:off x="831024" y="169431"/>
              <a:ext cx="1716145" cy="1708239"/>
            </a:xfrm>
            <a:custGeom>
              <a:avLst/>
              <a:gdLst/>
              <a:ahLst/>
              <a:cxnLst/>
              <a:rect r="r" b="b" t="t" l="l"/>
              <a:pathLst>
                <a:path h="1708239" w="1716145">
                  <a:moveTo>
                    <a:pt x="0" y="0"/>
                  </a:moveTo>
                  <a:lnTo>
                    <a:pt x="1716146" y="0"/>
                  </a:lnTo>
                  <a:lnTo>
                    <a:pt x="1716146" y="1708240"/>
                  </a:lnTo>
                  <a:lnTo>
                    <a:pt x="0" y="170824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grpSp>
        <p:nvGrpSpPr>
          <p:cNvPr name="Group 25" id="25"/>
          <p:cNvGrpSpPr/>
          <p:nvPr/>
        </p:nvGrpSpPr>
        <p:grpSpPr>
          <a:xfrm rot="0">
            <a:off x="10229150" y="4034530"/>
            <a:ext cx="2538670" cy="1476935"/>
            <a:chOff x="0" y="0"/>
            <a:chExt cx="3384894" cy="1969247"/>
          </a:xfrm>
        </p:grpSpPr>
        <p:grpSp>
          <p:nvGrpSpPr>
            <p:cNvPr name="Group 26" id="26"/>
            <p:cNvGrpSpPr/>
            <p:nvPr/>
          </p:nvGrpSpPr>
          <p:grpSpPr>
            <a:xfrm rot="0">
              <a:off x="0" y="0"/>
              <a:ext cx="3384894" cy="1969247"/>
              <a:chOff x="0" y="0"/>
              <a:chExt cx="3096768" cy="1801623"/>
            </a:xfrm>
          </p:grpSpPr>
          <p:sp>
            <p:nvSpPr>
              <p:cNvPr name="Freeform 27" id="2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0">
                  <a:alpha val="83922"/>
                </a:srgbClr>
              </a:solidFill>
            </p:spPr>
          </p:sp>
        </p:grpSp>
        <p:sp>
          <p:nvSpPr>
            <p:cNvPr name="Freeform 28" id="28"/>
            <p:cNvSpPr/>
            <p:nvPr/>
          </p:nvSpPr>
          <p:spPr>
            <a:xfrm flipH="false" flipV="false" rot="0">
              <a:off x="868632" y="136207"/>
              <a:ext cx="1647629" cy="1675039"/>
            </a:xfrm>
            <a:custGeom>
              <a:avLst/>
              <a:gdLst/>
              <a:ahLst/>
              <a:cxnLst/>
              <a:rect r="r" b="b" t="t" l="l"/>
              <a:pathLst>
                <a:path h="1675039" w="1647629">
                  <a:moveTo>
                    <a:pt x="0" y="0"/>
                  </a:moveTo>
                  <a:lnTo>
                    <a:pt x="1647630" y="0"/>
                  </a:lnTo>
                  <a:lnTo>
                    <a:pt x="1647630" y="1675040"/>
                  </a:lnTo>
                  <a:lnTo>
                    <a:pt x="0" y="167504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grpSp>
        <p:nvGrpSpPr>
          <p:cNvPr name="Group 29" id="29"/>
          <p:cNvGrpSpPr/>
          <p:nvPr/>
        </p:nvGrpSpPr>
        <p:grpSpPr>
          <a:xfrm rot="0">
            <a:off x="12589911" y="4034530"/>
            <a:ext cx="2538670" cy="1476935"/>
            <a:chOff x="0" y="0"/>
            <a:chExt cx="3384894" cy="1969247"/>
          </a:xfrm>
        </p:grpSpPr>
        <p:grpSp>
          <p:nvGrpSpPr>
            <p:cNvPr name="Group 30" id="30"/>
            <p:cNvGrpSpPr/>
            <p:nvPr/>
          </p:nvGrpSpPr>
          <p:grpSpPr>
            <a:xfrm rot="0">
              <a:off x="0" y="0"/>
              <a:ext cx="3384894" cy="1969247"/>
              <a:chOff x="0" y="0"/>
              <a:chExt cx="3096768" cy="1801623"/>
            </a:xfrm>
          </p:grpSpPr>
          <p:sp>
            <p:nvSpPr>
              <p:cNvPr name="Freeform 31" id="31"/>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FA8DC">
                  <a:alpha val="83922"/>
                </a:srgbClr>
              </a:solidFill>
            </p:spPr>
          </p:sp>
        </p:grpSp>
        <p:sp>
          <p:nvSpPr>
            <p:cNvPr name="Freeform 32" id="32"/>
            <p:cNvSpPr/>
            <p:nvPr/>
          </p:nvSpPr>
          <p:spPr>
            <a:xfrm flipH="false" flipV="false" rot="0">
              <a:off x="883497" y="220484"/>
              <a:ext cx="1617900" cy="1606134"/>
            </a:xfrm>
            <a:custGeom>
              <a:avLst/>
              <a:gdLst/>
              <a:ahLst/>
              <a:cxnLst/>
              <a:rect r="r" b="b" t="t" l="l"/>
              <a:pathLst>
                <a:path h="1606134" w="1617900">
                  <a:moveTo>
                    <a:pt x="0" y="0"/>
                  </a:moveTo>
                  <a:lnTo>
                    <a:pt x="1617900" y="0"/>
                  </a:lnTo>
                  <a:lnTo>
                    <a:pt x="1617900" y="1606134"/>
                  </a:lnTo>
                  <a:lnTo>
                    <a:pt x="0" y="160613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sp>
        <p:nvSpPr>
          <p:cNvPr name="TextBox 33" id="33"/>
          <p:cNvSpPr txBox="true"/>
          <p:nvPr/>
        </p:nvSpPr>
        <p:spPr>
          <a:xfrm rot="0">
            <a:off x="3349321"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Critères d’inclusion et d’exclusion</a:t>
            </a:r>
          </a:p>
        </p:txBody>
      </p:sp>
      <p:sp>
        <p:nvSpPr>
          <p:cNvPr name="TextBox 34" id="34"/>
          <p:cNvSpPr txBox="true"/>
          <p:nvPr/>
        </p:nvSpPr>
        <p:spPr>
          <a:xfrm rot="0">
            <a:off x="5653944" y="5770620"/>
            <a:ext cx="1897066"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Bold"/>
                <a:ea typeface="Poppins Bold"/>
                <a:cs typeface="Poppins Bold"/>
                <a:sym typeface="Poppins Bold"/>
              </a:rPr>
              <a:t>Stratégie de recherche</a:t>
            </a:r>
          </a:p>
        </p:txBody>
      </p:sp>
      <p:sp>
        <p:nvSpPr>
          <p:cNvPr name="TextBox 35" id="35"/>
          <p:cNvSpPr txBox="true"/>
          <p:nvPr/>
        </p:nvSpPr>
        <p:spPr>
          <a:xfrm rot="0">
            <a:off x="8183023" y="5770620"/>
            <a:ext cx="187780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Processus de sélection</a:t>
            </a:r>
          </a:p>
        </p:txBody>
      </p:sp>
      <p:sp>
        <p:nvSpPr>
          <p:cNvPr name="TextBox 36" id="36"/>
          <p:cNvSpPr txBox="true"/>
          <p:nvPr/>
        </p:nvSpPr>
        <p:spPr>
          <a:xfrm rot="0">
            <a:off x="10472591" y="5770620"/>
            <a:ext cx="179081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Extraction des données</a:t>
            </a:r>
          </a:p>
        </p:txBody>
      </p:sp>
      <p:sp>
        <p:nvSpPr>
          <p:cNvPr name="TextBox 37" id="37"/>
          <p:cNvSpPr txBox="true"/>
          <p:nvPr/>
        </p:nvSpPr>
        <p:spPr>
          <a:xfrm rot="0">
            <a:off x="12672986"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Méthodes d’analyse et présentation des résultats</a:t>
            </a:r>
          </a:p>
        </p:txBody>
      </p:sp>
      <p:sp>
        <p:nvSpPr>
          <p:cNvPr name="TextBox 38" id="38"/>
          <p:cNvSpPr txBox="true"/>
          <p:nvPr/>
        </p:nvSpPr>
        <p:spPr>
          <a:xfrm rot="0">
            <a:off x="882944" y="5761095"/>
            <a:ext cx="2056802" cy="758775"/>
          </a:xfrm>
          <a:prstGeom prst="rect">
            <a:avLst/>
          </a:prstGeom>
        </p:spPr>
        <p:txBody>
          <a:bodyPr anchor="t" rtlCol="false" tIns="0" lIns="0" bIns="0" rIns="0">
            <a:spAutoFit/>
          </a:bodyPr>
          <a:lstStyle/>
          <a:p>
            <a:pPr algn="ctr">
              <a:lnSpc>
                <a:spcPts val="2948"/>
              </a:lnSpc>
            </a:pPr>
            <a:r>
              <a:rPr lang="en-US" sz="2457">
                <a:solidFill>
                  <a:srgbClr val="191919"/>
                </a:solidFill>
                <a:latin typeface="Poppins"/>
                <a:ea typeface="Poppins"/>
                <a:cs typeface="Poppins"/>
                <a:sym typeface="Poppins"/>
              </a:rPr>
              <a:t>Cadre/ligne directrices</a:t>
            </a:r>
          </a:p>
        </p:txBody>
      </p:sp>
    </p:spTree>
  </p:cSld>
  <p:clrMapOvr>
    <a:masterClrMapping/>
  </p:clrMapOvr>
</p:sld>
</file>

<file path=ppt/slides/slide6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La méthodologie</a:t>
            </a:r>
          </a:p>
        </p:txBody>
      </p:sp>
      <p:grpSp>
        <p:nvGrpSpPr>
          <p:cNvPr name="Group 5" id="5"/>
          <p:cNvGrpSpPr/>
          <p:nvPr/>
        </p:nvGrpSpPr>
        <p:grpSpPr>
          <a:xfrm rot="0">
            <a:off x="719525" y="4023600"/>
            <a:ext cx="16966514" cy="3251970"/>
            <a:chOff x="0" y="0"/>
            <a:chExt cx="22622018" cy="4335960"/>
          </a:xfrm>
        </p:grpSpPr>
        <p:grpSp>
          <p:nvGrpSpPr>
            <p:cNvPr name="Group 6" id="6"/>
            <p:cNvGrpSpPr/>
            <p:nvPr/>
          </p:nvGrpSpPr>
          <p:grpSpPr>
            <a:xfrm rot="0">
              <a:off x="18987291" y="14573"/>
              <a:ext cx="3409943" cy="1983820"/>
              <a:chOff x="0" y="0"/>
              <a:chExt cx="3096768" cy="1801623"/>
            </a:xfrm>
          </p:grpSpPr>
          <p:sp>
            <p:nvSpPr>
              <p:cNvPr name="Freeform 7" id="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AC4FF"/>
              </a:solidFill>
            </p:spPr>
          </p:sp>
        </p:grpSp>
        <p:sp>
          <p:nvSpPr>
            <p:cNvPr name="Freeform 8" id="8"/>
            <p:cNvSpPr/>
            <p:nvPr/>
          </p:nvSpPr>
          <p:spPr>
            <a:xfrm flipH="false" flipV="false" rot="0">
              <a:off x="19939516" y="333117"/>
              <a:ext cx="1505492" cy="1346731"/>
            </a:xfrm>
            <a:custGeom>
              <a:avLst/>
              <a:gdLst/>
              <a:ahLst/>
              <a:cxnLst/>
              <a:rect r="r" b="b" t="t" l="l"/>
              <a:pathLst>
                <a:path h="1346731" w="1505492">
                  <a:moveTo>
                    <a:pt x="0" y="0"/>
                  </a:moveTo>
                  <a:lnTo>
                    <a:pt x="1505492" y="0"/>
                  </a:lnTo>
                  <a:lnTo>
                    <a:pt x="1505492" y="1346732"/>
                  </a:lnTo>
                  <a:lnTo>
                    <a:pt x="0" y="134673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19212076" y="2335710"/>
              <a:ext cx="3409943" cy="1060450"/>
            </a:xfrm>
            <a:prstGeom prst="rect">
              <a:avLst/>
            </a:prstGeom>
          </p:spPr>
          <p:txBody>
            <a:bodyPr anchor="t" rtlCol="false" tIns="0" lIns="0" bIns="0" rIns="0">
              <a:spAutoFit/>
            </a:bodyPr>
            <a:lstStyle/>
            <a:p>
              <a:pPr algn="ctr">
                <a:lnSpc>
                  <a:spcPts val="3119"/>
                </a:lnSpc>
              </a:pPr>
              <a:r>
                <a:rPr lang="en-US" sz="2599">
                  <a:solidFill>
                    <a:srgbClr val="191919"/>
                  </a:solidFill>
                  <a:latin typeface="Poppins"/>
                  <a:ea typeface="Poppins"/>
                  <a:cs typeface="Poppins"/>
                  <a:sym typeface="Poppins"/>
                </a:rPr>
                <a:t>Enregistrement du protocole</a:t>
              </a:r>
            </a:p>
          </p:txBody>
        </p:sp>
        <p:grpSp>
          <p:nvGrpSpPr>
            <p:cNvPr name="Group 10" id="10"/>
            <p:cNvGrpSpPr/>
            <p:nvPr/>
          </p:nvGrpSpPr>
          <p:grpSpPr>
            <a:xfrm rot="0">
              <a:off x="0" y="0"/>
              <a:ext cx="3409943" cy="1983820"/>
              <a:chOff x="0" y="0"/>
              <a:chExt cx="3096768" cy="1801623"/>
            </a:xfrm>
          </p:grpSpPr>
          <p:sp>
            <p:nvSpPr>
              <p:cNvPr name="Freeform 11" id="11"/>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63C60"/>
              </a:solidFill>
            </p:spPr>
          </p:sp>
        </p:grpSp>
        <p:sp>
          <p:nvSpPr>
            <p:cNvPr name="Freeform 12" id="12"/>
            <p:cNvSpPr/>
            <p:nvPr/>
          </p:nvSpPr>
          <p:spPr>
            <a:xfrm flipH="false" flipV="false" rot="0">
              <a:off x="957501" y="170685"/>
              <a:ext cx="1620495" cy="1620495"/>
            </a:xfrm>
            <a:custGeom>
              <a:avLst/>
              <a:gdLst/>
              <a:ahLst/>
              <a:cxnLst/>
              <a:rect r="r" b="b" t="t" l="l"/>
              <a:pathLst>
                <a:path h="1620495" w="1620495">
                  <a:moveTo>
                    <a:pt x="0" y="0"/>
                  </a:moveTo>
                  <a:lnTo>
                    <a:pt x="1620495" y="0"/>
                  </a:lnTo>
                  <a:lnTo>
                    <a:pt x="1620495" y="1620495"/>
                  </a:lnTo>
                  <a:lnTo>
                    <a:pt x="0" y="1620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3" id="13"/>
            <p:cNvGrpSpPr/>
            <p:nvPr/>
          </p:nvGrpSpPr>
          <p:grpSpPr>
            <a:xfrm rot="0">
              <a:off x="3169283" y="0"/>
              <a:ext cx="3409943" cy="1983820"/>
              <a:chOff x="0" y="0"/>
              <a:chExt cx="3096768" cy="1801623"/>
            </a:xfrm>
          </p:grpSpPr>
          <p:sp>
            <p:nvSpPr>
              <p:cNvPr name="Freeform 14" id="14"/>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75579"/>
              </a:solidFill>
            </p:spPr>
          </p:sp>
        </p:grpSp>
        <p:sp>
          <p:nvSpPr>
            <p:cNvPr name="Freeform 15" id="15"/>
            <p:cNvSpPr/>
            <p:nvPr/>
          </p:nvSpPr>
          <p:spPr>
            <a:xfrm flipH="false" flipV="false" rot="0">
              <a:off x="4200052" y="170685"/>
              <a:ext cx="1348405" cy="1685506"/>
            </a:xfrm>
            <a:custGeom>
              <a:avLst/>
              <a:gdLst/>
              <a:ahLst/>
              <a:cxnLst/>
              <a:rect r="r" b="b" t="t" l="l"/>
              <a:pathLst>
                <a:path h="1685506" w="1348405">
                  <a:moveTo>
                    <a:pt x="0" y="0"/>
                  </a:moveTo>
                  <a:lnTo>
                    <a:pt x="1348405" y="0"/>
                  </a:lnTo>
                  <a:lnTo>
                    <a:pt x="1348405" y="1685507"/>
                  </a:lnTo>
                  <a:lnTo>
                    <a:pt x="0" y="16855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6" id="16"/>
            <p:cNvGrpSpPr/>
            <p:nvPr/>
          </p:nvGrpSpPr>
          <p:grpSpPr>
            <a:xfrm rot="0">
              <a:off x="6349567" y="14573"/>
              <a:ext cx="3384894" cy="1969247"/>
              <a:chOff x="0" y="0"/>
              <a:chExt cx="3096768" cy="1801623"/>
            </a:xfrm>
          </p:grpSpPr>
          <p:sp>
            <p:nvSpPr>
              <p:cNvPr name="Freeform 17" id="1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A6F9F"/>
              </a:solidFill>
            </p:spPr>
          </p:sp>
        </p:grpSp>
        <p:sp>
          <p:nvSpPr>
            <p:cNvPr name="Freeform 18" id="18"/>
            <p:cNvSpPr/>
            <p:nvPr/>
          </p:nvSpPr>
          <p:spPr>
            <a:xfrm flipH="false" flipV="false" rot="0">
              <a:off x="7363510" y="184004"/>
              <a:ext cx="1592967" cy="1592967"/>
            </a:xfrm>
            <a:custGeom>
              <a:avLst/>
              <a:gdLst/>
              <a:ahLst/>
              <a:cxnLst/>
              <a:rect r="r" b="b" t="t" l="l"/>
              <a:pathLst>
                <a:path h="1592967" w="1592967">
                  <a:moveTo>
                    <a:pt x="0" y="0"/>
                  </a:moveTo>
                  <a:lnTo>
                    <a:pt x="1592966" y="0"/>
                  </a:lnTo>
                  <a:lnTo>
                    <a:pt x="1592966" y="1592967"/>
                  </a:lnTo>
                  <a:lnTo>
                    <a:pt x="0" y="159296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9" id="19"/>
            <p:cNvGrpSpPr/>
            <p:nvPr/>
          </p:nvGrpSpPr>
          <p:grpSpPr>
            <a:xfrm rot="0">
              <a:off x="9510757" y="14573"/>
              <a:ext cx="3384894" cy="1969247"/>
              <a:chOff x="0" y="0"/>
              <a:chExt cx="3096768" cy="1801623"/>
            </a:xfrm>
          </p:grpSpPr>
          <p:sp>
            <p:nvSpPr>
              <p:cNvPr name="Freeform 20" id="20"/>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E46270"/>
              </a:solidFill>
            </p:spPr>
          </p:sp>
        </p:grpSp>
        <p:sp>
          <p:nvSpPr>
            <p:cNvPr name="Freeform 21" id="21"/>
            <p:cNvSpPr/>
            <p:nvPr/>
          </p:nvSpPr>
          <p:spPr>
            <a:xfrm flipH="false" flipV="false" rot="0">
              <a:off x="10341781" y="184004"/>
              <a:ext cx="1716145" cy="1708239"/>
            </a:xfrm>
            <a:custGeom>
              <a:avLst/>
              <a:gdLst/>
              <a:ahLst/>
              <a:cxnLst/>
              <a:rect r="r" b="b" t="t" l="l"/>
              <a:pathLst>
                <a:path h="1708239" w="1716145">
                  <a:moveTo>
                    <a:pt x="0" y="0"/>
                  </a:moveTo>
                  <a:lnTo>
                    <a:pt x="1716146" y="0"/>
                  </a:lnTo>
                  <a:lnTo>
                    <a:pt x="1716146" y="1708239"/>
                  </a:lnTo>
                  <a:lnTo>
                    <a:pt x="0" y="170823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2" id="22"/>
            <p:cNvGrpSpPr/>
            <p:nvPr/>
          </p:nvGrpSpPr>
          <p:grpSpPr>
            <a:xfrm rot="0">
              <a:off x="12679501" y="14573"/>
              <a:ext cx="3384894" cy="1969247"/>
              <a:chOff x="0" y="0"/>
              <a:chExt cx="3096768" cy="1801623"/>
            </a:xfrm>
          </p:grpSpPr>
          <p:sp>
            <p:nvSpPr>
              <p:cNvPr name="Freeform 23" id="2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0">
                  <a:alpha val="83922"/>
                </a:srgbClr>
              </a:solidFill>
            </p:spPr>
          </p:sp>
        </p:grpSp>
        <p:sp>
          <p:nvSpPr>
            <p:cNvPr name="Freeform 24" id="24"/>
            <p:cNvSpPr/>
            <p:nvPr/>
          </p:nvSpPr>
          <p:spPr>
            <a:xfrm flipH="false" flipV="false" rot="0">
              <a:off x="13548133" y="150780"/>
              <a:ext cx="1647629" cy="1675039"/>
            </a:xfrm>
            <a:custGeom>
              <a:avLst/>
              <a:gdLst/>
              <a:ahLst/>
              <a:cxnLst/>
              <a:rect r="r" b="b" t="t" l="l"/>
              <a:pathLst>
                <a:path h="1675039" w="1647629">
                  <a:moveTo>
                    <a:pt x="0" y="0"/>
                  </a:moveTo>
                  <a:lnTo>
                    <a:pt x="1647630" y="0"/>
                  </a:lnTo>
                  <a:lnTo>
                    <a:pt x="1647630" y="1675039"/>
                  </a:lnTo>
                  <a:lnTo>
                    <a:pt x="0" y="167503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25" id="25"/>
            <p:cNvGrpSpPr/>
            <p:nvPr/>
          </p:nvGrpSpPr>
          <p:grpSpPr>
            <a:xfrm rot="0">
              <a:off x="15827182" y="14573"/>
              <a:ext cx="3384894" cy="1969247"/>
              <a:chOff x="0" y="0"/>
              <a:chExt cx="3096768" cy="1801623"/>
            </a:xfrm>
          </p:grpSpPr>
          <p:sp>
            <p:nvSpPr>
              <p:cNvPr name="Freeform 26" id="26"/>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FA8DC">
                  <a:alpha val="83922"/>
                </a:srgbClr>
              </a:solidFill>
            </p:spPr>
          </p:sp>
        </p:grpSp>
        <p:sp>
          <p:nvSpPr>
            <p:cNvPr name="Freeform 27" id="27"/>
            <p:cNvSpPr/>
            <p:nvPr/>
          </p:nvSpPr>
          <p:spPr>
            <a:xfrm flipH="false" flipV="false" rot="0">
              <a:off x="16710679" y="235057"/>
              <a:ext cx="1617900" cy="1606134"/>
            </a:xfrm>
            <a:custGeom>
              <a:avLst/>
              <a:gdLst/>
              <a:ahLst/>
              <a:cxnLst/>
              <a:rect r="r" b="b" t="t" l="l"/>
              <a:pathLst>
                <a:path h="1606134" w="1617900">
                  <a:moveTo>
                    <a:pt x="0" y="0"/>
                  </a:moveTo>
                  <a:lnTo>
                    <a:pt x="1617900" y="0"/>
                  </a:lnTo>
                  <a:lnTo>
                    <a:pt x="1617900" y="1606134"/>
                  </a:lnTo>
                  <a:lnTo>
                    <a:pt x="0" y="160613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28" id="28"/>
            <p:cNvSpPr txBox="true"/>
            <p:nvPr/>
          </p:nvSpPr>
          <p:spPr>
            <a:xfrm rot="0">
              <a:off x="3506396" y="2335710"/>
              <a:ext cx="2735718" cy="20002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Critères d’inclusion et d’exclusion</a:t>
              </a:r>
            </a:p>
          </p:txBody>
        </p:sp>
        <p:sp>
          <p:nvSpPr>
            <p:cNvPr name="TextBox 29" id="29"/>
            <p:cNvSpPr txBox="true"/>
            <p:nvPr/>
          </p:nvSpPr>
          <p:spPr>
            <a:xfrm rot="0">
              <a:off x="6579226" y="2335710"/>
              <a:ext cx="2529421"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Stratégie de recherche</a:t>
              </a:r>
            </a:p>
          </p:txBody>
        </p:sp>
        <p:sp>
          <p:nvSpPr>
            <p:cNvPr name="TextBox 30" id="30"/>
            <p:cNvSpPr txBox="true"/>
            <p:nvPr/>
          </p:nvSpPr>
          <p:spPr>
            <a:xfrm rot="0">
              <a:off x="9951331" y="2335710"/>
              <a:ext cx="2503746"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Bold"/>
                  <a:ea typeface="Poppins Bold"/>
                  <a:cs typeface="Poppins Bold"/>
                  <a:sym typeface="Poppins Bold"/>
                </a:rPr>
                <a:t>Processus de sélection</a:t>
              </a:r>
            </a:p>
          </p:txBody>
        </p:sp>
        <p:sp>
          <p:nvSpPr>
            <p:cNvPr name="TextBox 31" id="31"/>
            <p:cNvSpPr txBox="true"/>
            <p:nvPr/>
          </p:nvSpPr>
          <p:spPr>
            <a:xfrm rot="0">
              <a:off x="13004089" y="2335710"/>
              <a:ext cx="238775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Extraction des données</a:t>
              </a:r>
            </a:p>
          </p:txBody>
        </p:sp>
        <p:sp>
          <p:nvSpPr>
            <p:cNvPr name="TextBox 32" id="32"/>
            <p:cNvSpPr txBox="true"/>
            <p:nvPr/>
          </p:nvSpPr>
          <p:spPr>
            <a:xfrm rot="0">
              <a:off x="15937948" y="2335710"/>
              <a:ext cx="2735718" cy="20002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Méthodes d’analyse et présentation des résultats</a:t>
              </a:r>
            </a:p>
          </p:txBody>
        </p:sp>
        <p:sp>
          <p:nvSpPr>
            <p:cNvPr name="TextBox 33" id="33"/>
            <p:cNvSpPr txBox="true"/>
            <p:nvPr/>
          </p:nvSpPr>
          <p:spPr>
            <a:xfrm rot="0">
              <a:off x="217893" y="2326185"/>
              <a:ext cx="2742403" cy="1002175"/>
            </a:xfrm>
            <a:prstGeom prst="rect">
              <a:avLst/>
            </a:prstGeom>
          </p:spPr>
          <p:txBody>
            <a:bodyPr anchor="t" rtlCol="false" tIns="0" lIns="0" bIns="0" rIns="0">
              <a:spAutoFit/>
            </a:bodyPr>
            <a:lstStyle/>
            <a:p>
              <a:pPr algn="ctr">
                <a:lnSpc>
                  <a:spcPts val="2948"/>
                </a:lnSpc>
              </a:pPr>
              <a:r>
                <a:rPr lang="en-US" sz="2457">
                  <a:solidFill>
                    <a:srgbClr val="191919"/>
                  </a:solidFill>
                  <a:latin typeface="Poppins"/>
                  <a:ea typeface="Poppins"/>
                  <a:cs typeface="Poppins"/>
                  <a:sym typeface="Poppins"/>
                </a:rPr>
                <a:t>Cadre/ligne directrices</a:t>
              </a:r>
            </a:p>
          </p:txBody>
        </p:sp>
      </p:grpSp>
    </p:spTree>
  </p:cSld>
  <p:clrMapOvr>
    <a:masterClrMapping/>
  </p:clrMapOvr>
</p:sld>
</file>

<file path=ppt/slides/slide6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Freeform 4" id="4"/>
          <p:cNvSpPr/>
          <p:nvPr/>
        </p:nvSpPr>
        <p:spPr>
          <a:xfrm flipH="false" flipV="false" rot="0">
            <a:off x="15662175" y="4172387"/>
            <a:ext cx="1213425" cy="1204600"/>
          </a:xfrm>
          <a:custGeom>
            <a:avLst/>
            <a:gdLst/>
            <a:ahLst/>
            <a:cxnLst/>
            <a:rect r="r" b="b" t="t" l="l"/>
            <a:pathLst>
              <a:path h="1204600" w="1213425">
                <a:moveTo>
                  <a:pt x="0" y="0"/>
                </a:moveTo>
                <a:lnTo>
                  <a:pt x="1213425" y="0"/>
                </a:lnTo>
                <a:lnTo>
                  <a:pt x="1213425" y="1204600"/>
                </a:lnTo>
                <a:lnTo>
                  <a:pt x="0" y="12046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La méthodologie</a:t>
            </a:r>
          </a:p>
        </p:txBody>
      </p:sp>
      <p:grpSp>
        <p:nvGrpSpPr>
          <p:cNvPr name="Group 6" id="6"/>
          <p:cNvGrpSpPr/>
          <p:nvPr/>
        </p:nvGrpSpPr>
        <p:grpSpPr>
          <a:xfrm rot="0">
            <a:off x="14959993" y="4034530"/>
            <a:ext cx="2557457" cy="1487865"/>
            <a:chOff x="0" y="0"/>
            <a:chExt cx="3096768" cy="1801623"/>
          </a:xfrm>
        </p:grpSpPr>
        <p:sp>
          <p:nvSpPr>
            <p:cNvPr name="Freeform 7" id="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AC4FF"/>
            </a:solidFill>
          </p:spPr>
        </p:sp>
      </p:grpSp>
      <p:sp>
        <p:nvSpPr>
          <p:cNvPr name="Freeform 8" id="8"/>
          <p:cNvSpPr/>
          <p:nvPr/>
        </p:nvSpPr>
        <p:spPr>
          <a:xfrm flipH="false" flipV="false" rot="0">
            <a:off x="15674162" y="4273438"/>
            <a:ext cx="1129119" cy="1010049"/>
          </a:xfrm>
          <a:custGeom>
            <a:avLst/>
            <a:gdLst/>
            <a:ahLst/>
            <a:cxnLst/>
            <a:rect r="r" b="b" t="t" l="l"/>
            <a:pathLst>
              <a:path h="1010049" w="1129119">
                <a:moveTo>
                  <a:pt x="0" y="0"/>
                </a:moveTo>
                <a:lnTo>
                  <a:pt x="1129119" y="0"/>
                </a:lnTo>
                <a:lnTo>
                  <a:pt x="1129119" y="1010049"/>
                </a:lnTo>
                <a:lnTo>
                  <a:pt x="0" y="101004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5128581" y="5770620"/>
            <a:ext cx="2557457" cy="800100"/>
          </a:xfrm>
          <a:prstGeom prst="rect">
            <a:avLst/>
          </a:prstGeom>
        </p:spPr>
        <p:txBody>
          <a:bodyPr anchor="t" rtlCol="false" tIns="0" lIns="0" bIns="0" rIns="0">
            <a:spAutoFit/>
          </a:bodyPr>
          <a:lstStyle/>
          <a:p>
            <a:pPr algn="ctr">
              <a:lnSpc>
                <a:spcPts val="3119"/>
              </a:lnSpc>
            </a:pPr>
            <a:r>
              <a:rPr lang="en-US" sz="2599">
                <a:solidFill>
                  <a:srgbClr val="191919"/>
                </a:solidFill>
                <a:latin typeface="Poppins"/>
                <a:ea typeface="Poppins"/>
                <a:cs typeface="Poppins"/>
                <a:sym typeface="Poppins"/>
              </a:rPr>
              <a:t>Enregistrement du protocole</a:t>
            </a:r>
          </a:p>
        </p:txBody>
      </p:sp>
      <p:grpSp>
        <p:nvGrpSpPr>
          <p:cNvPr name="Group 10" id="10"/>
          <p:cNvGrpSpPr/>
          <p:nvPr/>
        </p:nvGrpSpPr>
        <p:grpSpPr>
          <a:xfrm rot="0">
            <a:off x="719525" y="4023600"/>
            <a:ext cx="2557457" cy="1487865"/>
            <a:chOff x="0" y="0"/>
            <a:chExt cx="3409943" cy="1983820"/>
          </a:xfrm>
        </p:grpSpPr>
        <p:grpSp>
          <p:nvGrpSpPr>
            <p:cNvPr name="Group 11" id="11"/>
            <p:cNvGrpSpPr/>
            <p:nvPr/>
          </p:nvGrpSpPr>
          <p:grpSpPr>
            <a:xfrm rot="0">
              <a:off x="0" y="0"/>
              <a:ext cx="3409943" cy="1983820"/>
              <a:chOff x="0" y="0"/>
              <a:chExt cx="3096768" cy="1801623"/>
            </a:xfrm>
          </p:grpSpPr>
          <p:sp>
            <p:nvSpPr>
              <p:cNvPr name="Freeform 12" id="12"/>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63C60"/>
              </a:solidFill>
            </p:spPr>
          </p:sp>
        </p:grpSp>
        <p:sp>
          <p:nvSpPr>
            <p:cNvPr name="Freeform 13" id="13"/>
            <p:cNvSpPr/>
            <p:nvPr/>
          </p:nvSpPr>
          <p:spPr>
            <a:xfrm flipH="false" flipV="false" rot="0">
              <a:off x="957501" y="170685"/>
              <a:ext cx="1620495" cy="1620495"/>
            </a:xfrm>
            <a:custGeom>
              <a:avLst/>
              <a:gdLst/>
              <a:ahLst/>
              <a:cxnLst/>
              <a:rect r="r" b="b" t="t" l="l"/>
              <a:pathLst>
                <a:path h="1620495" w="1620495">
                  <a:moveTo>
                    <a:pt x="0" y="0"/>
                  </a:moveTo>
                  <a:lnTo>
                    <a:pt x="1620495" y="0"/>
                  </a:lnTo>
                  <a:lnTo>
                    <a:pt x="1620495" y="1620495"/>
                  </a:lnTo>
                  <a:lnTo>
                    <a:pt x="0" y="162049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grpSp>
        <p:nvGrpSpPr>
          <p:cNvPr name="Group 14" id="14"/>
          <p:cNvGrpSpPr/>
          <p:nvPr/>
        </p:nvGrpSpPr>
        <p:grpSpPr>
          <a:xfrm rot="0">
            <a:off x="3096487" y="4023600"/>
            <a:ext cx="2557457" cy="1487865"/>
            <a:chOff x="0" y="0"/>
            <a:chExt cx="3409943" cy="1983820"/>
          </a:xfrm>
        </p:grpSpPr>
        <p:grpSp>
          <p:nvGrpSpPr>
            <p:cNvPr name="Group 15" id="15"/>
            <p:cNvGrpSpPr/>
            <p:nvPr/>
          </p:nvGrpSpPr>
          <p:grpSpPr>
            <a:xfrm rot="0">
              <a:off x="0" y="0"/>
              <a:ext cx="3409943" cy="1983820"/>
              <a:chOff x="0" y="0"/>
              <a:chExt cx="3096768" cy="1801623"/>
            </a:xfrm>
          </p:grpSpPr>
          <p:sp>
            <p:nvSpPr>
              <p:cNvPr name="Freeform 16" id="16"/>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75579"/>
              </a:solidFill>
            </p:spPr>
          </p:sp>
        </p:grpSp>
        <p:sp>
          <p:nvSpPr>
            <p:cNvPr name="Freeform 17" id="17"/>
            <p:cNvSpPr/>
            <p:nvPr/>
          </p:nvSpPr>
          <p:spPr>
            <a:xfrm flipH="false" flipV="false" rot="0">
              <a:off x="1030769" y="170685"/>
              <a:ext cx="1348405" cy="1685506"/>
            </a:xfrm>
            <a:custGeom>
              <a:avLst/>
              <a:gdLst/>
              <a:ahLst/>
              <a:cxnLst/>
              <a:rect r="r" b="b" t="t" l="l"/>
              <a:pathLst>
                <a:path h="1685506" w="1348405">
                  <a:moveTo>
                    <a:pt x="0" y="0"/>
                  </a:moveTo>
                  <a:lnTo>
                    <a:pt x="1348405" y="0"/>
                  </a:lnTo>
                  <a:lnTo>
                    <a:pt x="1348405" y="1685507"/>
                  </a:lnTo>
                  <a:lnTo>
                    <a:pt x="0" y="16855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grpSp>
        <p:nvGrpSpPr>
          <p:cNvPr name="Group 18" id="18"/>
          <p:cNvGrpSpPr/>
          <p:nvPr/>
        </p:nvGrpSpPr>
        <p:grpSpPr>
          <a:xfrm rot="0">
            <a:off x="5481700" y="4034530"/>
            <a:ext cx="2538670" cy="1476935"/>
            <a:chOff x="0" y="0"/>
            <a:chExt cx="3384894" cy="1969247"/>
          </a:xfrm>
        </p:grpSpPr>
        <p:grpSp>
          <p:nvGrpSpPr>
            <p:cNvPr name="Group 19" id="19"/>
            <p:cNvGrpSpPr/>
            <p:nvPr/>
          </p:nvGrpSpPr>
          <p:grpSpPr>
            <a:xfrm rot="0">
              <a:off x="0" y="0"/>
              <a:ext cx="3384894" cy="1969247"/>
              <a:chOff x="0" y="0"/>
              <a:chExt cx="3096768" cy="1801623"/>
            </a:xfrm>
          </p:grpSpPr>
          <p:sp>
            <p:nvSpPr>
              <p:cNvPr name="Freeform 20" id="20"/>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A6F9F"/>
              </a:solidFill>
            </p:spPr>
          </p:sp>
        </p:grpSp>
        <p:sp>
          <p:nvSpPr>
            <p:cNvPr name="Freeform 21" id="21"/>
            <p:cNvSpPr/>
            <p:nvPr/>
          </p:nvSpPr>
          <p:spPr>
            <a:xfrm flipH="false" flipV="false" rot="0">
              <a:off x="1013943" y="169431"/>
              <a:ext cx="1592967" cy="1592967"/>
            </a:xfrm>
            <a:custGeom>
              <a:avLst/>
              <a:gdLst/>
              <a:ahLst/>
              <a:cxnLst/>
              <a:rect r="r" b="b" t="t" l="l"/>
              <a:pathLst>
                <a:path h="1592967" w="1592967">
                  <a:moveTo>
                    <a:pt x="0" y="0"/>
                  </a:moveTo>
                  <a:lnTo>
                    <a:pt x="1592966" y="0"/>
                  </a:lnTo>
                  <a:lnTo>
                    <a:pt x="1592966" y="1592967"/>
                  </a:lnTo>
                  <a:lnTo>
                    <a:pt x="0" y="159296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grpSp>
        <p:nvGrpSpPr>
          <p:cNvPr name="Group 22" id="22"/>
          <p:cNvGrpSpPr/>
          <p:nvPr/>
        </p:nvGrpSpPr>
        <p:grpSpPr>
          <a:xfrm rot="0">
            <a:off x="7852592" y="4034530"/>
            <a:ext cx="2538670" cy="1476935"/>
            <a:chOff x="0" y="0"/>
            <a:chExt cx="3384894" cy="1969247"/>
          </a:xfrm>
        </p:grpSpPr>
        <p:grpSp>
          <p:nvGrpSpPr>
            <p:cNvPr name="Group 23" id="23"/>
            <p:cNvGrpSpPr/>
            <p:nvPr/>
          </p:nvGrpSpPr>
          <p:grpSpPr>
            <a:xfrm rot="0">
              <a:off x="0" y="0"/>
              <a:ext cx="3384894" cy="1969247"/>
              <a:chOff x="0" y="0"/>
              <a:chExt cx="3096768" cy="1801623"/>
            </a:xfrm>
          </p:grpSpPr>
          <p:sp>
            <p:nvSpPr>
              <p:cNvPr name="Freeform 24" id="24"/>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25" id="25"/>
            <p:cNvSpPr/>
            <p:nvPr/>
          </p:nvSpPr>
          <p:spPr>
            <a:xfrm flipH="false" flipV="false" rot="0">
              <a:off x="831024" y="169431"/>
              <a:ext cx="1716145" cy="1708239"/>
            </a:xfrm>
            <a:custGeom>
              <a:avLst/>
              <a:gdLst/>
              <a:ahLst/>
              <a:cxnLst/>
              <a:rect r="r" b="b" t="t" l="l"/>
              <a:pathLst>
                <a:path h="1708239" w="1716145">
                  <a:moveTo>
                    <a:pt x="0" y="0"/>
                  </a:moveTo>
                  <a:lnTo>
                    <a:pt x="1716146" y="0"/>
                  </a:lnTo>
                  <a:lnTo>
                    <a:pt x="1716146" y="1708240"/>
                  </a:lnTo>
                  <a:lnTo>
                    <a:pt x="0" y="170824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grpSp>
        <p:nvGrpSpPr>
          <p:cNvPr name="Group 26" id="26"/>
          <p:cNvGrpSpPr/>
          <p:nvPr/>
        </p:nvGrpSpPr>
        <p:grpSpPr>
          <a:xfrm rot="0">
            <a:off x="10229150" y="4034530"/>
            <a:ext cx="2538670" cy="1476935"/>
            <a:chOff x="0" y="0"/>
            <a:chExt cx="3384894" cy="1969247"/>
          </a:xfrm>
        </p:grpSpPr>
        <p:grpSp>
          <p:nvGrpSpPr>
            <p:cNvPr name="Group 27" id="27"/>
            <p:cNvGrpSpPr/>
            <p:nvPr/>
          </p:nvGrpSpPr>
          <p:grpSpPr>
            <a:xfrm rot="0">
              <a:off x="0" y="0"/>
              <a:ext cx="3384894" cy="1969247"/>
              <a:chOff x="0" y="0"/>
              <a:chExt cx="3096768" cy="1801623"/>
            </a:xfrm>
          </p:grpSpPr>
          <p:sp>
            <p:nvSpPr>
              <p:cNvPr name="Freeform 28" id="28"/>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E46270"/>
              </a:solidFill>
            </p:spPr>
          </p:sp>
        </p:grpSp>
        <p:sp>
          <p:nvSpPr>
            <p:cNvPr name="Freeform 29" id="29"/>
            <p:cNvSpPr/>
            <p:nvPr/>
          </p:nvSpPr>
          <p:spPr>
            <a:xfrm flipH="false" flipV="false" rot="0">
              <a:off x="868632" y="136207"/>
              <a:ext cx="1647629" cy="1675039"/>
            </a:xfrm>
            <a:custGeom>
              <a:avLst/>
              <a:gdLst/>
              <a:ahLst/>
              <a:cxnLst/>
              <a:rect r="r" b="b" t="t" l="l"/>
              <a:pathLst>
                <a:path h="1675039" w="1647629">
                  <a:moveTo>
                    <a:pt x="0" y="0"/>
                  </a:moveTo>
                  <a:lnTo>
                    <a:pt x="1647630" y="0"/>
                  </a:lnTo>
                  <a:lnTo>
                    <a:pt x="1647630" y="1675040"/>
                  </a:lnTo>
                  <a:lnTo>
                    <a:pt x="0" y="167504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grpSp>
        <p:nvGrpSpPr>
          <p:cNvPr name="Group 30" id="30"/>
          <p:cNvGrpSpPr/>
          <p:nvPr/>
        </p:nvGrpSpPr>
        <p:grpSpPr>
          <a:xfrm rot="0">
            <a:off x="12589911" y="4034530"/>
            <a:ext cx="2538670" cy="1476935"/>
            <a:chOff x="0" y="0"/>
            <a:chExt cx="3384894" cy="1969247"/>
          </a:xfrm>
        </p:grpSpPr>
        <p:grpSp>
          <p:nvGrpSpPr>
            <p:cNvPr name="Group 31" id="31"/>
            <p:cNvGrpSpPr/>
            <p:nvPr/>
          </p:nvGrpSpPr>
          <p:grpSpPr>
            <a:xfrm rot="0">
              <a:off x="0" y="0"/>
              <a:ext cx="3384894" cy="1969247"/>
              <a:chOff x="0" y="0"/>
              <a:chExt cx="3096768" cy="1801623"/>
            </a:xfrm>
          </p:grpSpPr>
          <p:sp>
            <p:nvSpPr>
              <p:cNvPr name="Freeform 32" id="32"/>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FA8DC">
                  <a:alpha val="83922"/>
                </a:srgbClr>
              </a:solidFill>
            </p:spPr>
          </p:sp>
        </p:grpSp>
        <p:sp>
          <p:nvSpPr>
            <p:cNvPr name="Freeform 33" id="33"/>
            <p:cNvSpPr/>
            <p:nvPr/>
          </p:nvSpPr>
          <p:spPr>
            <a:xfrm flipH="false" flipV="false" rot="0">
              <a:off x="883497" y="220484"/>
              <a:ext cx="1617900" cy="1606134"/>
            </a:xfrm>
            <a:custGeom>
              <a:avLst/>
              <a:gdLst/>
              <a:ahLst/>
              <a:cxnLst/>
              <a:rect r="r" b="b" t="t" l="l"/>
              <a:pathLst>
                <a:path h="1606134" w="1617900">
                  <a:moveTo>
                    <a:pt x="0" y="0"/>
                  </a:moveTo>
                  <a:lnTo>
                    <a:pt x="1617900" y="0"/>
                  </a:lnTo>
                  <a:lnTo>
                    <a:pt x="1617900" y="1606134"/>
                  </a:lnTo>
                  <a:lnTo>
                    <a:pt x="0" y="160613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
        <p:nvSpPr>
          <p:cNvPr name="TextBox 34" id="34"/>
          <p:cNvSpPr txBox="true"/>
          <p:nvPr/>
        </p:nvSpPr>
        <p:spPr>
          <a:xfrm rot="0">
            <a:off x="3349321"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Critères d’inclusion et d’exclusion</a:t>
            </a:r>
          </a:p>
        </p:txBody>
      </p:sp>
      <p:sp>
        <p:nvSpPr>
          <p:cNvPr name="TextBox 35" id="35"/>
          <p:cNvSpPr txBox="true"/>
          <p:nvPr/>
        </p:nvSpPr>
        <p:spPr>
          <a:xfrm rot="0">
            <a:off x="5653944" y="5770620"/>
            <a:ext cx="1897066"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Stratégie de recherche</a:t>
            </a:r>
          </a:p>
        </p:txBody>
      </p:sp>
      <p:sp>
        <p:nvSpPr>
          <p:cNvPr name="TextBox 36" id="36"/>
          <p:cNvSpPr txBox="true"/>
          <p:nvPr/>
        </p:nvSpPr>
        <p:spPr>
          <a:xfrm rot="0">
            <a:off x="8183023" y="5770620"/>
            <a:ext cx="187780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Processus de sélection</a:t>
            </a:r>
          </a:p>
        </p:txBody>
      </p:sp>
      <p:sp>
        <p:nvSpPr>
          <p:cNvPr name="TextBox 37" id="37"/>
          <p:cNvSpPr txBox="true"/>
          <p:nvPr/>
        </p:nvSpPr>
        <p:spPr>
          <a:xfrm rot="0">
            <a:off x="10472591" y="5770620"/>
            <a:ext cx="179081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Bold"/>
                <a:ea typeface="Poppins Bold"/>
                <a:cs typeface="Poppins Bold"/>
                <a:sym typeface="Poppins Bold"/>
              </a:rPr>
              <a:t>Extraction des données</a:t>
            </a:r>
          </a:p>
        </p:txBody>
      </p:sp>
      <p:sp>
        <p:nvSpPr>
          <p:cNvPr name="TextBox 38" id="38"/>
          <p:cNvSpPr txBox="true"/>
          <p:nvPr/>
        </p:nvSpPr>
        <p:spPr>
          <a:xfrm rot="0">
            <a:off x="12672986"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Méthodes d’analyse et présentation des résultats</a:t>
            </a:r>
          </a:p>
        </p:txBody>
      </p:sp>
      <p:sp>
        <p:nvSpPr>
          <p:cNvPr name="TextBox 39" id="39"/>
          <p:cNvSpPr txBox="true"/>
          <p:nvPr/>
        </p:nvSpPr>
        <p:spPr>
          <a:xfrm rot="0">
            <a:off x="882944" y="5761095"/>
            <a:ext cx="2056802" cy="758775"/>
          </a:xfrm>
          <a:prstGeom prst="rect">
            <a:avLst/>
          </a:prstGeom>
        </p:spPr>
        <p:txBody>
          <a:bodyPr anchor="t" rtlCol="false" tIns="0" lIns="0" bIns="0" rIns="0">
            <a:spAutoFit/>
          </a:bodyPr>
          <a:lstStyle/>
          <a:p>
            <a:pPr algn="ctr">
              <a:lnSpc>
                <a:spcPts val="2948"/>
              </a:lnSpc>
            </a:pPr>
            <a:r>
              <a:rPr lang="en-US" sz="2457">
                <a:solidFill>
                  <a:srgbClr val="191919"/>
                </a:solidFill>
                <a:latin typeface="Poppins"/>
                <a:ea typeface="Poppins"/>
                <a:cs typeface="Poppins"/>
                <a:sym typeface="Poppins"/>
              </a:rPr>
              <a:t>Cadre/ligne directrices</a:t>
            </a:r>
          </a:p>
        </p:txBody>
      </p:sp>
    </p:spTree>
  </p:cSld>
  <p:clrMapOvr>
    <a:masterClrMapping/>
  </p:clrMapOvr>
</p:sld>
</file>

<file path=ppt/slides/slide6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La méthodologie</a:t>
            </a:r>
          </a:p>
        </p:txBody>
      </p:sp>
      <p:grpSp>
        <p:nvGrpSpPr>
          <p:cNvPr name="Group 5" id="5"/>
          <p:cNvGrpSpPr/>
          <p:nvPr/>
        </p:nvGrpSpPr>
        <p:grpSpPr>
          <a:xfrm rot="0">
            <a:off x="14959993" y="4034530"/>
            <a:ext cx="2557457" cy="1487865"/>
            <a:chOff x="0" y="0"/>
            <a:chExt cx="3096768" cy="1801623"/>
          </a:xfrm>
        </p:grpSpPr>
        <p:sp>
          <p:nvSpPr>
            <p:cNvPr name="Freeform 6" id="6"/>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AC4FF"/>
            </a:solidFill>
          </p:spPr>
        </p:sp>
      </p:grpSp>
      <p:sp>
        <p:nvSpPr>
          <p:cNvPr name="Freeform 7" id="7"/>
          <p:cNvSpPr/>
          <p:nvPr/>
        </p:nvSpPr>
        <p:spPr>
          <a:xfrm flipH="false" flipV="false" rot="0">
            <a:off x="15674162" y="4273438"/>
            <a:ext cx="1129119" cy="1010049"/>
          </a:xfrm>
          <a:custGeom>
            <a:avLst/>
            <a:gdLst/>
            <a:ahLst/>
            <a:cxnLst/>
            <a:rect r="r" b="b" t="t" l="l"/>
            <a:pathLst>
              <a:path h="1010049" w="1129119">
                <a:moveTo>
                  <a:pt x="0" y="0"/>
                </a:moveTo>
                <a:lnTo>
                  <a:pt x="1129119" y="0"/>
                </a:lnTo>
                <a:lnTo>
                  <a:pt x="1129119" y="1010049"/>
                </a:lnTo>
                <a:lnTo>
                  <a:pt x="0" y="101004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5128581" y="5770620"/>
            <a:ext cx="2557457" cy="800100"/>
          </a:xfrm>
          <a:prstGeom prst="rect">
            <a:avLst/>
          </a:prstGeom>
        </p:spPr>
        <p:txBody>
          <a:bodyPr anchor="t" rtlCol="false" tIns="0" lIns="0" bIns="0" rIns="0">
            <a:spAutoFit/>
          </a:bodyPr>
          <a:lstStyle/>
          <a:p>
            <a:pPr algn="ctr">
              <a:lnSpc>
                <a:spcPts val="3119"/>
              </a:lnSpc>
            </a:pPr>
            <a:r>
              <a:rPr lang="en-US" sz="2599">
                <a:solidFill>
                  <a:srgbClr val="191919"/>
                </a:solidFill>
                <a:latin typeface="Poppins"/>
                <a:ea typeface="Poppins"/>
                <a:cs typeface="Poppins"/>
                <a:sym typeface="Poppins"/>
              </a:rPr>
              <a:t>Enregistrement du protocole</a:t>
            </a:r>
          </a:p>
        </p:txBody>
      </p:sp>
      <p:grpSp>
        <p:nvGrpSpPr>
          <p:cNvPr name="Group 9" id="9"/>
          <p:cNvGrpSpPr/>
          <p:nvPr/>
        </p:nvGrpSpPr>
        <p:grpSpPr>
          <a:xfrm rot="0">
            <a:off x="719525" y="4023600"/>
            <a:ext cx="2557457" cy="1487865"/>
            <a:chOff x="0" y="0"/>
            <a:chExt cx="3409943" cy="1983820"/>
          </a:xfrm>
        </p:grpSpPr>
        <p:grpSp>
          <p:nvGrpSpPr>
            <p:cNvPr name="Group 10" id="10"/>
            <p:cNvGrpSpPr/>
            <p:nvPr/>
          </p:nvGrpSpPr>
          <p:grpSpPr>
            <a:xfrm rot="0">
              <a:off x="0" y="0"/>
              <a:ext cx="3409943" cy="1983820"/>
              <a:chOff x="0" y="0"/>
              <a:chExt cx="3096768" cy="1801623"/>
            </a:xfrm>
          </p:grpSpPr>
          <p:sp>
            <p:nvSpPr>
              <p:cNvPr name="Freeform 11" id="11"/>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63C60"/>
              </a:solidFill>
            </p:spPr>
          </p:sp>
        </p:grpSp>
        <p:sp>
          <p:nvSpPr>
            <p:cNvPr name="Freeform 12" id="12"/>
            <p:cNvSpPr/>
            <p:nvPr/>
          </p:nvSpPr>
          <p:spPr>
            <a:xfrm flipH="false" flipV="false" rot="0">
              <a:off x="957501" y="170685"/>
              <a:ext cx="1620495" cy="1620495"/>
            </a:xfrm>
            <a:custGeom>
              <a:avLst/>
              <a:gdLst/>
              <a:ahLst/>
              <a:cxnLst/>
              <a:rect r="r" b="b" t="t" l="l"/>
              <a:pathLst>
                <a:path h="1620495" w="1620495">
                  <a:moveTo>
                    <a:pt x="0" y="0"/>
                  </a:moveTo>
                  <a:lnTo>
                    <a:pt x="1620495" y="0"/>
                  </a:lnTo>
                  <a:lnTo>
                    <a:pt x="1620495" y="1620495"/>
                  </a:lnTo>
                  <a:lnTo>
                    <a:pt x="0" y="1620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13" id="13"/>
          <p:cNvGrpSpPr/>
          <p:nvPr/>
        </p:nvGrpSpPr>
        <p:grpSpPr>
          <a:xfrm rot="0">
            <a:off x="3096487" y="4023600"/>
            <a:ext cx="2557457" cy="1487865"/>
            <a:chOff x="0" y="0"/>
            <a:chExt cx="3409943" cy="1983820"/>
          </a:xfrm>
        </p:grpSpPr>
        <p:grpSp>
          <p:nvGrpSpPr>
            <p:cNvPr name="Group 14" id="14"/>
            <p:cNvGrpSpPr/>
            <p:nvPr/>
          </p:nvGrpSpPr>
          <p:grpSpPr>
            <a:xfrm rot="0">
              <a:off x="0" y="0"/>
              <a:ext cx="3409943" cy="1983820"/>
              <a:chOff x="0" y="0"/>
              <a:chExt cx="3096768" cy="1801623"/>
            </a:xfrm>
          </p:grpSpPr>
          <p:sp>
            <p:nvSpPr>
              <p:cNvPr name="Freeform 15" id="15"/>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75579"/>
              </a:solidFill>
            </p:spPr>
          </p:sp>
        </p:grpSp>
        <p:sp>
          <p:nvSpPr>
            <p:cNvPr name="Freeform 16" id="16"/>
            <p:cNvSpPr/>
            <p:nvPr/>
          </p:nvSpPr>
          <p:spPr>
            <a:xfrm flipH="false" flipV="false" rot="0">
              <a:off x="1030769" y="170685"/>
              <a:ext cx="1348405" cy="1685506"/>
            </a:xfrm>
            <a:custGeom>
              <a:avLst/>
              <a:gdLst/>
              <a:ahLst/>
              <a:cxnLst/>
              <a:rect r="r" b="b" t="t" l="l"/>
              <a:pathLst>
                <a:path h="1685506" w="1348405">
                  <a:moveTo>
                    <a:pt x="0" y="0"/>
                  </a:moveTo>
                  <a:lnTo>
                    <a:pt x="1348405" y="0"/>
                  </a:lnTo>
                  <a:lnTo>
                    <a:pt x="1348405" y="1685507"/>
                  </a:lnTo>
                  <a:lnTo>
                    <a:pt x="0" y="16855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grpSp>
        <p:nvGrpSpPr>
          <p:cNvPr name="Group 17" id="17"/>
          <p:cNvGrpSpPr/>
          <p:nvPr/>
        </p:nvGrpSpPr>
        <p:grpSpPr>
          <a:xfrm rot="0">
            <a:off x="5481700" y="4034530"/>
            <a:ext cx="2538670" cy="1476935"/>
            <a:chOff x="0" y="0"/>
            <a:chExt cx="3384894" cy="1969247"/>
          </a:xfrm>
        </p:grpSpPr>
        <p:grpSp>
          <p:nvGrpSpPr>
            <p:cNvPr name="Group 18" id="18"/>
            <p:cNvGrpSpPr/>
            <p:nvPr/>
          </p:nvGrpSpPr>
          <p:grpSpPr>
            <a:xfrm rot="0">
              <a:off x="0" y="0"/>
              <a:ext cx="3384894" cy="1969247"/>
              <a:chOff x="0" y="0"/>
              <a:chExt cx="3096768" cy="1801623"/>
            </a:xfrm>
          </p:grpSpPr>
          <p:sp>
            <p:nvSpPr>
              <p:cNvPr name="Freeform 19" id="19"/>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A6F9F"/>
              </a:solidFill>
            </p:spPr>
          </p:sp>
        </p:grpSp>
        <p:sp>
          <p:nvSpPr>
            <p:cNvPr name="Freeform 20" id="20"/>
            <p:cNvSpPr/>
            <p:nvPr/>
          </p:nvSpPr>
          <p:spPr>
            <a:xfrm flipH="false" flipV="false" rot="0">
              <a:off x="1013943" y="169431"/>
              <a:ext cx="1592967" cy="1592967"/>
            </a:xfrm>
            <a:custGeom>
              <a:avLst/>
              <a:gdLst/>
              <a:ahLst/>
              <a:cxnLst/>
              <a:rect r="r" b="b" t="t" l="l"/>
              <a:pathLst>
                <a:path h="1592967" w="1592967">
                  <a:moveTo>
                    <a:pt x="0" y="0"/>
                  </a:moveTo>
                  <a:lnTo>
                    <a:pt x="1592966" y="0"/>
                  </a:lnTo>
                  <a:lnTo>
                    <a:pt x="1592966" y="1592967"/>
                  </a:lnTo>
                  <a:lnTo>
                    <a:pt x="0" y="159296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grpSp>
        <p:nvGrpSpPr>
          <p:cNvPr name="Group 21" id="21"/>
          <p:cNvGrpSpPr/>
          <p:nvPr/>
        </p:nvGrpSpPr>
        <p:grpSpPr>
          <a:xfrm rot="0">
            <a:off x="7852592" y="4034530"/>
            <a:ext cx="2538670" cy="1476935"/>
            <a:chOff x="0" y="0"/>
            <a:chExt cx="3384894" cy="1969247"/>
          </a:xfrm>
        </p:grpSpPr>
        <p:grpSp>
          <p:nvGrpSpPr>
            <p:cNvPr name="Group 22" id="22"/>
            <p:cNvGrpSpPr/>
            <p:nvPr/>
          </p:nvGrpSpPr>
          <p:grpSpPr>
            <a:xfrm rot="0">
              <a:off x="0" y="0"/>
              <a:ext cx="3384894" cy="1969247"/>
              <a:chOff x="0" y="0"/>
              <a:chExt cx="3096768" cy="1801623"/>
            </a:xfrm>
          </p:grpSpPr>
          <p:sp>
            <p:nvSpPr>
              <p:cNvPr name="Freeform 23" id="2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24" id="24"/>
            <p:cNvSpPr/>
            <p:nvPr/>
          </p:nvSpPr>
          <p:spPr>
            <a:xfrm flipH="false" flipV="false" rot="0">
              <a:off x="831024" y="169431"/>
              <a:ext cx="1716145" cy="1708239"/>
            </a:xfrm>
            <a:custGeom>
              <a:avLst/>
              <a:gdLst/>
              <a:ahLst/>
              <a:cxnLst/>
              <a:rect r="r" b="b" t="t" l="l"/>
              <a:pathLst>
                <a:path h="1708239" w="1716145">
                  <a:moveTo>
                    <a:pt x="0" y="0"/>
                  </a:moveTo>
                  <a:lnTo>
                    <a:pt x="1716146" y="0"/>
                  </a:lnTo>
                  <a:lnTo>
                    <a:pt x="1716146" y="1708240"/>
                  </a:lnTo>
                  <a:lnTo>
                    <a:pt x="0" y="170824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grpSp>
        <p:nvGrpSpPr>
          <p:cNvPr name="Group 25" id="25"/>
          <p:cNvGrpSpPr/>
          <p:nvPr/>
        </p:nvGrpSpPr>
        <p:grpSpPr>
          <a:xfrm rot="0">
            <a:off x="10229150" y="4034530"/>
            <a:ext cx="2538670" cy="1476935"/>
            <a:chOff x="0" y="0"/>
            <a:chExt cx="3384894" cy="1969247"/>
          </a:xfrm>
        </p:grpSpPr>
        <p:grpSp>
          <p:nvGrpSpPr>
            <p:cNvPr name="Group 26" id="26"/>
            <p:cNvGrpSpPr/>
            <p:nvPr/>
          </p:nvGrpSpPr>
          <p:grpSpPr>
            <a:xfrm rot="0">
              <a:off x="0" y="0"/>
              <a:ext cx="3384894" cy="1969247"/>
              <a:chOff x="0" y="0"/>
              <a:chExt cx="3096768" cy="1801623"/>
            </a:xfrm>
          </p:grpSpPr>
          <p:sp>
            <p:nvSpPr>
              <p:cNvPr name="Freeform 27" id="2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0">
                  <a:alpha val="83922"/>
                </a:srgbClr>
              </a:solidFill>
            </p:spPr>
          </p:sp>
        </p:grpSp>
        <p:sp>
          <p:nvSpPr>
            <p:cNvPr name="Freeform 28" id="28"/>
            <p:cNvSpPr/>
            <p:nvPr/>
          </p:nvSpPr>
          <p:spPr>
            <a:xfrm flipH="false" flipV="false" rot="0">
              <a:off x="868632" y="136207"/>
              <a:ext cx="1647629" cy="1675039"/>
            </a:xfrm>
            <a:custGeom>
              <a:avLst/>
              <a:gdLst/>
              <a:ahLst/>
              <a:cxnLst/>
              <a:rect r="r" b="b" t="t" l="l"/>
              <a:pathLst>
                <a:path h="1675039" w="1647629">
                  <a:moveTo>
                    <a:pt x="0" y="0"/>
                  </a:moveTo>
                  <a:lnTo>
                    <a:pt x="1647630" y="0"/>
                  </a:lnTo>
                  <a:lnTo>
                    <a:pt x="1647630" y="1675040"/>
                  </a:lnTo>
                  <a:lnTo>
                    <a:pt x="0" y="167504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grpSp>
        <p:nvGrpSpPr>
          <p:cNvPr name="Group 29" id="29"/>
          <p:cNvGrpSpPr/>
          <p:nvPr/>
        </p:nvGrpSpPr>
        <p:grpSpPr>
          <a:xfrm rot="0">
            <a:off x="12589911" y="4034530"/>
            <a:ext cx="2538670" cy="1476935"/>
            <a:chOff x="0" y="0"/>
            <a:chExt cx="3384894" cy="1969247"/>
          </a:xfrm>
        </p:grpSpPr>
        <p:grpSp>
          <p:nvGrpSpPr>
            <p:cNvPr name="Group 30" id="30"/>
            <p:cNvGrpSpPr/>
            <p:nvPr/>
          </p:nvGrpSpPr>
          <p:grpSpPr>
            <a:xfrm rot="0">
              <a:off x="0" y="0"/>
              <a:ext cx="3384894" cy="1969247"/>
              <a:chOff x="0" y="0"/>
              <a:chExt cx="3096768" cy="1801623"/>
            </a:xfrm>
          </p:grpSpPr>
          <p:sp>
            <p:nvSpPr>
              <p:cNvPr name="Freeform 31" id="31"/>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E46270"/>
              </a:solidFill>
            </p:spPr>
          </p:sp>
        </p:grpSp>
        <p:sp>
          <p:nvSpPr>
            <p:cNvPr name="Freeform 32" id="32"/>
            <p:cNvSpPr/>
            <p:nvPr/>
          </p:nvSpPr>
          <p:spPr>
            <a:xfrm flipH="false" flipV="false" rot="0">
              <a:off x="883497" y="220484"/>
              <a:ext cx="1617900" cy="1606134"/>
            </a:xfrm>
            <a:custGeom>
              <a:avLst/>
              <a:gdLst/>
              <a:ahLst/>
              <a:cxnLst/>
              <a:rect r="r" b="b" t="t" l="l"/>
              <a:pathLst>
                <a:path h="1606134" w="1617900">
                  <a:moveTo>
                    <a:pt x="0" y="0"/>
                  </a:moveTo>
                  <a:lnTo>
                    <a:pt x="1617900" y="0"/>
                  </a:lnTo>
                  <a:lnTo>
                    <a:pt x="1617900" y="1606134"/>
                  </a:lnTo>
                  <a:lnTo>
                    <a:pt x="0" y="160613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sp>
        <p:nvSpPr>
          <p:cNvPr name="TextBox 33" id="33"/>
          <p:cNvSpPr txBox="true"/>
          <p:nvPr/>
        </p:nvSpPr>
        <p:spPr>
          <a:xfrm rot="0">
            <a:off x="3349321"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Critères d’inclusion et d’exclusion</a:t>
            </a:r>
          </a:p>
        </p:txBody>
      </p:sp>
      <p:sp>
        <p:nvSpPr>
          <p:cNvPr name="TextBox 34" id="34"/>
          <p:cNvSpPr txBox="true"/>
          <p:nvPr/>
        </p:nvSpPr>
        <p:spPr>
          <a:xfrm rot="0">
            <a:off x="5653944" y="5770620"/>
            <a:ext cx="1897066"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Stratégie de recherche</a:t>
            </a:r>
          </a:p>
        </p:txBody>
      </p:sp>
      <p:sp>
        <p:nvSpPr>
          <p:cNvPr name="TextBox 35" id="35"/>
          <p:cNvSpPr txBox="true"/>
          <p:nvPr/>
        </p:nvSpPr>
        <p:spPr>
          <a:xfrm rot="0">
            <a:off x="8183023" y="5770620"/>
            <a:ext cx="187780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Processus de sélection</a:t>
            </a:r>
          </a:p>
        </p:txBody>
      </p:sp>
      <p:sp>
        <p:nvSpPr>
          <p:cNvPr name="TextBox 36" id="36"/>
          <p:cNvSpPr txBox="true"/>
          <p:nvPr/>
        </p:nvSpPr>
        <p:spPr>
          <a:xfrm rot="0">
            <a:off x="10472591" y="5770620"/>
            <a:ext cx="179081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Extraction des données</a:t>
            </a:r>
          </a:p>
        </p:txBody>
      </p:sp>
      <p:sp>
        <p:nvSpPr>
          <p:cNvPr name="TextBox 37" id="37"/>
          <p:cNvSpPr txBox="true"/>
          <p:nvPr/>
        </p:nvSpPr>
        <p:spPr>
          <a:xfrm rot="0">
            <a:off x="882944" y="5761095"/>
            <a:ext cx="2056802" cy="758775"/>
          </a:xfrm>
          <a:prstGeom prst="rect">
            <a:avLst/>
          </a:prstGeom>
        </p:spPr>
        <p:txBody>
          <a:bodyPr anchor="t" rtlCol="false" tIns="0" lIns="0" bIns="0" rIns="0">
            <a:spAutoFit/>
          </a:bodyPr>
          <a:lstStyle/>
          <a:p>
            <a:pPr algn="ctr">
              <a:lnSpc>
                <a:spcPts val="2948"/>
              </a:lnSpc>
            </a:pPr>
            <a:r>
              <a:rPr lang="en-US" sz="2457">
                <a:solidFill>
                  <a:srgbClr val="191919"/>
                </a:solidFill>
                <a:latin typeface="Poppins"/>
                <a:ea typeface="Poppins"/>
                <a:cs typeface="Poppins"/>
                <a:sym typeface="Poppins"/>
              </a:rPr>
              <a:t>Cadre/ligne directrices</a:t>
            </a:r>
          </a:p>
        </p:txBody>
      </p:sp>
      <p:sp>
        <p:nvSpPr>
          <p:cNvPr name="TextBox 38" id="38"/>
          <p:cNvSpPr txBox="true"/>
          <p:nvPr/>
        </p:nvSpPr>
        <p:spPr>
          <a:xfrm rot="0">
            <a:off x="12672986" y="5770620"/>
            <a:ext cx="2156544"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Bold"/>
                <a:ea typeface="Poppins Bold"/>
                <a:cs typeface="Poppins Bold"/>
                <a:sym typeface="Poppins Bold"/>
              </a:rPr>
              <a:t>Méthodes d’analyse et présentation des résultats</a:t>
            </a:r>
          </a:p>
        </p:txBody>
      </p:sp>
    </p:spTree>
  </p:cSld>
  <p:clrMapOvr>
    <a:masterClrMapping/>
  </p:clrMapOvr>
</p:sld>
</file>

<file path=ppt/slides/slide6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159419" y="758259"/>
            <a:ext cx="11969163" cy="839724"/>
          </a:xfrm>
          <a:prstGeom prst="rect">
            <a:avLst/>
          </a:prstGeom>
        </p:spPr>
        <p:txBody>
          <a:bodyPr anchor="t" rtlCol="false" tIns="0" lIns="0" bIns="0" rIns="0">
            <a:spAutoFit/>
          </a:bodyPr>
          <a:lstStyle/>
          <a:p>
            <a:pPr algn="ctr">
              <a:lnSpc>
                <a:spcPts val="6467"/>
              </a:lnSpc>
            </a:pPr>
            <a:r>
              <a:rPr lang="en-US" sz="4899">
                <a:solidFill>
                  <a:srgbClr val="FFFFFF"/>
                </a:solidFill>
                <a:latin typeface="Poppins Bold"/>
                <a:ea typeface="Poppins Bold"/>
                <a:cs typeface="Poppins Bold"/>
                <a:sym typeface="Poppins Bold"/>
              </a:rPr>
              <a:t>La méthodologie</a:t>
            </a:r>
          </a:p>
        </p:txBody>
      </p:sp>
      <p:grpSp>
        <p:nvGrpSpPr>
          <p:cNvPr name="Group 5" id="5"/>
          <p:cNvGrpSpPr/>
          <p:nvPr/>
        </p:nvGrpSpPr>
        <p:grpSpPr>
          <a:xfrm rot="0">
            <a:off x="14959993" y="4034530"/>
            <a:ext cx="2557457" cy="1487865"/>
            <a:chOff x="0" y="0"/>
            <a:chExt cx="3096768" cy="1801623"/>
          </a:xfrm>
        </p:grpSpPr>
        <p:sp>
          <p:nvSpPr>
            <p:cNvPr name="Freeform 6" id="6"/>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E46270"/>
            </a:solidFill>
          </p:spPr>
        </p:sp>
      </p:grpSp>
      <p:sp>
        <p:nvSpPr>
          <p:cNvPr name="Freeform 7" id="7"/>
          <p:cNvSpPr/>
          <p:nvPr/>
        </p:nvSpPr>
        <p:spPr>
          <a:xfrm flipH="false" flipV="false" rot="0">
            <a:off x="15674162" y="4273438"/>
            <a:ext cx="1129119" cy="1010049"/>
          </a:xfrm>
          <a:custGeom>
            <a:avLst/>
            <a:gdLst/>
            <a:ahLst/>
            <a:cxnLst/>
            <a:rect r="r" b="b" t="t" l="l"/>
            <a:pathLst>
              <a:path h="1010049" w="1129119">
                <a:moveTo>
                  <a:pt x="0" y="0"/>
                </a:moveTo>
                <a:lnTo>
                  <a:pt x="1129119" y="0"/>
                </a:lnTo>
                <a:lnTo>
                  <a:pt x="1129119" y="1010049"/>
                </a:lnTo>
                <a:lnTo>
                  <a:pt x="0" y="101004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4959993" y="5770620"/>
            <a:ext cx="2832513" cy="800100"/>
          </a:xfrm>
          <a:prstGeom prst="rect">
            <a:avLst/>
          </a:prstGeom>
        </p:spPr>
        <p:txBody>
          <a:bodyPr anchor="t" rtlCol="false" tIns="0" lIns="0" bIns="0" rIns="0">
            <a:spAutoFit/>
          </a:bodyPr>
          <a:lstStyle/>
          <a:p>
            <a:pPr algn="ctr">
              <a:lnSpc>
                <a:spcPts val="3119"/>
              </a:lnSpc>
            </a:pPr>
            <a:r>
              <a:rPr lang="en-US" sz="2599">
                <a:solidFill>
                  <a:srgbClr val="191919"/>
                </a:solidFill>
                <a:latin typeface="Poppins Bold"/>
                <a:ea typeface="Poppins Bold"/>
                <a:cs typeface="Poppins Bold"/>
                <a:sym typeface="Poppins Bold"/>
              </a:rPr>
              <a:t>Enregistrement du protocole</a:t>
            </a:r>
          </a:p>
        </p:txBody>
      </p:sp>
      <p:grpSp>
        <p:nvGrpSpPr>
          <p:cNvPr name="Group 9" id="9"/>
          <p:cNvGrpSpPr/>
          <p:nvPr/>
        </p:nvGrpSpPr>
        <p:grpSpPr>
          <a:xfrm rot="0">
            <a:off x="719525" y="4023600"/>
            <a:ext cx="2557457" cy="1487865"/>
            <a:chOff x="0" y="0"/>
            <a:chExt cx="3409943" cy="1983820"/>
          </a:xfrm>
        </p:grpSpPr>
        <p:grpSp>
          <p:nvGrpSpPr>
            <p:cNvPr name="Group 10" id="10"/>
            <p:cNvGrpSpPr/>
            <p:nvPr/>
          </p:nvGrpSpPr>
          <p:grpSpPr>
            <a:xfrm rot="0">
              <a:off x="0" y="0"/>
              <a:ext cx="3409943" cy="1983820"/>
              <a:chOff x="0" y="0"/>
              <a:chExt cx="3096768" cy="1801623"/>
            </a:xfrm>
          </p:grpSpPr>
          <p:sp>
            <p:nvSpPr>
              <p:cNvPr name="Freeform 11" id="11"/>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63C60"/>
              </a:solidFill>
            </p:spPr>
          </p:sp>
        </p:grpSp>
        <p:sp>
          <p:nvSpPr>
            <p:cNvPr name="Freeform 12" id="12"/>
            <p:cNvSpPr/>
            <p:nvPr/>
          </p:nvSpPr>
          <p:spPr>
            <a:xfrm flipH="false" flipV="false" rot="0">
              <a:off x="957501" y="170685"/>
              <a:ext cx="1620495" cy="1620495"/>
            </a:xfrm>
            <a:custGeom>
              <a:avLst/>
              <a:gdLst/>
              <a:ahLst/>
              <a:cxnLst/>
              <a:rect r="r" b="b" t="t" l="l"/>
              <a:pathLst>
                <a:path h="1620495" w="1620495">
                  <a:moveTo>
                    <a:pt x="0" y="0"/>
                  </a:moveTo>
                  <a:lnTo>
                    <a:pt x="1620495" y="0"/>
                  </a:lnTo>
                  <a:lnTo>
                    <a:pt x="1620495" y="1620495"/>
                  </a:lnTo>
                  <a:lnTo>
                    <a:pt x="0" y="1620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13" id="13"/>
          <p:cNvGrpSpPr/>
          <p:nvPr/>
        </p:nvGrpSpPr>
        <p:grpSpPr>
          <a:xfrm rot="0">
            <a:off x="3096487" y="4023600"/>
            <a:ext cx="2557457" cy="1487865"/>
            <a:chOff x="0" y="0"/>
            <a:chExt cx="3409943" cy="1983820"/>
          </a:xfrm>
        </p:grpSpPr>
        <p:grpSp>
          <p:nvGrpSpPr>
            <p:cNvPr name="Group 14" id="14"/>
            <p:cNvGrpSpPr/>
            <p:nvPr/>
          </p:nvGrpSpPr>
          <p:grpSpPr>
            <a:xfrm rot="0">
              <a:off x="0" y="0"/>
              <a:ext cx="3409943" cy="1983820"/>
              <a:chOff x="0" y="0"/>
              <a:chExt cx="3096768" cy="1801623"/>
            </a:xfrm>
          </p:grpSpPr>
          <p:sp>
            <p:nvSpPr>
              <p:cNvPr name="Freeform 15" id="15"/>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75579"/>
              </a:solidFill>
            </p:spPr>
          </p:sp>
        </p:grpSp>
        <p:sp>
          <p:nvSpPr>
            <p:cNvPr name="Freeform 16" id="16"/>
            <p:cNvSpPr/>
            <p:nvPr/>
          </p:nvSpPr>
          <p:spPr>
            <a:xfrm flipH="false" flipV="false" rot="0">
              <a:off x="1030769" y="170685"/>
              <a:ext cx="1348405" cy="1685506"/>
            </a:xfrm>
            <a:custGeom>
              <a:avLst/>
              <a:gdLst/>
              <a:ahLst/>
              <a:cxnLst/>
              <a:rect r="r" b="b" t="t" l="l"/>
              <a:pathLst>
                <a:path h="1685506" w="1348405">
                  <a:moveTo>
                    <a:pt x="0" y="0"/>
                  </a:moveTo>
                  <a:lnTo>
                    <a:pt x="1348405" y="0"/>
                  </a:lnTo>
                  <a:lnTo>
                    <a:pt x="1348405" y="1685507"/>
                  </a:lnTo>
                  <a:lnTo>
                    <a:pt x="0" y="16855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grpSp>
        <p:nvGrpSpPr>
          <p:cNvPr name="Group 17" id="17"/>
          <p:cNvGrpSpPr/>
          <p:nvPr/>
        </p:nvGrpSpPr>
        <p:grpSpPr>
          <a:xfrm rot="0">
            <a:off x="5481700" y="4034530"/>
            <a:ext cx="2538670" cy="1476935"/>
            <a:chOff x="0" y="0"/>
            <a:chExt cx="3384894" cy="1969247"/>
          </a:xfrm>
        </p:grpSpPr>
        <p:grpSp>
          <p:nvGrpSpPr>
            <p:cNvPr name="Group 18" id="18"/>
            <p:cNvGrpSpPr/>
            <p:nvPr/>
          </p:nvGrpSpPr>
          <p:grpSpPr>
            <a:xfrm rot="0">
              <a:off x="0" y="0"/>
              <a:ext cx="3384894" cy="1969247"/>
              <a:chOff x="0" y="0"/>
              <a:chExt cx="3096768" cy="1801623"/>
            </a:xfrm>
          </p:grpSpPr>
          <p:sp>
            <p:nvSpPr>
              <p:cNvPr name="Freeform 19" id="19"/>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A6F9F"/>
              </a:solidFill>
            </p:spPr>
          </p:sp>
        </p:grpSp>
        <p:sp>
          <p:nvSpPr>
            <p:cNvPr name="Freeform 20" id="20"/>
            <p:cNvSpPr/>
            <p:nvPr/>
          </p:nvSpPr>
          <p:spPr>
            <a:xfrm flipH="false" flipV="false" rot="0">
              <a:off x="1013943" y="169431"/>
              <a:ext cx="1592967" cy="1592967"/>
            </a:xfrm>
            <a:custGeom>
              <a:avLst/>
              <a:gdLst/>
              <a:ahLst/>
              <a:cxnLst/>
              <a:rect r="r" b="b" t="t" l="l"/>
              <a:pathLst>
                <a:path h="1592967" w="1592967">
                  <a:moveTo>
                    <a:pt x="0" y="0"/>
                  </a:moveTo>
                  <a:lnTo>
                    <a:pt x="1592966" y="0"/>
                  </a:lnTo>
                  <a:lnTo>
                    <a:pt x="1592966" y="1592967"/>
                  </a:lnTo>
                  <a:lnTo>
                    <a:pt x="0" y="159296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grpSp>
        <p:nvGrpSpPr>
          <p:cNvPr name="Group 21" id="21"/>
          <p:cNvGrpSpPr/>
          <p:nvPr/>
        </p:nvGrpSpPr>
        <p:grpSpPr>
          <a:xfrm rot="0">
            <a:off x="7852592" y="4034530"/>
            <a:ext cx="2538670" cy="1476935"/>
            <a:chOff x="0" y="0"/>
            <a:chExt cx="3384894" cy="1969247"/>
          </a:xfrm>
        </p:grpSpPr>
        <p:grpSp>
          <p:nvGrpSpPr>
            <p:cNvPr name="Group 22" id="22"/>
            <p:cNvGrpSpPr/>
            <p:nvPr/>
          </p:nvGrpSpPr>
          <p:grpSpPr>
            <a:xfrm rot="0">
              <a:off x="0" y="0"/>
              <a:ext cx="3384894" cy="1969247"/>
              <a:chOff x="0" y="0"/>
              <a:chExt cx="3096768" cy="1801623"/>
            </a:xfrm>
          </p:grpSpPr>
          <p:sp>
            <p:nvSpPr>
              <p:cNvPr name="Freeform 23" id="2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4F81BD"/>
              </a:solidFill>
            </p:spPr>
          </p:sp>
        </p:grpSp>
        <p:sp>
          <p:nvSpPr>
            <p:cNvPr name="Freeform 24" id="24"/>
            <p:cNvSpPr/>
            <p:nvPr/>
          </p:nvSpPr>
          <p:spPr>
            <a:xfrm flipH="false" flipV="false" rot="0">
              <a:off x="831024" y="169431"/>
              <a:ext cx="1716145" cy="1708239"/>
            </a:xfrm>
            <a:custGeom>
              <a:avLst/>
              <a:gdLst/>
              <a:ahLst/>
              <a:cxnLst/>
              <a:rect r="r" b="b" t="t" l="l"/>
              <a:pathLst>
                <a:path h="1708239" w="1716145">
                  <a:moveTo>
                    <a:pt x="0" y="0"/>
                  </a:moveTo>
                  <a:lnTo>
                    <a:pt x="1716146" y="0"/>
                  </a:lnTo>
                  <a:lnTo>
                    <a:pt x="1716146" y="1708240"/>
                  </a:lnTo>
                  <a:lnTo>
                    <a:pt x="0" y="170824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grpSp>
        <p:nvGrpSpPr>
          <p:cNvPr name="Group 25" id="25"/>
          <p:cNvGrpSpPr/>
          <p:nvPr/>
        </p:nvGrpSpPr>
        <p:grpSpPr>
          <a:xfrm rot="0">
            <a:off x="10229150" y="4034530"/>
            <a:ext cx="2538670" cy="1476935"/>
            <a:chOff x="0" y="0"/>
            <a:chExt cx="3384894" cy="1969247"/>
          </a:xfrm>
        </p:grpSpPr>
        <p:grpSp>
          <p:nvGrpSpPr>
            <p:cNvPr name="Group 26" id="26"/>
            <p:cNvGrpSpPr/>
            <p:nvPr/>
          </p:nvGrpSpPr>
          <p:grpSpPr>
            <a:xfrm rot="0">
              <a:off x="0" y="0"/>
              <a:ext cx="3384894" cy="1969247"/>
              <a:chOff x="0" y="0"/>
              <a:chExt cx="3096768" cy="1801623"/>
            </a:xfrm>
          </p:grpSpPr>
          <p:sp>
            <p:nvSpPr>
              <p:cNvPr name="Freeform 27" id="27"/>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5A97D0">
                  <a:alpha val="83922"/>
                </a:srgbClr>
              </a:solidFill>
            </p:spPr>
          </p:sp>
        </p:grpSp>
        <p:sp>
          <p:nvSpPr>
            <p:cNvPr name="Freeform 28" id="28"/>
            <p:cNvSpPr/>
            <p:nvPr/>
          </p:nvSpPr>
          <p:spPr>
            <a:xfrm flipH="false" flipV="false" rot="0">
              <a:off x="868632" y="136207"/>
              <a:ext cx="1647629" cy="1675039"/>
            </a:xfrm>
            <a:custGeom>
              <a:avLst/>
              <a:gdLst/>
              <a:ahLst/>
              <a:cxnLst/>
              <a:rect r="r" b="b" t="t" l="l"/>
              <a:pathLst>
                <a:path h="1675039" w="1647629">
                  <a:moveTo>
                    <a:pt x="0" y="0"/>
                  </a:moveTo>
                  <a:lnTo>
                    <a:pt x="1647630" y="0"/>
                  </a:lnTo>
                  <a:lnTo>
                    <a:pt x="1647630" y="1675040"/>
                  </a:lnTo>
                  <a:lnTo>
                    <a:pt x="0" y="167504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grpSp>
        <p:nvGrpSpPr>
          <p:cNvPr name="Group 29" id="29"/>
          <p:cNvGrpSpPr/>
          <p:nvPr/>
        </p:nvGrpSpPr>
        <p:grpSpPr>
          <a:xfrm rot="0">
            <a:off x="12589911" y="4034530"/>
            <a:ext cx="2538670" cy="1476935"/>
            <a:chOff x="0" y="0"/>
            <a:chExt cx="3384894" cy="1969247"/>
          </a:xfrm>
        </p:grpSpPr>
        <p:grpSp>
          <p:nvGrpSpPr>
            <p:cNvPr name="Group 30" id="30"/>
            <p:cNvGrpSpPr/>
            <p:nvPr/>
          </p:nvGrpSpPr>
          <p:grpSpPr>
            <a:xfrm rot="0">
              <a:off x="0" y="0"/>
              <a:ext cx="3384894" cy="1969247"/>
              <a:chOff x="0" y="0"/>
              <a:chExt cx="3096768" cy="1801623"/>
            </a:xfrm>
          </p:grpSpPr>
          <p:sp>
            <p:nvSpPr>
              <p:cNvPr name="Freeform 31" id="31"/>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6FA8DC">
                  <a:alpha val="83922"/>
                </a:srgbClr>
              </a:solidFill>
            </p:spPr>
          </p:sp>
        </p:grpSp>
        <p:sp>
          <p:nvSpPr>
            <p:cNvPr name="Freeform 32" id="32"/>
            <p:cNvSpPr/>
            <p:nvPr/>
          </p:nvSpPr>
          <p:spPr>
            <a:xfrm flipH="false" flipV="false" rot="0">
              <a:off x="883497" y="220484"/>
              <a:ext cx="1617900" cy="1606134"/>
            </a:xfrm>
            <a:custGeom>
              <a:avLst/>
              <a:gdLst/>
              <a:ahLst/>
              <a:cxnLst/>
              <a:rect r="r" b="b" t="t" l="l"/>
              <a:pathLst>
                <a:path h="1606134" w="1617900">
                  <a:moveTo>
                    <a:pt x="0" y="0"/>
                  </a:moveTo>
                  <a:lnTo>
                    <a:pt x="1617900" y="0"/>
                  </a:lnTo>
                  <a:lnTo>
                    <a:pt x="1617900" y="1606134"/>
                  </a:lnTo>
                  <a:lnTo>
                    <a:pt x="0" y="160613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sp>
        <p:nvSpPr>
          <p:cNvPr name="TextBox 33" id="33"/>
          <p:cNvSpPr txBox="true"/>
          <p:nvPr/>
        </p:nvSpPr>
        <p:spPr>
          <a:xfrm rot="0">
            <a:off x="3349321"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Critères d’inclusion et d’exclusion</a:t>
            </a:r>
          </a:p>
        </p:txBody>
      </p:sp>
      <p:sp>
        <p:nvSpPr>
          <p:cNvPr name="TextBox 34" id="34"/>
          <p:cNvSpPr txBox="true"/>
          <p:nvPr/>
        </p:nvSpPr>
        <p:spPr>
          <a:xfrm rot="0">
            <a:off x="5653944" y="5770620"/>
            <a:ext cx="1897066"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Stratégie de recherche</a:t>
            </a:r>
          </a:p>
        </p:txBody>
      </p:sp>
      <p:sp>
        <p:nvSpPr>
          <p:cNvPr name="TextBox 35" id="35"/>
          <p:cNvSpPr txBox="true"/>
          <p:nvPr/>
        </p:nvSpPr>
        <p:spPr>
          <a:xfrm rot="0">
            <a:off x="8183023" y="5770620"/>
            <a:ext cx="187780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Processus de sélection</a:t>
            </a:r>
          </a:p>
        </p:txBody>
      </p:sp>
      <p:sp>
        <p:nvSpPr>
          <p:cNvPr name="TextBox 36" id="36"/>
          <p:cNvSpPr txBox="true"/>
          <p:nvPr/>
        </p:nvSpPr>
        <p:spPr>
          <a:xfrm rot="0">
            <a:off x="10472591" y="5770620"/>
            <a:ext cx="1790819" cy="1133475"/>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Extraction des données</a:t>
            </a:r>
          </a:p>
        </p:txBody>
      </p:sp>
      <p:sp>
        <p:nvSpPr>
          <p:cNvPr name="TextBox 37" id="37"/>
          <p:cNvSpPr txBox="true"/>
          <p:nvPr/>
        </p:nvSpPr>
        <p:spPr>
          <a:xfrm rot="0">
            <a:off x="12767821" y="5770620"/>
            <a:ext cx="2051789" cy="1504950"/>
          </a:xfrm>
          <a:prstGeom prst="rect">
            <a:avLst/>
          </a:prstGeom>
        </p:spPr>
        <p:txBody>
          <a:bodyPr anchor="t" rtlCol="false" tIns="0" lIns="0" bIns="0" rIns="0">
            <a:spAutoFit/>
          </a:bodyPr>
          <a:lstStyle/>
          <a:p>
            <a:pPr algn="ctr">
              <a:lnSpc>
                <a:spcPts val="2999"/>
              </a:lnSpc>
            </a:pPr>
            <a:r>
              <a:rPr lang="en-US" sz="2499">
                <a:solidFill>
                  <a:srgbClr val="191919"/>
                </a:solidFill>
                <a:latin typeface="Poppins"/>
                <a:ea typeface="Poppins"/>
                <a:cs typeface="Poppins"/>
                <a:sym typeface="Poppins"/>
              </a:rPr>
              <a:t>Méthodes d’analyse et présentation des résultats</a:t>
            </a:r>
          </a:p>
        </p:txBody>
      </p:sp>
      <p:sp>
        <p:nvSpPr>
          <p:cNvPr name="TextBox 38" id="38"/>
          <p:cNvSpPr txBox="true"/>
          <p:nvPr/>
        </p:nvSpPr>
        <p:spPr>
          <a:xfrm rot="0">
            <a:off x="882944" y="5761095"/>
            <a:ext cx="2056802" cy="758775"/>
          </a:xfrm>
          <a:prstGeom prst="rect">
            <a:avLst/>
          </a:prstGeom>
        </p:spPr>
        <p:txBody>
          <a:bodyPr anchor="t" rtlCol="false" tIns="0" lIns="0" bIns="0" rIns="0">
            <a:spAutoFit/>
          </a:bodyPr>
          <a:lstStyle/>
          <a:p>
            <a:pPr algn="ctr">
              <a:lnSpc>
                <a:spcPts val="2948"/>
              </a:lnSpc>
            </a:pPr>
            <a:r>
              <a:rPr lang="en-US" sz="2457">
                <a:solidFill>
                  <a:srgbClr val="191919"/>
                </a:solidFill>
                <a:latin typeface="Poppins"/>
                <a:ea typeface="Poppins"/>
                <a:cs typeface="Poppins"/>
                <a:sym typeface="Poppins"/>
              </a:rPr>
              <a:t>Cadre/ligne directrices</a:t>
            </a:r>
          </a:p>
        </p:txBody>
      </p:sp>
    </p:spTree>
  </p:cSld>
  <p:clrMapOvr>
    <a:masterClrMapping/>
  </p:clrMapOvr>
</p:sld>
</file>

<file path=ppt/slides/slide6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63C60"/>
            </a:solidFill>
          </p:spPr>
        </p:sp>
      </p:grpSp>
      <p:sp>
        <p:nvSpPr>
          <p:cNvPr name="TextBox 4" id="4"/>
          <p:cNvSpPr txBox="true"/>
          <p:nvPr/>
        </p:nvSpPr>
        <p:spPr>
          <a:xfrm rot="0">
            <a:off x="3337891" y="1572327"/>
            <a:ext cx="9310825" cy="781050"/>
          </a:xfrm>
          <a:prstGeom prst="rect">
            <a:avLst/>
          </a:prstGeom>
        </p:spPr>
        <p:txBody>
          <a:bodyPr anchor="t" rtlCol="false" tIns="0" lIns="0" bIns="0" rIns="0">
            <a:spAutoFit/>
          </a:bodyPr>
          <a:lstStyle/>
          <a:p>
            <a:pPr algn="ctr">
              <a:lnSpc>
                <a:spcPts val="5879"/>
              </a:lnSpc>
            </a:pPr>
            <a:r>
              <a:rPr lang="en-US" sz="4899">
                <a:solidFill>
                  <a:srgbClr val="FEFEFE"/>
                </a:solidFill>
                <a:latin typeface="Poppins Bold"/>
                <a:ea typeface="Poppins Bold"/>
                <a:cs typeface="Poppins Bold"/>
                <a:sym typeface="Poppins Bold"/>
              </a:rPr>
              <a:t>Cadre/lignes directrices</a:t>
            </a:r>
          </a:p>
        </p:txBody>
      </p:sp>
      <p:sp>
        <p:nvSpPr>
          <p:cNvPr name="TextBox 5" id="5"/>
          <p:cNvSpPr txBox="true"/>
          <p:nvPr/>
        </p:nvSpPr>
        <p:spPr>
          <a:xfrm rot="0">
            <a:off x="4243431" y="3522454"/>
            <a:ext cx="11299827" cy="628650"/>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a:ea typeface="Poppins"/>
                <a:cs typeface="Poppins"/>
                <a:sym typeface="Poppins"/>
              </a:rPr>
              <a:t>Mentionner les lignes directrices </a:t>
            </a:r>
          </a:p>
        </p:txBody>
      </p:sp>
      <p:sp>
        <p:nvSpPr>
          <p:cNvPr name="Freeform 6" id="6"/>
          <p:cNvSpPr/>
          <p:nvPr/>
        </p:nvSpPr>
        <p:spPr>
          <a:xfrm flipH="false" flipV="false" rot="0">
            <a:off x="12648716" y="1100591"/>
            <a:ext cx="1762621" cy="1762621"/>
          </a:xfrm>
          <a:custGeom>
            <a:avLst/>
            <a:gdLst/>
            <a:ahLst/>
            <a:cxnLst/>
            <a:rect r="r" b="b" t="t" l="l"/>
            <a:pathLst>
              <a:path h="1762621" w="1762621">
                <a:moveTo>
                  <a:pt x="0" y="0"/>
                </a:moveTo>
                <a:lnTo>
                  <a:pt x="1762621" y="0"/>
                </a:lnTo>
                <a:lnTo>
                  <a:pt x="1762621" y="1762621"/>
                </a:lnTo>
                <a:lnTo>
                  <a:pt x="0" y="176262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6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0417466" y="-1028700"/>
            <a:ext cx="3284918" cy="10287000"/>
            <a:chOff x="0" y="0"/>
            <a:chExt cx="865164" cy="2709333"/>
          </a:xfrm>
        </p:grpSpPr>
        <p:sp>
          <p:nvSpPr>
            <p:cNvPr name="Freeform 3" id="3"/>
            <p:cNvSpPr/>
            <p:nvPr/>
          </p:nvSpPr>
          <p:spPr>
            <a:xfrm flipH="false" flipV="false" rot="0">
              <a:off x="0" y="0"/>
              <a:ext cx="865164" cy="2709333"/>
            </a:xfrm>
            <a:custGeom>
              <a:avLst/>
              <a:gdLst/>
              <a:ahLst/>
              <a:cxnLst/>
              <a:rect r="r" b="b" t="t" l="l"/>
              <a:pathLst>
                <a:path h="2709333" w="865164">
                  <a:moveTo>
                    <a:pt x="0" y="0"/>
                  </a:moveTo>
                  <a:lnTo>
                    <a:pt x="865164" y="0"/>
                  </a:lnTo>
                  <a:lnTo>
                    <a:pt x="865164" y="2709333"/>
                  </a:lnTo>
                  <a:lnTo>
                    <a:pt x="0" y="2709333"/>
                  </a:lnTo>
                  <a:close/>
                </a:path>
              </a:pathLst>
            </a:custGeom>
            <a:solidFill>
              <a:srgbClr val="F4F6FC"/>
            </a:solidFill>
          </p:spPr>
        </p:sp>
        <p:sp>
          <p:nvSpPr>
            <p:cNvPr name="TextBox 4" id="4"/>
            <p:cNvSpPr txBox="true"/>
            <p:nvPr/>
          </p:nvSpPr>
          <p:spPr>
            <a:xfrm>
              <a:off x="0" y="-19050"/>
              <a:ext cx="865164" cy="2728383"/>
            </a:xfrm>
            <a:prstGeom prst="rect">
              <a:avLst/>
            </a:prstGeom>
          </p:spPr>
          <p:txBody>
            <a:bodyPr anchor="ctr" rtlCol="false" tIns="50800" lIns="50800" bIns="50800" rIns="50800"/>
            <a:lstStyle/>
            <a:p>
              <a:pPr algn="ctr">
                <a:lnSpc>
                  <a:spcPts val="2999"/>
                </a:lnSpc>
              </a:pPr>
            </a:p>
          </p:txBody>
        </p:sp>
      </p:grpSp>
      <p:grpSp>
        <p:nvGrpSpPr>
          <p:cNvPr name="Group 5" id="5"/>
          <p:cNvGrpSpPr/>
          <p:nvPr/>
        </p:nvGrpSpPr>
        <p:grpSpPr>
          <a:xfrm rot="0">
            <a:off x="1562347" y="727141"/>
            <a:ext cx="15182356" cy="8832717"/>
            <a:chOff x="0" y="0"/>
            <a:chExt cx="3096768" cy="1801623"/>
          </a:xfrm>
        </p:grpSpPr>
        <p:sp>
          <p:nvSpPr>
            <p:cNvPr name="Freeform 6" id="6"/>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263C60"/>
            </a:solidFill>
          </p:spPr>
        </p:sp>
      </p:grpSp>
      <p:sp>
        <p:nvSpPr>
          <p:cNvPr name="TextBox 7" id="7"/>
          <p:cNvSpPr txBox="true"/>
          <p:nvPr/>
        </p:nvSpPr>
        <p:spPr>
          <a:xfrm rot="0">
            <a:off x="4243431" y="3522454"/>
            <a:ext cx="11299827" cy="628650"/>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a:ea typeface="Poppins"/>
                <a:cs typeface="Poppins"/>
                <a:sym typeface="Poppins"/>
              </a:rPr>
              <a:t>Mentionner les lignes directrices </a:t>
            </a:r>
          </a:p>
        </p:txBody>
      </p:sp>
      <p:sp>
        <p:nvSpPr>
          <p:cNvPr name="TextBox 8" id="8"/>
          <p:cNvSpPr txBox="true"/>
          <p:nvPr/>
        </p:nvSpPr>
        <p:spPr>
          <a:xfrm rot="0">
            <a:off x="3363602" y="5875576"/>
            <a:ext cx="11560796" cy="1733550"/>
          </a:xfrm>
          <a:prstGeom prst="rect">
            <a:avLst/>
          </a:prstGeom>
        </p:spPr>
        <p:txBody>
          <a:bodyPr anchor="t" rtlCol="false" tIns="0" lIns="0" bIns="0" rIns="0">
            <a:spAutoFit/>
          </a:bodyPr>
          <a:lstStyle/>
          <a:p>
            <a:pPr algn="ctr">
              <a:lnSpc>
                <a:spcPts val="4439"/>
              </a:lnSpc>
              <a:spcBef>
                <a:spcPct val="0"/>
              </a:spcBef>
            </a:pPr>
            <a:r>
              <a:rPr lang="en-US" sz="3699">
                <a:solidFill>
                  <a:srgbClr val="FEFEFE"/>
                </a:solidFill>
                <a:latin typeface="Poppins"/>
                <a:ea typeface="Poppins"/>
                <a:cs typeface="Poppins"/>
                <a:sym typeface="Poppins"/>
              </a:rPr>
              <a:t>« L’examen de la portée proposée sera mené conformément aux lignes directrices du JBI pour les examens de la portée. »</a:t>
            </a:r>
          </a:p>
        </p:txBody>
      </p:sp>
      <p:sp>
        <p:nvSpPr>
          <p:cNvPr name="Freeform 9" id="9"/>
          <p:cNvSpPr/>
          <p:nvPr/>
        </p:nvSpPr>
        <p:spPr>
          <a:xfrm flipH="false" flipV="false" rot="0">
            <a:off x="12648716" y="1100591"/>
            <a:ext cx="1762621" cy="1762621"/>
          </a:xfrm>
          <a:custGeom>
            <a:avLst/>
            <a:gdLst/>
            <a:ahLst/>
            <a:cxnLst/>
            <a:rect r="r" b="b" t="t" l="l"/>
            <a:pathLst>
              <a:path h="1762621" w="1762621">
                <a:moveTo>
                  <a:pt x="0" y="0"/>
                </a:moveTo>
                <a:lnTo>
                  <a:pt x="1762621" y="0"/>
                </a:lnTo>
                <a:lnTo>
                  <a:pt x="1762621" y="1762621"/>
                </a:lnTo>
                <a:lnTo>
                  <a:pt x="0" y="176262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1562347" y="5114925"/>
            <a:ext cx="15182356" cy="523875"/>
          </a:xfrm>
          <a:prstGeom prst="rect">
            <a:avLst/>
          </a:prstGeom>
        </p:spPr>
        <p:txBody>
          <a:bodyPr anchor="t" rtlCol="false" tIns="0" lIns="0" bIns="0" rIns="0">
            <a:spAutoFit/>
          </a:bodyPr>
          <a:lstStyle/>
          <a:p>
            <a:pPr algn="ctr">
              <a:lnSpc>
                <a:spcPts val="3960"/>
              </a:lnSpc>
              <a:spcBef>
                <a:spcPct val="0"/>
              </a:spcBef>
            </a:pPr>
            <a:r>
              <a:rPr lang="en-US" sz="3300">
                <a:solidFill>
                  <a:srgbClr val="FFFFFF"/>
                </a:solidFill>
                <a:latin typeface="Poppins"/>
                <a:ea typeface="Poppins"/>
                <a:cs typeface="Poppins"/>
                <a:sym typeface="Poppins"/>
              </a:rPr>
              <a:t>Par exemple: </a:t>
            </a:r>
          </a:p>
        </p:txBody>
      </p:sp>
      <p:sp>
        <p:nvSpPr>
          <p:cNvPr name="TextBox 11" id="11"/>
          <p:cNvSpPr txBox="true"/>
          <p:nvPr/>
        </p:nvSpPr>
        <p:spPr>
          <a:xfrm rot="0">
            <a:off x="3337891" y="1572327"/>
            <a:ext cx="9310825" cy="781050"/>
          </a:xfrm>
          <a:prstGeom prst="rect">
            <a:avLst/>
          </a:prstGeom>
        </p:spPr>
        <p:txBody>
          <a:bodyPr anchor="t" rtlCol="false" tIns="0" lIns="0" bIns="0" rIns="0">
            <a:spAutoFit/>
          </a:bodyPr>
          <a:lstStyle/>
          <a:p>
            <a:pPr algn="ctr">
              <a:lnSpc>
                <a:spcPts val="5879"/>
              </a:lnSpc>
            </a:pPr>
            <a:r>
              <a:rPr lang="en-US" sz="4899">
                <a:solidFill>
                  <a:srgbClr val="FEFEFE"/>
                </a:solidFill>
                <a:latin typeface="Poppins Bold"/>
                <a:ea typeface="Poppins Bold"/>
                <a:cs typeface="Poppins Bold"/>
                <a:sym typeface="Poppins Bold"/>
              </a:rPr>
              <a:t>Cadre/lignes directrices</a:t>
            </a:r>
          </a:p>
        </p:txBody>
      </p:sp>
    </p:spTree>
  </p:cSld>
  <p:clrMapOvr>
    <a:masterClrMapping/>
  </p:clrMapOvr>
</p:sld>
</file>

<file path=ppt/slides/slide6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20243141" cy="11776956"/>
          </a:xfrm>
        </p:grpSpPr>
        <p:grpSp>
          <p:nvGrpSpPr>
            <p:cNvPr name="Group 3" id="3"/>
            <p:cNvGrpSpPr/>
            <p:nvPr/>
          </p:nvGrpSpPr>
          <p:grpSpPr>
            <a:xfrm rot="0">
              <a:off x="0" y="0"/>
              <a:ext cx="20243141" cy="11776956"/>
              <a:chOff x="0" y="0"/>
              <a:chExt cx="3096768" cy="1801623"/>
            </a:xfrm>
          </p:grpSpPr>
          <p:sp>
            <p:nvSpPr>
              <p:cNvPr name="Freeform 4" id="4"/>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6578D"/>
              </a:solidFill>
            </p:spPr>
          </p:sp>
        </p:grpSp>
        <p:sp>
          <p:nvSpPr>
            <p:cNvPr name="TextBox 5" id="5"/>
            <p:cNvSpPr txBox="true"/>
            <p:nvPr/>
          </p:nvSpPr>
          <p:spPr>
            <a:xfrm rot="0">
              <a:off x="3086154" y="993573"/>
              <a:ext cx="11950488" cy="1739900"/>
            </a:xfrm>
            <a:prstGeom prst="rect">
              <a:avLst/>
            </a:prstGeom>
          </p:spPr>
          <p:txBody>
            <a:bodyPr anchor="t" rtlCol="false" tIns="0" lIns="0" bIns="0" rIns="0">
              <a:spAutoFit/>
            </a:bodyPr>
            <a:lstStyle/>
            <a:p>
              <a:pPr algn="ctr">
                <a:lnSpc>
                  <a:spcPts val="5039"/>
                </a:lnSpc>
              </a:pPr>
              <a:r>
                <a:rPr lang="en-US" sz="4199">
                  <a:solidFill>
                    <a:srgbClr val="FEFEFE"/>
                  </a:solidFill>
                  <a:latin typeface="Poppins Bold"/>
                  <a:ea typeface="Poppins Bold"/>
                  <a:cs typeface="Poppins Bold"/>
                  <a:sym typeface="Poppins Bold"/>
                </a:rPr>
                <a:t>Critères d’inclusion et d’exclusion</a:t>
              </a:r>
            </a:p>
          </p:txBody>
        </p:sp>
        <p:sp>
          <p:nvSpPr>
            <p:cNvPr name="TextBox 6" id="6"/>
            <p:cNvSpPr txBox="true"/>
            <p:nvPr/>
          </p:nvSpPr>
          <p:spPr>
            <a:xfrm rot="0">
              <a:off x="3587478" y="3667906"/>
              <a:ext cx="15066436" cy="1612900"/>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a:ea typeface="Poppins"/>
                  <a:cs typeface="Poppins"/>
                  <a:sym typeface="Poppins"/>
                </a:rPr>
                <a:t>Différence entre les sources à inclure et à exclure </a:t>
              </a:r>
            </a:p>
          </p:txBody>
        </p:sp>
      </p:grpSp>
      <p:sp>
        <p:nvSpPr>
          <p:cNvPr name="Freeform 7" id="7"/>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6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20243141" cy="11776956"/>
          </a:xfrm>
        </p:grpSpPr>
        <p:sp>
          <p:nvSpPr>
            <p:cNvPr name="Freeform 3" id="3"/>
            <p:cNvSpPr/>
            <p:nvPr/>
          </p:nvSpPr>
          <p:spPr>
            <a:xfrm flipH="false" flipV="false" rot="0">
              <a:off x="13701297" y="586008"/>
              <a:ext cx="2065109" cy="2581386"/>
            </a:xfrm>
            <a:custGeom>
              <a:avLst/>
              <a:gdLst/>
              <a:ahLst/>
              <a:cxnLst/>
              <a:rect r="r" b="b" t="t" l="l"/>
              <a:pathLst>
                <a:path h="2581386" w="2065109">
                  <a:moveTo>
                    <a:pt x="0" y="0"/>
                  </a:moveTo>
                  <a:lnTo>
                    <a:pt x="2065109" y="0"/>
                  </a:lnTo>
                  <a:lnTo>
                    <a:pt x="2065109" y="2581386"/>
                  </a:lnTo>
                  <a:lnTo>
                    <a:pt x="0" y="258138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0" y="0"/>
              <a:ext cx="20243141" cy="11776956"/>
              <a:chOff x="0" y="0"/>
              <a:chExt cx="3096768" cy="1801623"/>
            </a:xfrm>
          </p:grpSpPr>
          <p:sp>
            <p:nvSpPr>
              <p:cNvPr name="Freeform 5" id="5"/>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6578D"/>
              </a:solidFill>
            </p:spPr>
          </p:sp>
        </p:grpSp>
        <p:sp>
          <p:nvSpPr>
            <p:cNvPr name="TextBox 6" id="6"/>
            <p:cNvSpPr txBox="true"/>
            <p:nvPr/>
          </p:nvSpPr>
          <p:spPr>
            <a:xfrm rot="0">
              <a:off x="3086154" y="993573"/>
              <a:ext cx="11950488" cy="1739900"/>
            </a:xfrm>
            <a:prstGeom prst="rect">
              <a:avLst/>
            </a:prstGeom>
          </p:spPr>
          <p:txBody>
            <a:bodyPr anchor="t" rtlCol="false" tIns="0" lIns="0" bIns="0" rIns="0">
              <a:spAutoFit/>
            </a:bodyPr>
            <a:lstStyle/>
            <a:p>
              <a:pPr algn="ctr">
                <a:lnSpc>
                  <a:spcPts val="5039"/>
                </a:lnSpc>
              </a:pPr>
              <a:r>
                <a:rPr lang="en-US" sz="4199">
                  <a:solidFill>
                    <a:srgbClr val="FEFEFE"/>
                  </a:solidFill>
                  <a:latin typeface="Poppins Bold"/>
                  <a:ea typeface="Poppins Bold"/>
                  <a:cs typeface="Poppins Bold"/>
                  <a:sym typeface="Poppins Bold"/>
                </a:rPr>
                <a:t>Critères d’inclusion et d’exclusion</a:t>
              </a:r>
            </a:p>
          </p:txBody>
        </p:sp>
        <p:sp>
          <p:nvSpPr>
            <p:cNvPr name="TextBox 7" id="7"/>
            <p:cNvSpPr txBox="true"/>
            <p:nvPr/>
          </p:nvSpPr>
          <p:spPr>
            <a:xfrm rot="0">
              <a:off x="3587478" y="3667906"/>
              <a:ext cx="15066436" cy="1612900"/>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a:ea typeface="Poppins"/>
                  <a:cs typeface="Poppins"/>
                  <a:sym typeface="Poppins"/>
                </a:rPr>
                <a:t>Différence entre les sources à inclure et à exclure </a:t>
              </a:r>
            </a:p>
          </p:txBody>
        </p:sp>
        <p:sp>
          <p:nvSpPr>
            <p:cNvPr name="TextBox 8" id="8"/>
            <p:cNvSpPr txBox="true"/>
            <p:nvPr/>
          </p:nvSpPr>
          <p:spPr>
            <a:xfrm rot="0">
              <a:off x="3587478" y="5554272"/>
              <a:ext cx="15066436" cy="825500"/>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a:ea typeface="Poppins"/>
                  <a:cs typeface="Poppins"/>
                  <a:sym typeface="Poppins"/>
                </a:rPr>
                <a:t>Informent sur les thématiques abordées</a:t>
              </a:r>
            </a:p>
          </p:txBody>
        </p:sp>
      </p:grpSp>
      <p:sp>
        <p:nvSpPr>
          <p:cNvPr name="Freeform 9" id="9"/>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4134988" y="2883194"/>
            <a:ext cx="10018023" cy="6375106"/>
            <a:chOff x="0" y="0"/>
            <a:chExt cx="13357364" cy="8500141"/>
          </a:xfrm>
        </p:grpSpPr>
        <p:sp>
          <p:nvSpPr>
            <p:cNvPr name="Freeform 5" id="5"/>
            <p:cNvSpPr/>
            <p:nvPr/>
          </p:nvSpPr>
          <p:spPr>
            <a:xfrm flipH="false" flipV="false" rot="0">
              <a:off x="0" y="0"/>
              <a:ext cx="13357364" cy="8500141"/>
            </a:xfrm>
            <a:custGeom>
              <a:avLst/>
              <a:gdLst/>
              <a:ahLst/>
              <a:cxnLst/>
              <a:rect r="r" b="b" t="t" l="l"/>
              <a:pathLst>
                <a:path h="8500141" w="13357364">
                  <a:moveTo>
                    <a:pt x="0" y="0"/>
                  </a:moveTo>
                  <a:lnTo>
                    <a:pt x="13357364" y="0"/>
                  </a:lnTo>
                  <a:lnTo>
                    <a:pt x="13357364" y="8500141"/>
                  </a:lnTo>
                  <a:lnTo>
                    <a:pt x="0" y="85001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052525" y="564244"/>
              <a:ext cx="3874698" cy="1151043"/>
            </a:xfrm>
            <a:prstGeom prst="rect">
              <a:avLst/>
            </a:prstGeom>
          </p:spPr>
          <p:txBody>
            <a:bodyPr anchor="t" rtlCol="false" tIns="0" lIns="0" bIns="0" rIns="0">
              <a:spAutoFit/>
            </a:bodyPr>
            <a:lstStyle/>
            <a:p>
              <a:pPr algn="ctr">
                <a:lnSpc>
                  <a:spcPts val="7279"/>
                </a:lnSpc>
              </a:pPr>
              <a:r>
                <a:rPr lang="en-US" sz="5199">
                  <a:solidFill>
                    <a:srgbClr val="000000"/>
                  </a:solidFill>
                  <a:latin typeface="Canva Sans Bold"/>
                  <a:ea typeface="Canva Sans Bold"/>
                  <a:cs typeface="Canva Sans Bold"/>
                  <a:sym typeface="Canva Sans Bold"/>
                </a:rPr>
                <a:t>Recette</a:t>
              </a:r>
            </a:p>
          </p:txBody>
        </p:sp>
      </p:grpSp>
      <p:sp>
        <p:nvSpPr>
          <p:cNvPr name="Freeform 7" id="7"/>
          <p:cNvSpPr/>
          <p:nvPr/>
        </p:nvSpPr>
        <p:spPr>
          <a:xfrm flipH="false" flipV="false" rot="0">
            <a:off x="1267925" y="3278534"/>
            <a:ext cx="2315420" cy="1864966"/>
          </a:xfrm>
          <a:custGeom>
            <a:avLst/>
            <a:gdLst/>
            <a:ahLst/>
            <a:cxnLst/>
            <a:rect r="r" b="b" t="t" l="l"/>
            <a:pathLst>
              <a:path h="1864966" w="2315420">
                <a:moveTo>
                  <a:pt x="0" y="0"/>
                </a:moveTo>
                <a:lnTo>
                  <a:pt x="2315420" y="0"/>
                </a:lnTo>
                <a:lnTo>
                  <a:pt x="2315420" y="1864966"/>
                </a:lnTo>
                <a:lnTo>
                  <a:pt x="0" y="18649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Qu'est-ce que le protocole d'un examen de la portée ?</a:t>
            </a:r>
          </a:p>
        </p:txBody>
      </p:sp>
    </p:spTree>
  </p:cSld>
  <p:clrMapOvr>
    <a:masterClrMapping/>
  </p:clrMapOvr>
</p:sld>
</file>

<file path=ppt/slides/slide7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20243141" cy="11776956"/>
          </a:xfrm>
        </p:grpSpPr>
        <p:sp>
          <p:nvSpPr>
            <p:cNvPr name="Freeform 3" id="3"/>
            <p:cNvSpPr/>
            <p:nvPr/>
          </p:nvSpPr>
          <p:spPr>
            <a:xfrm flipH="false" flipV="false" rot="0">
              <a:off x="13701297" y="586008"/>
              <a:ext cx="2065109" cy="2581386"/>
            </a:xfrm>
            <a:custGeom>
              <a:avLst/>
              <a:gdLst/>
              <a:ahLst/>
              <a:cxnLst/>
              <a:rect r="r" b="b" t="t" l="l"/>
              <a:pathLst>
                <a:path h="2581386" w="2065109">
                  <a:moveTo>
                    <a:pt x="0" y="0"/>
                  </a:moveTo>
                  <a:lnTo>
                    <a:pt x="2065109" y="0"/>
                  </a:lnTo>
                  <a:lnTo>
                    <a:pt x="2065109" y="2581386"/>
                  </a:lnTo>
                  <a:lnTo>
                    <a:pt x="0" y="258138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0" y="0"/>
              <a:ext cx="20243141" cy="11776956"/>
              <a:chOff x="0" y="0"/>
              <a:chExt cx="3096768" cy="1801623"/>
            </a:xfrm>
          </p:grpSpPr>
          <p:sp>
            <p:nvSpPr>
              <p:cNvPr name="Freeform 5" id="5"/>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6578D"/>
              </a:solidFill>
            </p:spPr>
          </p:sp>
        </p:grpSp>
        <p:sp>
          <p:nvSpPr>
            <p:cNvPr name="TextBox 6" id="6"/>
            <p:cNvSpPr txBox="true"/>
            <p:nvPr/>
          </p:nvSpPr>
          <p:spPr>
            <a:xfrm rot="0">
              <a:off x="3086154" y="993573"/>
              <a:ext cx="11950488" cy="1739900"/>
            </a:xfrm>
            <a:prstGeom prst="rect">
              <a:avLst/>
            </a:prstGeom>
          </p:spPr>
          <p:txBody>
            <a:bodyPr anchor="t" rtlCol="false" tIns="0" lIns="0" bIns="0" rIns="0">
              <a:spAutoFit/>
            </a:bodyPr>
            <a:lstStyle/>
            <a:p>
              <a:pPr algn="ctr">
                <a:lnSpc>
                  <a:spcPts val="5039"/>
                </a:lnSpc>
              </a:pPr>
              <a:r>
                <a:rPr lang="en-US" sz="4199">
                  <a:solidFill>
                    <a:srgbClr val="FEFEFE"/>
                  </a:solidFill>
                  <a:latin typeface="Poppins Bold"/>
                  <a:ea typeface="Poppins Bold"/>
                  <a:cs typeface="Poppins Bold"/>
                  <a:sym typeface="Poppins Bold"/>
                </a:rPr>
                <a:t>Critères d’inclusion et d’exclusion</a:t>
              </a:r>
            </a:p>
          </p:txBody>
        </p:sp>
        <p:sp>
          <p:nvSpPr>
            <p:cNvPr name="TextBox 7" id="7"/>
            <p:cNvSpPr txBox="true"/>
            <p:nvPr/>
          </p:nvSpPr>
          <p:spPr>
            <a:xfrm rot="0">
              <a:off x="3587478" y="3667906"/>
              <a:ext cx="15066436" cy="1612900"/>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a:ea typeface="Poppins"/>
                  <a:cs typeface="Poppins"/>
                  <a:sym typeface="Poppins"/>
                </a:rPr>
                <a:t>Différence entre les sources à inclure et à exclure </a:t>
              </a:r>
            </a:p>
          </p:txBody>
        </p:sp>
        <p:sp>
          <p:nvSpPr>
            <p:cNvPr name="TextBox 8" id="8"/>
            <p:cNvSpPr txBox="true"/>
            <p:nvPr/>
          </p:nvSpPr>
          <p:spPr>
            <a:xfrm rot="0">
              <a:off x="3587478" y="5554272"/>
              <a:ext cx="15066436" cy="825500"/>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a:ea typeface="Poppins"/>
                  <a:cs typeface="Poppins"/>
                  <a:sym typeface="Poppins"/>
                </a:rPr>
                <a:t>Informent sur les thématiques abordées</a:t>
              </a:r>
            </a:p>
          </p:txBody>
        </p:sp>
        <p:sp>
          <p:nvSpPr>
            <p:cNvPr name="TextBox 9" id="9"/>
            <p:cNvSpPr txBox="true"/>
            <p:nvPr/>
          </p:nvSpPr>
          <p:spPr>
            <a:xfrm rot="0">
              <a:off x="3587478" y="6659172"/>
              <a:ext cx="15066436" cy="2400300"/>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a:ea typeface="Poppins"/>
                  <a:cs typeface="Poppins"/>
                  <a:sym typeface="Poppins"/>
                </a:rPr>
                <a:t>IMPORTANT congruence des critères avec le titre, les objectifs et les questions de recherche</a:t>
              </a:r>
            </a:p>
          </p:txBody>
        </p:sp>
      </p:grpSp>
      <p:sp>
        <p:nvSpPr>
          <p:cNvPr name="Freeform 10" id="10"/>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20243141" cy="11776956"/>
          </a:xfrm>
        </p:grpSpPr>
        <p:sp>
          <p:nvSpPr>
            <p:cNvPr name="Freeform 3" id="3"/>
            <p:cNvSpPr/>
            <p:nvPr/>
          </p:nvSpPr>
          <p:spPr>
            <a:xfrm flipH="false" flipV="false" rot="0">
              <a:off x="13701297" y="586008"/>
              <a:ext cx="2065109" cy="2581386"/>
            </a:xfrm>
            <a:custGeom>
              <a:avLst/>
              <a:gdLst/>
              <a:ahLst/>
              <a:cxnLst/>
              <a:rect r="r" b="b" t="t" l="l"/>
              <a:pathLst>
                <a:path h="2581386" w="2065109">
                  <a:moveTo>
                    <a:pt x="0" y="0"/>
                  </a:moveTo>
                  <a:lnTo>
                    <a:pt x="2065109" y="0"/>
                  </a:lnTo>
                  <a:lnTo>
                    <a:pt x="2065109" y="2581386"/>
                  </a:lnTo>
                  <a:lnTo>
                    <a:pt x="0" y="258138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0" y="0"/>
              <a:ext cx="20243141" cy="11776956"/>
              <a:chOff x="0" y="0"/>
              <a:chExt cx="3096768" cy="1801623"/>
            </a:xfrm>
          </p:grpSpPr>
          <p:sp>
            <p:nvSpPr>
              <p:cNvPr name="Freeform 5" id="5"/>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6578D"/>
              </a:solidFill>
            </p:spPr>
          </p:sp>
        </p:grpSp>
        <p:sp>
          <p:nvSpPr>
            <p:cNvPr name="TextBox 6" id="6"/>
            <p:cNvSpPr txBox="true"/>
            <p:nvPr/>
          </p:nvSpPr>
          <p:spPr>
            <a:xfrm rot="0">
              <a:off x="3086154" y="993573"/>
              <a:ext cx="11950488" cy="1739900"/>
            </a:xfrm>
            <a:prstGeom prst="rect">
              <a:avLst/>
            </a:prstGeom>
          </p:spPr>
          <p:txBody>
            <a:bodyPr anchor="t" rtlCol="false" tIns="0" lIns="0" bIns="0" rIns="0">
              <a:spAutoFit/>
            </a:bodyPr>
            <a:lstStyle/>
            <a:p>
              <a:pPr algn="ctr">
                <a:lnSpc>
                  <a:spcPts val="5039"/>
                </a:lnSpc>
              </a:pPr>
              <a:r>
                <a:rPr lang="en-US" sz="4199">
                  <a:solidFill>
                    <a:srgbClr val="FEFEFE"/>
                  </a:solidFill>
                  <a:latin typeface="Poppins Bold"/>
                  <a:ea typeface="Poppins Bold"/>
                  <a:cs typeface="Poppins Bold"/>
                  <a:sym typeface="Poppins Bold"/>
                </a:rPr>
                <a:t>Critères d’inclusion et d’exclusion</a:t>
              </a:r>
            </a:p>
          </p:txBody>
        </p:sp>
        <p:sp>
          <p:nvSpPr>
            <p:cNvPr name="TextBox 7" id="7"/>
            <p:cNvSpPr txBox="true"/>
            <p:nvPr/>
          </p:nvSpPr>
          <p:spPr>
            <a:xfrm rot="0">
              <a:off x="3587478" y="3667906"/>
              <a:ext cx="15066436" cy="1612900"/>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a:ea typeface="Poppins"/>
                  <a:cs typeface="Poppins"/>
                  <a:sym typeface="Poppins"/>
                </a:rPr>
                <a:t>Différence entre les sources à inclure et à exclure </a:t>
              </a:r>
            </a:p>
          </p:txBody>
        </p:sp>
        <p:sp>
          <p:nvSpPr>
            <p:cNvPr name="TextBox 8" id="8"/>
            <p:cNvSpPr txBox="true"/>
            <p:nvPr/>
          </p:nvSpPr>
          <p:spPr>
            <a:xfrm rot="0">
              <a:off x="3587478" y="5554272"/>
              <a:ext cx="15066436" cy="825500"/>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a:ea typeface="Poppins"/>
                  <a:cs typeface="Poppins"/>
                  <a:sym typeface="Poppins"/>
                </a:rPr>
                <a:t>Informent sur les thématiques abordées</a:t>
              </a:r>
            </a:p>
          </p:txBody>
        </p:sp>
        <p:sp>
          <p:nvSpPr>
            <p:cNvPr name="TextBox 9" id="9"/>
            <p:cNvSpPr txBox="true"/>
            <p:nvPr/>
          </p:nvSpPr>
          <p:spPr>
            <a:xfrm rot="0">
              <a:off x="3587478" y="6659172"/>
              <a:ext cx="15066436" cy="2400300"/>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a:ea typeface="Poppins"/>
                  <a:cs typeface="Poppins"/>
                  <a:sym typeface="Poppins"/>
                </a:rPr>
                <a:t>IMPORTANT congruence des critères avec le titre, les objectifs et les questions de recherche</a:t>
              </a:r>
            </a:p>
          </p:txBody>
        </p:sp>
        <p:sp>
          <p:nvSpPr>
            <p:cNvPr name="TextBox 10" id="10"/>
            <p:cNvSpPr txBox="true"/>
            <p:nvPr/>
          </p:nvSpPr>
          <p:spPr>
            <a:xfrm rot="0">
              <a:off x="3587478" y="9338872"/>
              <a:ext cx="15066436" cy="1612900"/>
            </a:xfrm>
            <a:prstGeom prst="rect">
              <a:avLst/>
            </a:prstGeom>
          </p:spPr>
          <p:txBody>
            <a:bodyPr anchor="t" rtlCol="false" tIns="0" lIns="0" bIns="0" rIns="0">
              <a:spAutoFit/>
            </a:bodyPr>
            <a:lstStyle/>
            <a:p>
              <a:pPr algn="l" marL="842010" indent="-421005" lvl="1">
                <a:lnSpc>
                  <a:spcPts val="4680"/>
                </a:lnSpc>
                <a:buFont typeface="Arial"/>
                <a:buChar char="•"/>
              </a:pPr>
              <a:r>
                <a:rPr lang="en-US" sz="3900">
                  <a:solidFill>
                    <a:srgbClr val="FEFEFE"/>
                  </a:solidFill>
                  <a:latin typeface="Poppins"/>
                  <a:ea typeface="Poppins"/>
                  <a:cs typeface="Poppins"/>
                  <a:sym typeface="Poppins"/>
                </a:rPr>
                <a:t>Possible de les baser sur les cadres</a:t>
              </a:r>
            </a:p>
            <a:p>
              <a:pPr algn="l">
                <a:lnSpc>
                  <a:spcPts val="4680"/>
                </a:lnSpc>
              </a:pPr>
              <a:r>
                <a:rPr lang="en-US" sz="3900">
                  <a:solidFill>
                    <a:srgbClr val="FEFEFE"/>
                  </a:solidFill>
                  <a:latin typeface="Poppins"/>
                  <a:ea typeface="Poppins"/>
                  <a:cs typeface="Poppins"/>
                  <a:sym typeface="Poppins"/>
                </a:rPr>
                <a:t>      (p. ex., PCC)</a:t>
              </a:r>
            </a:p>
          </p:txBody>
        </p:sp>
      </p:grpSp>
      <p:sp>
        <p:nvSpPr>
          <p:cNvPr name="Freeform 11" id="11"/>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6578D"/>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ea typeface="Poppins Bold"/>
                <a:cs typeface="Poppins Bold"/>
                <a:sym typeface="Poppins Bold"/>
              </a:rPr>
              <a:t>Informations à inclure</a:t>
            </a:r>
          </a:p>
        </p:txBody>
      </p:sp>
      <p:sp>
        <p:nvSpPr>
          <p:cNvPr name="Freeform 5" id="5"/>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6578D"/>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ea typeface="Poppins Bold"/>
                <a:cs typeface="Poppins Bold"/>
                <a:sym typeface="Poppins Bold"/>
              </a:rPr>
              <a:t>Informations à inclure</a:t>
            </a:r>
          </a:p>
        </p:txBody>
      </p:sp>
      <p:sp>
        <p:nvSpPr>
          <p:cNvPr name="Freeform 5" id="5"/>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4306272" y="3036631"/>
            <a:ext cx="10599514" cy="826956"/>
            <a:chOff x="0" y="0"/>
            <a:chExt cx="14132685" cy="1102608"/>
          </a:xfrm>
        </p:grpSpPr>
        <p:sp>
          <p:nvSpPr>
            <p:cNvPr name="Freeform 7" id="7"/>
            <p:cNvSpPr/>
            <p:nvPr/>
          </p:nvSpPr>
          <p:spPr>
            <a:xfrm flipH="false" flipV="false" rot="0">
              <a:off x="0" y="0"/>
              <a:ext cx="1287717" cy="1102608"/>
            </a:xfrm>
            <a:custGeom>
              <a:avLst/>
              <a:gdLst/>
              <a:ahLst/>
              <a:cxnLst/>
              <a:rect r="r" b="b" t="t" l="l"/>
              <a:pathLst>
                <a:path h="1102608" w="1287717">
                  <a:moveTo>
                    <a:pt x="0" y="0"/>
                  </a:moveTo>
                  <a:lnTo>
                    <a:pt x="1287717" y="0"/>
                  </a:lnTo>
                  <a:lnTo>
                    <a:pt x="1287717" y="1102608"/>
                  </a:lnTo>
                  <a:lnTo>
                    <a:pt x="0" y="11026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1750557" y="71819"/>
              <a:ext cx="12382128" cy="6889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Caractéristiques des participants</a:t>
              </a:r>
            </a:p>
          </p:txBody>
        </p:sp>
      </p:grpSp>
    </p:spTree>
  </p:cSld>
  <p:clrMapOvr>
    <a:masterClrMapping/>
  </p:clrMapOvr>
</p:sld>
</file>

<file path=ppt/slides/slide7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6578D"/>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ea typeface="Poppins Bold"/>
                <a:cs typeface="Poppins Bold"/>
                <a:sym typeface="Poppins Bold"/>
              </a:rPr>
              <a:t>Informations à inclure</a:t>
            </a:r>
          </a:p>
        </p:txBody>
      </p:sp>
      <p:sp>
        <p:nvSpPr>
          <p:cNvPr name="Freeform 5" id="5"/>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4306272" y="3036631"/>
            <a:ext cx="965788" cy="826956"/>
          </a:xfrm>
          <a:custGeom>
            <a:avLst/>
            <a:gdLst/>
            <a:ahLst/>
            <a:cxnLst/>
            <a:rect r="r" b="b" t="t" l="l"/>
            <a:pathLst>
              <a:path h="826956" w="965788">
                <a:moveTo>
                  <a:pt x="0" y="0"/>
                </a:moveTo>
                <a:lnTo>
                  <a:pt x="965787" y="0"/>
                </a:lnTo>
                <a:lnTo>
                  <a:pt x="965787" y="826956"/>
                </a:lnTo>
                <a:lnTo>
                  <a:pt x="0" y="8269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5619189" y="3083352"/>
            <a:ext cx="9286596" cy="5238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Caractéristiques des participants</a:t>
            </a:r>
          </a:p>
        </p:txBody>
      </p:sp>
      <p:grpSp>
        <p:nvGrpSpPr>
          <p:cNvPr name="Group 8" id="8"/>
          <p:cNvGrpSpPr/>
          <p:nvPr/>
        </p:nvGrpSpPr>
        <p:grpSpPr>
          <a:xfrm rot="0">
            <a:off x="5272059" y="4119647"/>
            <a:ext cx="7472742" cy="1023853"/>
            <a:chOff x="0" y="0"/>
            <a:chExt cx="9963656" cy="1365137"/>
          </a:xfrm>
        </p:grpSpPr>
        <p:sp>
          <p:nvSpPr>
            <p:cNvPr name="Freeform 9" id="9"/>
            <p:cNvSpPr/>
            <p:nvPr/>
          </p:nvSpPr>
          <p:spPr>
            <a:xfrm flipH="false" flipV="false" rot="0">
              <a:off x="0" y="0"/>
              <a:ext cx="729602" cy="880003"/>
            </a:xfrm>
            <a:custGeom>
              <a:avLst/>
              <a:gdLst/>
              <a:ahLst/>
              <a:cxnLst/>
              <a:rect r="r" b="b" t="t" l="l"/>
              <a:pathLst>
                <a:path h="880003" w="729602">
                  <a:moveTo>
                    <a:pt x="0" y="0"/>
                  </a:moveTo>
                  <a:lnTo>
                    <a:pt x="729602" y="0"/>
                  </a:lnTo>
                  <a:lnTo>
                    <a:pt x="729602" y="880003"/>
                  </a:lnTo>
                  <a:lnTo>
                    <a:pt x="0" y="8800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1073456" y="15762"/>
              <a:ext cx="8890199" cy="13493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Concept ou sujet de recherche (p. ex., type d’intervention)</a:t>
              </a:r>
            </a:p>
          </p:txBody>
        </p:sp>
      </p:grpSp>
    </p:spTree>
  </p:cSld>
  <p:clrMapOvr>
    <a:masterClrMapping/>
  </p:clrMapOvr>
</p:sld>
</file>

<file path=ppt/slides/slide7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6578D"/>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ea typeface="Poppins Bold"/>
                <a:cs typeface="Poppins Bold"/>
                <a:sym typeface="Poppins Bold"/>
              </a:rPr>
              <a:t>Informations à inclure</a:t>
            </a:r>
          </a:p>
        </p:txBody>
      </p:sp>
      <p:sp>
        <p:nvSpPr>
          <p:cNvPr name="Freeform 5" id="5"/>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4306272" y="3036631"/>
            <a:ext cx="965788" cy="826956"/>
          </a:xfrm>
          <a:custGeom>
            <a:avLst/>
            <a:gdLst/>
            <a:ahLst/>
            <a:cxnLst/>
            <a:rect r="r" b="b" t="t" l="l"/>
            <a:pathLst>
              <a:path h="826956" w="965788">
                <a:moveTo>
                  <a:pt x="0" y="0"/>
                </a:moveTo>
                <a:lnTo>
                  <a:pt x="965787" y="0"/>
                </a:lnTo>
                <a:lnTo>
                  <a:pt x="965787" y="826956"/>
                </a:lnTo>
                <a:lnTo>
                  <a:pt x="0" y="8269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5619189" y="3083352"/>
            <a:ext cx="9286596" cy="5238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Caractéristiques des participants</a:t>
            </a:r>
          </a:p>
        </p:txBody>
      </p:sp>
      <p:sp>
        <p:nvSpPr>
          <p:cNvPr name="Freeform 8" id="8"/>
          <p:cNvSpPr/>
          <p:nvPr/>
        </p:nvSpPr>
        <p:spPr>
          <a:xfrm flipH="false" flipV="false" rot="0">
            <a:off x="5272059" y="4119647"/>
            <a:ext cx="547202" cy="660002"/>
          </a:xfrm>
          <a:custGeom>
            <a:avLst/>
            <a:gdLst/>
            <a:ahLst/>
            <a:cxnLst/>
            <a:rect r="r" b="b" t="t" l="l"/>
            <a:pathLst>
              <a:path h="660002" w="547202">
                <a:moveTo>
                  <a:pt x="0" y="0"/>
                </a:moveTo>
                <a:lnTo>
                  <a:pt x="547202" y="0"/>
                </a:lnTo>
                <a:lnTo>
                  <a:pt x="547202" y="660002"/>
                </a:lnTo>
                <a:lnTo>
                  <a:pt x="0" y="66000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9" id="9"/>
          <p:cNvGrpSpPr/>
          <p:nvPr/>
        </p:nvGrpSpPr>
        <p:grpSpPr>
          <a:xfrm rot="0">
            <a:off x="4485199" y="5464748"/>
            <a:ext cx="9870274" cy="990600"/>
            <a:chOff x="0" y="0"/>
            <a:chExt cx="13160366" cy="1320800"/>
          </a:xfrm>
        </p:grpSpPr>
        <p:sp>
          <p:nvSpPr>
            <p:cNvPr name="Freeform 10" id="10"/>
            <p:cNvSpPr/>
            <p:nvPr/>
          </p:nvSpPr>
          <p:spPr>
            <a:xfrm flipH="false" flipV="false" rot="0">
              <a:off x="0" y="0"/>
              <a:ext cx="810576" cy="1079460"/>
            </a:xfrm>
            <a:custGeom>
              <a:avLst/>
              <a:gdLst/>
              <a:ahLst/>
              <a:cxnLst/>
              <a:rect r="r" b="b" t="t" l="l"/>
              <a:pathLst>
                <a:path h="1079460" w="810576">
                  <a:moveTo>
                    <a:pt x="0" y="0"/>
                  </a:moveTo>
                  <a:lnTo>
                    <a:pt x="810576" y="0"/>
                  </a:lnTo>
                  <a:lnTo>
                    <a:pt x="810576" y="1079460"/>
                  </a:lnTo>
                  <a:lnTo>
                    <a:pt x="0" y="107946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1" id="11"/>
            <p:cNvSpPr txBox="true"/>
            <p:nvPr/>
          </p:nvSpPr>
          <p:spPr>
            <a:xfrm rot="0">
              <a:off x="1413948" y="-28575"/>
              <a:ext cx="11746418" cy="13493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Contexte  (p. ex., milieu culturel, condition économique, type d’habitation, etc.)</a:t>
              </a:r>
            </a:p>
          </p:txBody>
        </p:sp>
      </p:grpSp>
      <p:sp>
        <p:nvSpPr>
          <p:cNvPr name="TextBox 12" id="12"/>
          <p:cNvSpPr txBox="true"/>
          <p:nvPr/>
        </p:nvSpPr>
        <p:spPr>
          <a:xfrm rot="0">
            <a:off x="6077151" y="4124325"/>
            <a:ext cx="6667649" cy="10191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Concept ou sujet de recherche (p. ex., type d’intervention)</a:t>
            </a:r>
          </a:p>
        </p:txBody>
      </p:sp>
    </p:spTree>
  </p:cSld>
  <p:clrMapOvr>
    <a:masterClrMapping/>
  </p:clrMapOvr>
</p:sld>
</file>

<file path=ppt/slides/slide7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6578D"/>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ea typeface="Poppins Bold"/>
                <a:cs typeface="Poppins Bold"/>
                <a:sym typeface="Poppins Bold"/>
              </a:rPr>
              <a:t>Informations à inclure</a:t>
            </a:r>
          </a:p>
        </p:txBody>
      </p:sp>
      <p:sp>
        <p:nvSpPr>
          <p:cNvPr name="Freeform 5" id="5"/>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4306272" y="3036631"/>
            <a:ext cx="965788" cy="826956"/>
          </a:xfrm>
          <a:custGeom>
            <a:avLst/>
            <a:gdLst/>
            <a:ahLst/>
            <a:cxnLst/>
            <a:rect r="r" b="b" t="t" l="l"/>
            <a:pathLst>
              <a:path h="826956" w="965788">
                <a:moveTo>
                  <a:pt x="0" y="0"/>
                </a:moveTo>
                <a:lnTo>
                  <a:pt x="965787" y="0"/>
                </a:lnTo>
                <a:lnTo>
                  <a:pt x="965787" y="826956"/>
                </a:lnTo>
                <a:lnTo>
                  <a:pt x="0" y="8269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5619189" y="3083352"/>
            <a:ext cx="9286596" cy="5238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Caractéristiques des participants</a:t>
            </a:r>
          </a:p>
        </p:txBody>
      </p:sp>
      <p:grpSp>
        <p:nvGrpSpPr>
          <p:cNvPr name="Group 8" id="8"/>
          <p:cNvGrpSpPr/>
          <p:nvPr/>
        </p:nvGrpSpPr>
        <p:grpSpPr>
          <a:xfrm rot="0">
            <a:off x="5272059" y="6951790"/>
            <a:ext cx="9682003" cy="990600"/>
            <a:chOff x="0" y="0"/>
            <a:chExt cx="12909337" cy="1320800"/>
          </a:xfrm>
        </p:grpSpPr>
        <p:sp>
          <p:nvSpPr>
            <p:cNvPr name="Freeform 9" id="9"/>
            <p:cNvSpPr/>
            <p:nvPr/>
          </p:nvSpPr>
          <p:spPr>
            <a:xfrm flipH="false" flipV="false" rot="0">
              <a:off x="0" y="138529"/>
              <a:ext cx="1043742" cy="1043742"/>
            </a:xfrm>
            <a:custGeom>
              <a:avLst/>
              <a:gdLst/>
              <a:ahLst/>
              <a:cxnLst/>
              <a:rect r="r" b="b" t="t" l="l"/>
              <a:pathLst>
                <a:path h="1043742" w="1043742">
                  <a:moveTo>
                    <a:pt x="0" y="0"/>
                  </a:moveTo>
                  <a:lnTo>
                    <a:pt x="1043742" y="0"/>
                  </a:lnTo>
                  <a:lnTo>
                    <a:pt x="1043742" y="1043742"/>
                  </a:lnTo>
                  <a:lnTo>
                    <a:pt x="0" y="104374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1387596" y="-28575"/>
              <a:ext cx="11521741" cy="13493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Types de sources (p. ex., articles scientifiques, rapports, etc.)</a:t>
              </a:r>
            </a:p>
          </p:txBody>
        </p:sp>
      </p:grpSp>
      <p:sp>
        <p:nvSpPr>
          <p:cNvPr name="Freeform 11" id="11"/>
          <p:cNvSpPr/>
          <p:nvPr/>
        </p:nvSpPr>
        <p:spPr>
          <a:xfrm flipH="false" flipV="false" rot="0">
            <a:off x="5272059" y="4119647"/>
            <a:ext cx="547202" cy="660002"/>
          </a:xfrm>
          <a:custGeom>
            <a:avLst/>
            <a:gdLst/>
            <a:ahLst/>
            <a:cxnLst/>
            <a:rect r="r" b="b" t="t" l="l"/>
            <a:pathLst>
              <a:path h="660002" w="547202">
                <a:moveTo>
                  <a:pt x="0" y="0"/>
                </a:moveTo>
                <a:lnTo>
                  <a:pt x="547202" y="0"/>
                </a:lnTo>
                <a:lnTo>
                  <a:pt x="547202" y="660002"/>
                </a:lnTo>
                <a:lnTo>
                  <a:pt x="0" y="66000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4485199" y="5464748"/>
            <a:ext cx="607932" cy="809595"/>
          </a:xfrm>
          <a:custGeom>
            <a:avLst/>
            <a:gdLst/>
            <a:ahLst/>
            <a:cxnLst/>
            <a:rect r="r" b="b" t="t" l="l"/>
            <a:pathLst>
              <a:path h="809595" w="607932">
                <a:moveTo>
                  <a:pt x="0" y="0"/>
                </a:moveTo>
                <a:lnTo>
                  <a:pt x="607932" y="0"/>
                </a:lnTo>
                <a:lnTo>
                  <a:pt x="607932" y="809595"/>
                </a:lnTo>
                <a:lnTo>
                  <a:pt x="0" y="80959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3" id="13"/>
          <p:cNvSpPr txBox="true"/>
          <p:nvPr/>
        </p:nvSpPr>
        <p:spPr>
          <a:xfrm rot="0">
            <a:off x="5545660" y="5436173"/>
            <a:ext cx="8809814" cy="10191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Contexte  (p. ex., milieu culturel, condition économique, type d’habitation, etc.)</a:t>
            </a:r>
          </a:p>
        </p:txBody>
      </p:sp>
      <p:sp>
        <p:nvSpPr>
          <p:cNvPr name="TextBox 14" id="14"/>
          <p:cNvSpPr txBox="true"/>
          <p:nvPr/>
        </p:nvSpPr>
        <p:spPr>
          <a:xfrm rot="0">
            <a:off x="6077151" y="4124325"/>
            <a:ext cx="6667649" cy="10191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Concept ou sujet de recherche (p. ex., type d’intervention)</a:t>
            </a:r>
          </a:p>
        </p:txBody>
      </p:sp>
    </p:spTree>
  </p:cSld>
  <p:clrMapOvr>
    <a:masterClrMapping/>
  </p:clrMapOvr>
</p:sld>
</file>

<file path=ppt/slides/slide7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sp>
        <p:nvSpPr>
          <p:cNvPr name="Freeform 2" id="2"/>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552822" y="727141"/>
            <a:ext cx="15182356" cy="8832717"/>
            <a:chOff x="0" y="0"/>
            <a:chExt cx="3096768" cy="1801623"/>
          </a:xfrm>
        </p:grpSpPr>
        <p:sp>
          <p:nvSpPr>
            <p:cNvPr name="Freeform 4" id="4"/>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6578D"/>
            </a:solidFill>
          </p:spPr>
        </p:sp>
      </p:grpSp>
      <p:sp>
        <p:nvSpPr>
          <p:cNvPr name="TextBox 5" id="5"/>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ea typeface="Poppins Bold"/>
                <a:cs typeface="Poppins Bold"/>
                <a:sym typeface="Poppins Bold"/>
              </a:rPr>
              <a:t>Informations à inclure</a:t>
            </a:r>
          </a:p>
        </p:txBody>
      </p:sp>
      <p:sp>
        <p:nvSpPr>
          <p:cNvPr name="Freeform 6" id="6"/>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4306272" y="3036631"/>
            <a:ext cx="965788" cy="826956"/>
          </a:xfrm>
          <a:custGeom>
            <a:avLst/>
            <a:gdLst/>
            <a:ahLst/>
            <a:cxnLst/>
            <a:rect r="r" b="b" t="t" l="l"/>
            <a:pathLst>
              <a:path h="826956" w="965788">
                <a:moveTo>
                  <a:pt x="0" y="0"/>
                </a:moveTo>
                <a:lnTo>
                  <a:pt x="965787" y="0"/>
                </a:lnTo>
                <a:lnTo>
                  <a:pt x="965787" y="826956"/>
                </a:lnTo>
                <a:lnTo>
                  <a:pt x="0" y="8269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5619189" y="3083352"/>
            <a:ext cx="9286596" cy="5238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Caractéristiques des participants</a:t>
            </a:r>
          </a:p>
        </p:txBody>
      </p:sp>
      <p:sp>
        <p:nvSpPr>
          <p:cNvPr name="TextBox 9" id="9"/>
          <p:cNvSpPr txBox="true"/>
          <p:nvPr/>
        </p:nvSpPr>
        <p:spPr>
          <a:xfrm rot="0">
            <a:off x="6312756" y="6923215"/>
            <a:ext cx="8641306" cy="10191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Types de sources (p. ex., articles scientifiques, rapports, etc.)</a:t>
            </a:r>
          </a:p>
        </p:txBody>
      </p:sp>
      <p:sp>
        <p:nvSpPr>
          <p:cNvPr name="Freeform 10" id="10"/>
          <p:cNvSpPr/>
          <p:nvPr/>
        </p:nvSpPr>
        <p:spPr>
          <a:xfrm flipH="false" flipV="false" rot="0">
            <a:off x="5272059" y="4119647"/>
            <a:ext cx="547202" cy="660002"/>
          </a:xfrm>
          <a:custGeom>
            <a:avLst/>
            <a:gdLst/>
            <a:ahLst/>
            <a:cxnLst/>
            <a:rect r="r" b="b" t="t" l="l"/>
            <a:pathLst>
              <a:path h="660002" w="547202">
                <a:moveTo>
                  <a:pt x="0" y="0"/>
                </a:moveTo>
                <a:lnTo>
                  <a:pt x="547202" y="0"/>
                </a:lnTo>
                <a:lnTo>
                  <a:pt x="547202" y="660002"/>
                </a:lnTo>
                <a:lnTo>
                  <a:pt x="0" y="66000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4485199" y="5464748"/>
            <a:ext cx="607932" cy="809595"/>
          </a:xfrm>
          <a:custGeom>
            <a:avLst/>
            <a:gdLst/>
            <a:ahLst/>
            <a:cxnLst/>
            <a:rect r="r" b="b" t="t" l="l"/>
            <a:pathLst>
              <a:path h="809595" w="607932">
                <a:moveTo>
                  <a:pt x="0" y="0"/>
                </a:moveTo>
                <a:lnTo>
                  <a:pt x="607932" y="0"/>
                </a:lnTo>
                <a:lnTo>
                  <a:pt x="607932" y="809595"/>
                </a:lnTo>
                <a:lnTo>
                  <a:pt x="0" y="80959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2" id="12"/>
          <p:cNvSpPr txBox="true"/>
          <p:nvPr/>
        </p:nvSpPr>
        <p:spPr>
          <a:xfrm rot="0">
            <a:off x="5545660" y="5436173"/>
            <a:ext cx="8809814" cy="10191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Contexte  (p. ex., milieu culturel, condition économique, type d’habitation, etc.)</a:t>
            </a:r>
          </a:p>
        </p:txBody>
      </p:sp>
      <p:sp>
        <p:nvSpPr>
          <p:cNvPr name="TextBox 13" id="13"/>
          <p:cNvSpPr txBox="true"/>
          <p:nvPr/>
        </p:nvSpPr>
        <p:spPr>
          <a:xfrm rot="0">
            <a:off x="6077151" y="4124325"/>
            <a:ext cx="6667649" cy="10191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Concept ou sujet de recherche (p. ex., type d’intervention)</a:t>
            </a:r>
          </a:p>
        </p:txBody>
      </p:sp>
      <p:grpSp>
        <p:nvGrpSpPr>
          <p:cNvPr name="Group 14" id="14"/>
          <p:cNvGrpSpPr/>
          <p:nvPr/>
        </p:nvGrpSpPr>
        <p:grpSpPr>
          <a:xfrm rot="0">
            <a:off x="4485199" y="8199565"/>
            <a:ext cx="10135552" cy="726675"/>
            <a:chOff x="0" y="0"/>
            <a:chExt cx="13514069" cy="968900"/>
          </a:xfrm>
        </p:grpSpPr>
        <p:sp>
          <p:nvSpPr>
            <p:cNvPr name="Freeform 15" id="15"/>
            <p:cNvSpPr/>
            <p:nvPr/>
          </p:nvSpPr>
          <p:spPr>
            <a:xfrm flipH="false" flipV="false" rot="0">
              <a:off x="0" y="0"/>
              <a:ext cx="1009271" cy="968900"/>
            </a:xfrm>
            <a:custGeom>
              <a:avLst/>
              <a:gdLst/>
              <a:ahLst/>
              <a:cxnLst/>
              <a:rect r="r" b="b" t="t" l="l"/>
              <a:pathLst>
                <a:path h="968900" w="1009271">
                  <a:moveTo>
                    <a:pt x="0" y="0"/>
                  </a:moveTo>
                  <a:lnTo>
                    <a:pt x="1009271" y="0"/>
                  </a:lnTo>
                  <a:lnTo>
                    <a:pt x="1009271" y="968900"/>
                  </a:lnTo>
                  <a:lnTo>
                    <a:pt x="0" y="96890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6" id="16"/>
            <p:cNvSpPr txBox="true"/>
            <p:nvPr/>
          </p:nvSpPr>
          <p:spPr>
            <a:xfrm rot="0">
              <a:off x="1335141" y="125675"/>
              <a:ext cx="12178928" cy="6889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Langue et période de publication</a:t>
              </a:r>
            </a:p>
          </p:txBody>
        </p:sp>
      </p:grpSp>
      <p:sp>
        <p:nvSpPr>
          <p:cNvPr name="Freeform 17" id="17"/>
          <p:cNvSpPr/>
          <p:nvPr/>
        </p:nvSpPr>
        <p:spPr>
          <a:xfrm flipH="false" flipV="false" rot="0">
            <a:off x="5272059" y="7055687"/>
            <a:ext cx="782807" cy="782807"/>
          </a:xfrm>
          <a:custGeom>
            <a:avLst/>
            <a:gdLst/>
            <a:ahLst/>
            <a:cxnLst/>
            <a:rect r="r" b="b" t="t" l="l"/>
            <a:pathLst>
              <a:path h="782807" w="782807">
                <a:moveTo>
                  <a:pt x="0" y="0"/>
                </a:moveTo>
                <a:lnTo>
                  <a:pt x="782807" y="0"/>
                </a:lnTo>
                <a:lnTo>
                  <a:pt x="782807" y="782807"/>
                </a:lnTo>
                <a:lnTo>
                  <a:pt x="0" y="78280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7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6578D"/>
            </a:solidFill>
          </p:spPr>
        </p:sp>
      </p:grpSp>
      <p:sp>
        <p:nvSpPr>
          <p:cNvPr name="Freeform 4" id="4"/>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12380510" y="7942390"/>
            <a:ext cx="5645865" cy="2411010"/>
            <a:chOff x="0" y="0"/>
            <a:chExt cx="7527820" cy="3214679"/>
          </a:xfrm>
        </p:grpSpPr>
        <p:sp>
          <p:nvSpPr>
            <p:cNvPr name="Freeform 6" id="6"/>
            <p:cNvSpPr/>
            <p:nvPr/>
          </p:nvSpPr>
          <p:spPr>
            <a:xfrm flipH="false" flipV="false" rot="0">
              <a:off x="907363" y="256321"/>
              <a:ext cx="4779488" cy="2476644"/>
            </a:xfrm>
            <a:custGeom>
              <a:avLst/>
              <a:gdLst/>
              <a:ahLst/>
              <a:cxnLst/>
              <a:rect r="r" b="b" t="t" l="l"/>
              <a:pathLst>
                <a:path h="2476644" w="4779488">
                  <a:moveTo>
                    <a:pt x="0" y="0"/>
                  </a:moveTo>
                  <a:lnTo>
                    <a:pt x="4779488" y="0"/>
                  </a:lnTo>
                  <a:lnTo>
                    <a:pt x="4779488" y="2476643"/>
                  </a:lnTo>
                  <a:lnTo>
                    <a:pt x="0" y="24766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2748333" y="256321"/>
              <a:ext cx="4779488" cy="2476644"/>
            </a:xfrm>
            <a:custGeom>
              <a:avLst/>
              <a:gdLst/>
              <a:ahLst/>
              <a:cxnLst/>
              <a:rect r="r" b="b" t="t" l="l"/>
              <a:pathLst>
                <a:path h="2476644" w="4779488">
                  <a:moveTo>
                    <a:pt x="0" y="0"/>
                  </a:moveTo>
                  <a:lnTo>
                    <a:pt x="4779487" y="0"/>
                  </a:lnTo>
                  <a:lnTo>
                    <a:pt x="4779487" y="2476643"/>
                  </a:lnTo>
                  <a:lnTo>
                    <a:pt x="0" y="24766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1583768" y="991390"/>
              <a:ext cx="5578924" cy="1174750"/>
            </a:xfrm>
            <a:prstGeom prst="rect">
              <a:avLst/>
            </a:prstGeom>
          </p:spPr>
          <p:txBody>
            <a:bodyPr anchor="t" rtlCol="false" tIns="0" lIns="0" bIns="0" rIns="0">
              <a:spAutoFit/>
            </a:bodyPr>
            <a:lstStyle/>
            <a:p>
              <a:pPr algn="ctr">
                <a:lnSpc>
                  <a:spcPts val="3360"/>
                </a:lnSpc>
              </a:pPr>
              <a:r>
                <a:rPr lang="en-US" sz="2800">
                  <a:solidFill>
                    <a:srgbClr val="000000"/>
                  </a:solidFill>
                  <a:latin typeface="Arial Bold"/>
                  <a:ea typeface="Arial Bold"/>
                  <a:cs typeface="Arial Bold"/>
                  <a:sym typeface="Arial Bold"/>
                </a:rPr>
                <a:t>Consultez la section</a:t>
              </a:r>
            </a:p>
            <a:p>
              <a:pPr algn="ctr">
                <a:lnSpc>
                  <a:spcPts val="3360"/>
                </a:lnSpc>
              </a:pPr>
              <a:r>
                <a:rPr lang="en-US" sz="2800">
                  <a:solidFill>
                    <a:srgbClr val="000000"/>
                  </a:solidFill>
                  <a:latin typeface="Arial Bold"/>
                  <a:ea typeface="Arial Bold"/>
                  <a:cs typeface="Arial Bold"/>
                  <a:sym typeface="Arial Bold"/>
                </a:rPr>
                <a:t>« Ressources »</a:t>
              </a:r>
            </a:p>
          </p:txBody>
        </p:sp>
        <p:sp>
          <p:nvSpPr>
            <p:cNvPr name="Freeform 9" id="9"/>
            <p:cNvSpPr/>
            <p:nvPr/>
          </p:nvSpPr>
          <p:spPr>
            <a:xfrm flipH="false" flipV="false" rot="0">
              <a:off x="0" y="0"/>
              <a:ext cx="1543046" cy="3214679"/>
            </a:xfrm>
            <a:custGeom>
              <a:avLst/>
              <a:gdLst/>
              <a:ahLst/>
              <a:cxnLst/>
              <a:rect r="r" b="b" t="t" l="l"/>
              <a:pathLst>
                <a:path h="3214679" w="1543046">
                  <a:moveTo>
                    <a:pt x="0" y="0"/>
                  </a:moveTo>
                  <a:lnTo>
                    <a:pt x="1543046" y="0"/>
                  </a:lnTo>
                  <a:lnTo>
                    <a:pt x="1543046" y="3214679"/>
                  </a:lnTo>
                  <a:lnTo>
                    <a:pt x="0" y="3214679"/>
                  </a:lnTo>
                  <a:lnTo>
                    <a:pt x="0" y="0"/>
                  </a:lnTo>
                  <a:close/>
                </a:path>
              </a:pathLst>
            </a:custGeom>
            <a:blipFill>
              <a:blip r:embed="rId7"/>
              <a:stretch>
                <a:fillRect l="0" t="0" r="0" b="0"/>
              </a:stretch>
            </a:blipFill>
          </p:spPr>
        </p:sp>
      </p:grpSp>
      <p:sp>
        <p:nvSpPr>
          <p:cNvPr name="TextBox 10" id="10"/>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ea typeface="Poppins Bold"/>
                <a:cs typeface="Poppins Bold"/>
                <a:sym typeface="Poppins Bold"/>
              </a:rPr>
              <a:t>Informations à inclure</a:t>
            </a:r>
          </a:p>
        </p:txBody>
      </p:sp>
      <p:sp>
        <p:nvSpPr>
          <p:cNvPr name="Freeform 11" id="11"/>
          <p:cNvSpPr/>
          <p:nvPr/>
        </p:nvSpPr>
        <p:spPr>
          <a:xfrm flipH="false" flipV="false" rot="0">
            <a:off x="12755611" y="1100591"/>
            <a:ext cx="1548832" cy="1936040"/>
          </a:xfrm>
          <a:custGeom>
            <a:avLst/>
            <a:gdLst/>
            <a:ahLst/>
            <a:cxnLst/>
            <a:rect r="r" b="b" t="t" l="l"/>
            <a:pathLst>
              <a:path h="1936040" w="1548832">
                <a:moveTo>
                  <a:pt x="0" y="0"/>
                </a:moveTo>
                <a:lnTo>
                  <a:pt x="1548832" y="0"/>
                </a:lnTo>
                <a:lnTo>
                  <a:pt x="1548832" y="1936040"/>
                </a:lnTo>
                <a:lnTo>
                  <a:pt x="0" y="1936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2" id="12"/>
          <p:cNvGrpSpPr/>
          <p:nvPr/>
        </p:nvGrpSpPr>
        <p:grpSpPr>
          <a:xfrm rot="0">
            <a:off x="4306272" y="3036631"/>
            <a:ext cx="10599514" cy="826956"/>
            <a:chOff x="0" y="0"/>
            <a:chExt cx="14132685" cy="1102608"/>
          </a:xfrm>
        </p:grpSpPr>
        <p:sp>
          <p:nvSpPr>
            <p:cNvPr name="Freeform 13" id="13"/>
            <p:cNvSpPr/>
            <p:nvPr/>
          </p:nvSpPr>
          <p:spPr>
            <a:xfrm flipH="false" flipV="false" rot="0">
              <a:off x="0" y="0"/>
              <a:ext cx="1287717" cy="1102608"/>
            </a:xfrm>
            <a:custGeom>
              <a:avLst/>
              <a:gdLst/>
              <a:ahLst/>
              <a:cxnLst/>
              <a:rect r="r" b="b" t="t" l="l"/>
              <a:pathLst>
                <a:path h="1102608" w="1287717">
                  <a:moveTo>
                    <a:pt x="0" y="0"/>
                  </a:moveTo>
                  <a:lnTo>
                    <a:pt x="1287717" y="0"/>
                  </a:lnTo>
                  <a:lnTo>
                    <a:pt x="1287717" y="1102608"/>
                  </a:lnTo>
                  <a:lnTo>
                    <a:pt x="0" y="110260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4" id="14"/>
            <p:cNvSpPr txBox="true"/>
            <p:nvPr/>
          </p:nvSpPr>
          <p:spPr>
            <a:xfrm rot="0">
              <a:off x="1750557" y="71819"/>
              <a:ext cx="12382128" cy="6889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Caractéristiques des participants</a:t>
              </a:r>
            </a:p>
          </p:txBody>
        </p:sp>
      </p:grpSp>
      <p:sp>
        <p:nvSpPr>
          <p:cNvPr name="TextBox 15" id="15"/>
          <p:cNvSpPr txBox="true"/>
          <p:nvPr/>
        </p:nvSpPr>
        <p:spPr>
          <a:xfrm rot="0">
            <a:off x="6312756" y="6923215"/>
            <a:ext cx="8641306" cy="10191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Types de sources (p. ex., articles scientifiques, rapports, etc.)</a:t>
            </a:r>
          </a:p>
        </p:txBody>
      </p:sp>
      <p:sp>
        <p:nvSpPr>
          <p:cNvPr name="Freeform 16" id="16"/>
          <p:cNvSpPr/>
          <p:nvPr/>
        </p:nvSpPr>
        <p:spPr>
          <a:xfrm flipH="false" flipV="false" rot="0">
            <a:off x="5272059" y="4119647"/>
            <a:ext cx="547202" cy="660002"/>
          </a:xfrm>
          <a:custGeom>
            <a:avLst/>
            <a:gdLst/>
            <a:ahLst/>
            <a:cxnLst/>
            <a:rect r="r" b="b" t="t" l="l"/>
            <a:pathLst>
              <a:path h="660002" w="547202">
                <a:moveTo>
                  <a:pt x="0" y="0"/>
                </a:moveTo>
                <a:lnTo>
                  <a:pt x="547202" y="0"/>
                </a:lnTo>
                <a:lnTo>
                  <a:pt x="547202" y="660002"/>
                </a:lnTo>
                <a:lnTo>
                  <a:pt x="0" y="66000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false" rot="0">
            <a:off x="4485199" y="5464748"/>
            <a:ext cx="607932" cy="809595"/>
          </a:xfrm>
          <a:custGeom>
            <a:avLst/>
            <a:gdLst/>
            <a:ahLst/>
            <a:cxnLst/>
            <a:rect r="r" b="b" t="t" l="l"/>
            <a:pathLst>
              <a:path h="809595" w="607932">
                <a:moveTo>
                  <a:pt x="0" y="0"/>
                </a:moveTo>
                <a:lnTo>
                  <a:pt x="607932" y="0"/>
                </a:lnTo>
                <a:lnTo>
                  <a:pt x="607932" y="809595"/>
                </a:lnTo>
                <a:lnTo>
                  <a:pt x="0" y="80959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8" id="18"/>
          <p:cNvSpPr txBox="true"/>
          <p:nvPr/>
        </p:nvSpPr>
        <p:spPr>
          <a:xfrm rot="0">
            <a:off x="5545660" y="5436173"/>
            <a:ext cx="8809814" cy="10191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Contexte  (p. ex., milieu culturel, condition économique, type d’habitation, etc.)</a:t>
            </a:r>
          </a:p>
        </p:txBody>
      </p:sp>
      <p:sp>
        <p:nvSpPr>
          <p:cNvPr name="TextBox 19" id="19"/>
          <p:cNvSpPr txBox="true"/>
          <p:nvPr/>
        </p:nvSpPr>
        <p:spPr>
          <a:xfrm rot="0">
            <a:off x="6077151" y="4124325"/>
            <a:ext cx="6667649" cy="10191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Concept ou sujet de recherche (p. ex., type d’intervention)</a:t>
            </a:r>
          </a:p>
        </p:txBody>
      </p:sp>
      <p:sp>
        <p:nvSpPr>
          <p:cNvPr name="Freeform 20" id="20"/>
          <p:cNvSpPr/>
          <p:nvPr/>
        </p:nvSpPr>
        <p:spPr>
          <a:xfrm flipH="false" flipV="false" rot="0">
            <a:off x="4485199" y="8199565"/>
            <a:ext cx="756953" cy="726675"/>
          </a:xfrm>
          <a:custGeom>
            <a:avLst/>
            <a:gdLst/>
            <a:ahLst/>
            <a:cxnLst/>
            <a:rect r="r" b="b" t="t" l="l"/>
            <a:pathLst>
              <a:path h="726675" w="756953">
                <a:moveTo>
                  <a:pt x="0" y="0"/>
                </a:moveTo>
                <a:lnTo>
                  <a:pt x="756954" y="0"/>
                </a:lnTo>
                <a:lnTo>
                  <a:pt x="756954" y="726676"/>
                </a:lnTo>
                <a:lnTo>
                  <a:pt x="0" y="72667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1" id="21"/>
          <p:cNvSpPr txBox="true"/>
          <p:nvPr/>
        </p:nvSpPr>
        <p:spPr>
          <a:xfrm rot="0">
            <a:off x="5486555" y="8286678"/>
            <a:ext cx="9134196" cy="5238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Langue et période de publication</a:t>
            </a:r>
          </a:p>
        </p:txBody>
      </p:sp>
      <p:sp>
        <p:nvSpPr>
          <p:cNvPr name="Freeform 22" id="22"/>
          <p:cNvSpPr/>
          <p:nvPr/>
        </p:nvSpPr>
        <p:spPr>
          <a:xfrm flipH="false" flipV="false" rot="0">
            <a:off x="5272059" y="7055687"/>
            <a:ext cx="782807" cy="782807"/>
          </a:xfrm>
          <a:custGeom>
            <a:avLst/>
            <a:gdLst/>
            <a:ahLst/>
            <a:cxnLst/>
            <a:rect r="r" b="b" t="t" l="l"/>
            <a:pathLst>
              <a:path h="782807" w="782807">
                <a:moveTo>
                  <a:pt x="0" y="0"/>
                </a:moveTo>
                <a:lnTo>
                  <a:pt x="782807" y="0"/>
                </a:lnTo>
                <a:lnTo>
                  <a:pt x="782807" y="782807"/>
                </a:lnTo>
                <a:lnTo>
                  <a:pt x="0" y="78280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Tree>
  </p:cSld>
  <p:clrMapOvr>
    <a:masterClrMapping/>
  </p:clrMapOvr>
</p:sld>
</file>

<file path=ppt/slides/slide7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62347"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1C6698"/>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ea typeface="Poppins Bold"/>
                <a:cs typeface="Poppins Bold"/>
                <a:sym typeface="Poppins Bold"/>
              </a:rPr>
              <a:t>Stratégie de recherche</a:t>
            </a:r>
          </a:p>
        </p:txBody>
      </p:sp>
      <p:sp>
        <p:nvSpPr>
          <p:cNvPr name="Freeform 5" id="5"/>
          <p:cNvSpPr/>
          <p:nvPr/>
        </p:nvSpPr>
        <p:spPr>
          <a:xfrm flipH="false" flipV="false" rot="0">
            <a:off x="12744801" y="1279771"/>
            <a:ext cx="1756860" cy="1756860"/>
          </a:xfrm>
          <a:custGeom>
            <a:avLst/>
            <a:gdLst/>
            <a:ahLst/>
            <a:cxnLst/>
            <a:rect r="r" b="b" t="t" l="l"/>
            <a:pathLst>
              <a:path h="1756860" w="1756860">
                <a:moveTo>
                  <a:pt x="0" y="0"/>
                </a:moveTo>
                <a:lnTo>
                  <a:pt x="1756860" y="0"/>
                </a:lnTo>
                <a:lnTo>
                  <a:pt x="1756860" y="1756860"/>
                </a:lnTo>
                <a:lnTo>
                  <a:pt x="0" y="1756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4600911" y="2386800"/>
            <a:ext cx="5985924" cy="5238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 Grande liste de mots-clés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Qu'est-ce que le protocole d'un examen de la portée ?</a:t>
            </a:r>
          </a:p>
        </p:txBody>
      </p:sp>
      <p:grpSp>
        <p:nvGrpSpPr>
          <p:cNvPr name="Group 5" id="5"/>
          <p:cNvGrpSpPr/>
          <p:nvPr/>
        </p:nvGrpSpPr>
        <p:grpSpPr>
          <a:xfrm rot="0">
            <a:off x="4134988" y="2883194"/>
            <a:ext cx="10018023" cy="6375106"/>
            <a:chOff x="0" y="0"/>
            <a:chExt cx="13357364" cy="8500141"/>
          </a:xfrm>
        </p:grpSpPr>
        <p:sp>
          <p:nvSpPr>
            <p:cNvPr name="Freeform 6" id="6"/>
            <p:cNvSpPr/>
            <p:nvPr/>
          </p:nvSpPr>
          <p:spPr>
            <a:xfrm flipH="false" flipV="false" rot="0">
              <a:off x="0" y="0"/>
              <a:ext cx="13357364" cy="8500141"/>
            </a:xfrm>
            <a:custGeom>
              <a:avLst/>
              <a:gdLst/>
              <a:ahLst/>
              <a:cxnLst/>
              <a:rect r="r" b="b" t="t" l="l"/>
              <a:pathLst>
                <a:path h="8500141" w="13357364">
                  <a:moveTo>
                    <a:pt x="0" y="0"/>
                  </a:moveTo>
                  <a:lnTo>
                    <a:pt x="13357364" y="0"/>
                  </a:lnTo>
                  <a:lnTo>
                    <a:pt x="13357364" y="8500141"/>
                  </a:lnTo>
                  <a:lnTo>
                    <a:pt x="0" y="85001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052525" y="564244"/>
              <a:ext cx="3874698" cy="1151043"/>
            </a:xfrm>
            <a:prstGeom prst="rect">
              <a:avLst/>
            </a:prstGeom>
          </p:spPr>
          <p:txBody>
            <a:bodyPr anchor="t" rtlCol="false" tIns="0" lIns="0" bIns="0" rIns="0">
              <a:spAutoFit/>
            </a:bodyPr>
            <a:lstStyle/>
            <a:p>
              <a:pPr algn="ctr">
                <a:lnSpc>
                  <a:spcPts val="7279"/>
                </a:lnSpc>
              </a:pPr>
              <a:r>
                <a:rPr lang="en-US" sz="5199">
                  <a:solidFill>
                    <a:srgbClr val="000000"/>
                  </a:solidFill>
                  <a:latin typeface="Canva Sans Bold"/>
                  <a:ea typeface="Canva Sans Bold"/>
                  <a:cs typeface="Canva Sans Bold"/>
                  <a:sym typeface="Canva Sans Bold"/>
                </a:rPr>
                <a:t>Recette</a:t>
              </a:r>
            </a:p>
          </p:txBody>
        </p:sp>
      </p:grpSp>
      <p:sp>
        <p:nvSpPr>
          <p:cNvPr name="Freeform 8" id="8"/>
          <p:cNvSpPr/>
          <p:nvPr/>
        </p:nvSpPr>
        <p:spPr>
          <a:xfrm flipH="false" flipV="false" rot="0">
            <a:off x="14895962" y="3310878"/>
            <a:ext cx="2363338" cy="1796137"/>
          </a:xfrm>
          <a:custGeom>
            <a:avLst/>
            <a:gdLst/>
            <a:ahLst/>
            <a:cxnLst/>
            <a:rect r="r" b="b" t="t" l="l"/>
            <a:pathLst>
              <a:path h="1796137" w="2363338">
                <a:moveTo>
                  <a:pt x="0" y="0"/>
                </a:moveTo>
                <a:lnTo>
                  <a:pt x="2363338" y="0"/>
                </a:lnTo>
                <a:lnTo>
                  <a:pt x="2363338" y="1796137"/>
                </a:lnTo>
                <a:lnTo>
                  <a:pt x="0" y="179613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5845582" y="5143500"/>
            <a:ext cx="2315420" cy="1864966"/>
          </a:xfrm>
          <a:custGeom>
            <a:avLst/>
            <a:gdLst/>
            <a:ahLst/>
            <a:cxnLst/>
            <a:rect r="r" b="b" t="t" l="l"/>
            <a:pathLst>
              <a:path h="1864966" w="2315420">
                <a:moveTo>
                  <a:pt x="0" y="0"/>
                </a:moveTo>
                <a:lnTo>
                  <a:pt x="2315420" y="0"/>
                </a:lnTo>
                <a:lnTo>
                  <a:pt x="2315420" y="1864966"/>
                </a:lnTo>
                <a:lnTo>
                  <a:pt x="0" y="186496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8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1C6698"/>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ea typeface="Poppins Bold"/>
                <a:cs typeface="Poppins Bold"/>
                <a:sym typeface="Poppins Bold"/>
              </a:rPr>
              <a:t>Stratégie de recherche</a:t>
            </a:r>
          </a:p>
        </p:txBody>
      </p:sp>
      <p:sp>
        <p:nvSpPr>
          <p:cNvPr name="Freeform 5" id="5"/>
          <p:cNvSpPr/>
          <p:nvPr/>
        </p:nvSpPr>
        <p:spPr>
          <a:xfrm flipH="false" flipV="false" rot="0">
            <a:off x="12744801" y="1279771"/>
            <a:ext cx="1756860" cy="1756860"/>
          </a:xfrm>
          <a:custGeom>
            <a:avLst/>
            <a:gdLst/>
            <a:ahLst/>
            <a:cxnLst/>
            <a:rect r="r" b="b" t="t" l="l"/>
            <a:pathLst>
              <a:path h="1756860" w="1756860">
                <a:moveTo>
                  <a:pt x="0" y="0"/>
                </a:moveTo>
                <a:lnTo>
                  <a:pt x="1756860" y="0"/>
                </a:lnTo>
                <a:lnTo>
                  <a:pt x="1756860" y="1756860"/>
                </a:lnTo>
                <a:lnTo>
                  <a:pt x="0" y="1756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4148759" y="3091650"/>
            <a:ext cx="9286596" cy="5238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Elle inclut : </a:t>
            </a:r>
          </a:p>
        </p:txBody>
      </p:sp>
      <p:grpSp>
        <p:nvGrpSpPr>
          <p:cNvPr name="Group 7" id="7"/>
          <p:cNvGrpSpPr/>
          <p:nvPr/>
        </p:nvGrpSpPr>
        <p:grpSpPr>
          <a:xfrm rot="0">
            <a:off x="4600911" y="3822870"/>
            <a:ext cx="10391251" cy="745552"/>
            <a:chOff x="0" y="0"/>
            <a:chExt cx="13855002" cy="994069"/>
          </a:xfrm>
        </p:grpSpPr>
        <p:sp>
          <p:nvSpPr>
            <p:cNvPr name="TextBox 8" id="8"/>
            <p:cNvSpPr txBox="true"/>
            <p:nvPr/>
          </p:nvSpPr>
          <p:spPr>
            <a:xfrm rot="0">
              <a:off x="1472874" y="138259"/>
              <a:ext cx="12382128" cy="6889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Concepts principaux et mots-clés</a:t>
              </a:r>
            </a:p>
          </p:txBody>
        </p:sp>
        <p:sp>
          <p:nvSpPr>
            <p:cNvPr name="Freeform 9" id="9"/>
            <p:cNvSpPr/>
            <p:nvPr/>
          </p:nvSpPr>
          <p:spPr>
            <a:xfrm flipH="false" flipV="false" rot="0">
              <a:off x="0" y="0"/>
              <a:ext cx="1180859" cy="994069"/>
            </a:xfrm>
            <a:custGeom>
              <a:avLst/>
              <a:gdLst/>
              <a:ahLst/>
              <a:cxnLst/>
              <a:rect r="r" b="b" t="t" l="l"/>
              <a:pathLst>
                <a:path h="994069" w="1180859">
                  <a:moveTo>
                    <a:pt x="0" y="0"/>
                  </a:moveTo>
                  <a:lnTo>
                    <a:pt x="1180859" y="0"/>
                  </a:lnTo>
                  <a:lnTo>
                    <a:pt x="1180859" y="994069"/>
                  </a:lnTo>
                  <a:lnTo>
                    <a:pt x="0" y="9940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10" id="10"/>
          <p:cNvSpPr txBox="true"/>
          <p:nvPr/>
        </p:nvSpPr>
        <p:spPr>
          <a:xfrm rot="0">
            <a:off x="4600911" y="2386800"/>
            <a:ext cx="5985924" cy="5238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 Grande liste de mots-clés</a:t>
            </a:r>
          </a:p>
        </p:txBody>
      </p:sp>
    </p:spTree>
  </p:cSld>
  <p:clrMapOvr>
    <a:masterClrMapping/>
  </p:clrMapOvr>
</p:sld>
</file>

<file path=ppt/slides/slide8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1C6698"/>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ea typeface="Poppins Bold"/>
                <a:cs typeface="Poppins Bold"/>
                <a:sym typeface="Poppins Bold"/>
              </a:rPr>
              <a:t>Stratégie de recherche</a:t>
            </a:r>
          </a:p>
        </p:txBody>
      </p:sp>
      <p:sp>
        <p:nvSpPr>
          <p:cNvPr name="Freeform 5" id="5"/>
          <p:cNvSpPr/>
          <p:nvPr/>
        </p:nvSpPr>
        <p:spPr>
          <a:xfrm flipH="false" flipV="false" rot="0">
            <a:off x="12744801" y="1279771"/>
            <a:ext cx="1756860" cy="1756860"/>
          </a:xfrm>
          <a:custGeom>
            <a:avLst/>
            <a:gdLst/>
            <a:ahLst/>
            <a:cxnLst/>
            <a:rect r="r" b="b" t="t" l="l"/>
            <a:pathLst>
              <a:path h="1756860" w="1756860">
                <a:moveTo>
                  <a:pt x="0" y="0"/>
                </a:moveTo>
                <a:lnTo>
                  <a:pt x="1756860" y="0"/>
                </a:lnTo>
                <a:lnTo>
                  <a:pt x="1756860" y="1756860"/>
                </a:lnTo>
                <a:lnTo>
                  <a:pt x="0" y="1756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5705566" y="3919420"/>
            <a:ext cx="9286596" cy="5238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Concepts principaux et mots-clés</a:t>
            </a:r>
          </a:p>
        </p:txBody>
      </p:sp>
      <p:sp>
        <p:nvSpPr>
          <p:cNvPr name="TextBox 7" id="7"/>
          <p:cNvSpPr txBox="true"/>
          <p:nvPr/>
        </p:nvSpPr>
        <p:spPr>
          <a:xfrm rot="0">
            <a:off x="4148759" y="3091650"/>
            <a:ext cx="9286596" cy="5238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Elle inclut : </a:t>
            </a:r>
          </a:p>
        </p:txBody>
      </p:sp>
      <p:grpSp>
        <p:nvGrpSpPr>
          <p:cNvPr name="Group 8" id="8"/>
          <p:cNvGrpSpPr/>
          <p:nvPr/>
        </p:nvGrpSpPr>
        <p:grpSpPr>
          <a:xfrm rot="0">
            <a:off x="4729601" y="4881870"/>
            <a:ext cx="10407286" cy="1485900"/>
            <a:chOff x="0" y="0"/>
            <a:chExt cx="13876382" cy="1981200"/>
          </a:xfrm>
        </p:grpSpPr>
        <p:sp>
          <p:nvSpPr>
            <p:cNvPr name="Freeform 9" id="9"/>
            <p:cNvSpPr/>
            <p:nvPr/>
          </p:nvSpPr>
          <p:spPr>
            <a:xfrm flipH="false" flipV="false" rot="0">
              <a:off x="0" y="197845"/>
              <a:ext cx="931032" cy="1122955"/>
            </a:xfrm>
            <a:custGeom>
              <a:avLst/>
              <a:gdLst/>
              <a:ahLst/>
              <a:cxnLst/>
              <a:rect r="r" b="b" t="t" l="l"/>
              <a:pathLst>
                <a:path h="1122955" w="931032">
                  <a:moveTo>
                    <a:pt x="0" y="0"/>
                  </a:moveTo>
                  <a:lnTo>
                    <a:pt x="931032" y="0"/>
                  </a:lnTo>
                  <a:lnTo>
                    <a:pt x="931032" y="1122955"/>
                  </a:lnTo>
                  <a:lnTo>
                    <a:pt x="0" y="11229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1282095" y="-28575"/>
              <a:ext cx="12594287" cy="20097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Sources documentaires (p. ex., bases de données, moteurs de recherche, sites web, etc.)</a:t>
              </a:r>
            </a:p>
          </p:txBody>
        </p:sp>
      </p:grpSp>
      <p:sp>
        <p:nvSpPr>
          <p:cNvPr name="Freeform 11" id="11"/>
          <p:cNvSpPr/>
          <p:nvPr/>
        </p:nvSpPr>
        <p:spPr>
          <a:xfrm flipH="false" flipV="false" rot="0">
            <a:off x="4600911" y="3822870"/>
            <a:ext cx="885644" cy="745552"/>
          </a:xfrm>
          <a:custGeom>
            <a:avLst/>
            <a:gdLst/>
            <a:ahLst/>
            <a:cxnLst/>
            <a:rect r="r" b="b" t="t" l="l"/>
            <a:pathLst>
              <a:path h="745552" w="885644">
                <a:moveTo>
                  <a:pt x="0" y="0"/>
                </a:moveTo>
                <a:lnTo>
                  <a:pt x="885644" y="0"/>
                </a:lnTo>
                <a:lnTo>
                  <a:pt x="885644" y="745551"/>
                </a:lnTo>
                <a:lnTo>
                  <a:pt x="0" y="7455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4600911" y="2386800"/>
            <a:ext cx="5985924" cy="5238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 Grande liste de mots-clés</a:t>
            </a:r>
          </a:p>
        </p:txBody>
      </p:sp>
    </p:spTree>
  </p:cSld>
  <p:clrMapOvr>
    <a:masterClrMapping/>
  </p:clrMapOvr>
</p:sld>
</file>

<file path=ppt/slides/slide8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1C6698"/>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ea typeface="Poppins Bold"/>
                <a:cs typeface="Poppins Bold"/>
                <a:sym typeface="Poppins Bold"/>
              </a:rPr>
              <a:t>Stratégie de recherche</a:t>
            </a:r>
          </a:p>
        </p:txBody>
      </p:sp>
      <p:sp>
        <p:nvSpPr>
          <p:cNvPr name="Freeform 5" id="5"/>
          <p:cNvSpPr/>
          <p:nvPr/>
        </p:nvSpPr>
        <p:spPr>
          <a:xfrm flipH="false" flipV="false" rot="0">
            <a:off x="12744801" y="1279771"/>
            <a:ext cx="1756860" cy="1756860"/>
          </a:xfrm>
          <a:custGeom>
            <a:avLst/>
            <a:gdLst/>
            <a:ahLst/>
            <a:cxnLst/>
            <a:rect r="r" b="b" t="t" l="l"/>
            <a:pathLst>
              <a:path h="1756860" w="1756860">
                <a:moveTo>
                  <a:pt x="0" y="0"/>
                </a:moveTo>
                <a:lnTo>
                  <a:pt x="1756860" y="0"/>
                </a:lnTo>
                <a:lnTo>
                  <a:pt x="1756860" y="1756860"/>
                </a:lnTo>
                <a:lnTo>
                  <a:pt x="0" y="1756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5705566" y="3919420"/>
            <a:ext cx="9286596" cy="5238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Concepts principaux et mots-clés</a:t>
            </a:r>
          </a:p>
        </p:txBody>
      </p:sp>
      <p:sp>
        <p:nvSpPr>
          <p:cNvPr name="TextBox 7" id="7"/>
          <p:cNvSpPr txBox="true"/>
          <p:nvPr/>
        </p:nvSpPr>
        <p:spPr>
          <a:xfrm rot="0">
            <a:off x="5691847" y="6783240"/>
            <a:ext cx="8809814" cy="5238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Langue et période de publication</a:t>
            </a:r>
          </a:p>
        </p:txBody>
      </p:sp>
      <p:sp>
        <p:nvSpPr>
          <p:cNvPr name="TextBox 8" id="8"/>
          <p:cNvSpPr txBox="true"/>
          <p:nvPr/>
        </p:nvSpPr>
        <p:spPr>
          <a:xfrm rot="0">
            <a:off x="4148759" y="3091650"/>
            <a:ext cx="9286596" cy="5238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Elle inclut : </a:t>
            </a:r>
          </a:p>
        </p:txBody>
      </p:sp>
      <p:sp>
        <p:nvSpPr>
          <p:cNvPr name="Freeform 9" id="9"/>
          <p:cNvSpPr/>
          <p:nvPr/>
        </p:nvSpPr>
        <p:spPr>
          <a:xfrm flipH="false" flipV="false" rot="0">
            <a:off x="4729601" y="5030254"/>
            <a:ext cx="698274" cy="842216"/>
          </a:xfrm>
          <a:custGeom>
            <a:avLst/>
            <a:gdLst/>
            <a:ahLst/>
            <a:cxnLst/>
            <a:rect r="r" b="b" t="t" l="l"/>
            <a:pathLst>
              <a:path h="842216" w="698274">
                <a:moveTo>
                  <a:pt x="0" y="0"/>
                </a:moveTo>
                <a:lnTo>
                  <a:pt x="698274" y="0"/>
                </a:lnTo>
                <a:lnTo>
                  <a:pt x="698274" y="842216"/>
                </a:lnTo>
                <a:lnTo>
                  <a:pt x="0" y="842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5691173" y="4853295"/>
            <a:ext cx="9445715" cy="15144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Sources documentaires (p. ex., bases de données, moteurs de recherche, sites web, etc.)</a:t>
            </a:r>
          </a:p>
        </p:txBody>
      </p:sp>
      <p:sp>
        <p:nvSpPr>
          <p:cNvPr name="Freeform 11" id="11"/>
          <p:cNvSpPr/>
          <p:nvPr/>
        </p:nvSpPr>
        <p:spPr>
          <a:xfrm flipH="false" flipV="false" rot="0">
            <a:off x="4600911" y="3822870"/>
            <a:ext cx="885644" cy="745552"/>
          </a:xfrm>
          <a:custGeom>
            <a:avLst/>
            <a:gdLst/>
            <a:ahLst/>
            <a:cxnLst/>
            <a:rect r="r" b="b" t="t" l="l"/>
            <a:pathLst>
              <a:path h="745552" w="885644">
                <a:moveTo>
                  <a:pt x="0" y="0"/>
                </a:moveTo>
                <a:lnTo>
                  <a:pt x="885644" y="0"/>
                </a:lnTo>
                <a:lnTo>
                  <a:pt x="885644" y="745551"/>
                </a:lnTo>
                <a:lnTo>
                  <a:pt x="0" y="7455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4578422" y="6682095"/>
            <a:ext cx="894414" cy="858638"/>
          </a:xfrm>
          <a:custGeom>
            <a:avLst/>
            <a:gdLst/>
            <a:ahLst/>
            <a:cxnLst/>
            <a:rect r="r" b="b" t="t" l="l"/>
            <a:pathLst>
              <a:path h="858638" w="894414">
                <a:moveTo>
                  <a:pt x="0" y="0"/>
                </a:moveTo>
                <a:lnTo>
                  <a:pt x="894415" y="0"/>
                </a:lnTo>
                <a:lnTo>
                  <a:pt x="894415" y="858637"/>
                </a:lnTo>
                <a:lnTo>
                  <a:pt x="0" y="85863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4600911" y="2386800"/>
            <a:ext cx="5985924" cy="5238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 Grande liste de mots-clés</a:t>
            </a:r>
          </a:p>
        </p:txBody>
      </p:sp>
    </p:spTree>
  </p:cSld>
  <p:clrMapOvr>
    <a:masterClrMapping/>
  </p:clrMapOvr>
</p:sld>
</file>

<file path=ppt/slides/slide8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1C6698"/>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ea typeface="Poppins Bold"/>
                <a:cs typeface="Poppins Bold"/>
                <a:sym typeface="Poppins Bold"/>
              </a:rPr>
              <a:t>Stratégie de recherche</a:t>
            </a:r>
          </a:p>
        </p:txBody>
      </p:sp>
      <p:sp>
        <p:nvSpPr>
          <p:cNvPr name="Freeform 5" id="5"/>
          <p:cNvSpPr/>
          <p:nvPr/>
        </p:nvSpPr>
        <p:spPr>
          <a:xfrm flipH="false" flipV="false" rot="0">
            <a:off x="12744801" y="1279771"/>
            <a:ext cx="1756860" cy="1756860"/>
          </a:xfrm>
          <a:custGeom>
            <a:avLst/>
            <a:gdLst/>
            <a:ahLst/>
            <a:cxnLst/>
            <a:rect r="r" b="b" t="t" l="l"/>
            <a:pathLst>
              <a:path h="1756860" w="1756860">
                <a:moveTo>
                  <a:pt x="0" y="0"/>
                </a:moveTo>
                <a:lnTo>
                  <a:pt x="1756860" y="0"/>
                </a:lnTo>
                <a:lnTo>
                  <a:pt x="1756860" y="1756860"/>
                </a:lnTo>
                <a:lnTo>
                  <a:pt x="0" y="1756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4368804" y="3118826"/>
            <a:ext cx="10132858" cy="1019175"/>
          </a:xfrm>
          <a:prstGeom prst="rect">
            <a:avLst/>
          </a:prstGeom>
        </p:spPr>
        <p:txBody>
          <a:bodyPr anchor="t" rtlCol="false" tIns="0" lIns="0" bIns="0" rIns="0">
            <a:spAutoFit/>
          </a:bodyPr>
          <a:lstStyle/>
          <a:p>
            <a:pPr algn="l" marL="712470" indent="-356235" lvl="1">
              <a:lnSpc>
                <a:spcPts val="3960"/>
              </a:lnSpc>
              <a:buFont typeface="Arial"/>
              <a:buChar char="•"/>
            </a:pPr>
            <a:r>
              <a:rPr lang="en-US" sz="3300">
                <a:solidFill>
                  <a:srgbClr val="FEFEFE"/>
                </a:solidFill>
                <a:latin typeface="Poppins"/>
                <a:ea typeface="Poppins"/>
                <a:cs typeface="Poppins"/>
                <a:sym typeface="Poppins"/>
              </a:rPr>
              <a:t>Inclure en annexe au moins une stratégie de recherche complète</a:t>
            </a:r>
          </a:p>
        </p:txBody>
      </p:sp>
      <p:sp>
        <p:nvSpPr>
          <p:cNvPr name="Freeform 7" id="7"/>
          <p:cNvSpPr/>
          <p:nvPr/>
        </p:nvSpPr>
        <p:spPr>
          <a:xfrm flipH="false" flipV="false" rot="0">
            <a:off x="14494191" y="6531679"/>
            <a:ext cx="3063094" cy="3063094"/>
          </a:xfrm>
          <a:custGeom>
            <a:avLst/>
            <a:gdLst/>
            <a:ahLst/>
            <a:cxnLst/>
            <a:rect r="r" b="b" t="t" l="l"/>
            <a:pathLst>
              <a:path h="3063094" w="3063094">
                <a:moveTo>
                  <a:pt x="0" y="0"/>
                </a:moveTo>
                <a:lnTo>
                  <a:pt x="3063094" y="0"/>
                </a:lnTo>
                <a:lnTo>
                  <a:pt x="3063094" y="3063094"/>
                </a:lnTo>
                <a:lnTo>
                  <a:pt x="0" y="30630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8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1C6698"/>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ea typeface="Poppins Bold"/>
                <a:cs typeface="Poppins Bold"/>
                <a:sym typeface="Poppins Bold"/>
              </a:rPr>
              <a:t>Stratégie de recherche</a:t>
            </a:r>
          </a:p>
        </p:txBody>
      </p:sp>
      <p:sp>
        <p:nvSpPr>
          <p:cNvPr name="Freeform 5" id="5"/>
          <p:cNvSpPr/>
          <p:nvPr/>
        </p:nvSpPr>
        <p:spPr>
          <a:xfrm flipH="false" flipV="false" rot="0">
            <a:off x="12744801" y="1279771"/>
            <a:ext cx="1756860" cy="1756860"/>
          </a:xfrm>
          <a:custGeom>
            <a:avLst/>
            <a:gdLst/>
            <a:ahLst/>
            <a:cxnLst/>
            <a:rect r="r" b="b" t="t" l="l"/>
            <a:pathLst>
              <a:path h="1756860" w="1756860">
                <a:moveTo>
                  <a:pt x="0" y="0"/>
                </a:moveTo>
                <a:lnTo>
                  <a:pt x="1756860" y="0"/>
                </a:lnTo>
                <a:lnTo>
                  <a:pt x="1756860" y="1756860"/>
                </a:lnTo>
                <a:lnTo>
                  <a:pt x="0" y="1756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4368804" y="3147401"/>
            <a:ext cx="10132858" cy="2141360"/>
            <a:chOff x="0" y="0"/>
            <a:chExt cx="13510477" cy="2855146"/>
          </a:xfrm>
        </p:grpSpPr>
        <p:sp>
          <p:nvSpPr>
            <p:cNvPr name="TextBox 7" id="7"/>
            <p:cNvSpPr txBox="true"/>
            <p:nvPr/>
          </p:nvSpPr>
          <p:spPr>
            <a:xfrm rot="0">
              <a:off x="0" y="-28575"/>
              <a:ext cx="13510477" cy="1349375"/>
            </a:xfrm>
            <a:prstGeom prst="rect">
              <a:avLst/>
            </a:prstGeom>
          </p:spPr>
          <p:txBody>
            <a:bodyPr anchor="t" rtlCol="false" tIns="0" lIns="0" bIns="0" rIns="0">
              <a:spAutoFit/>
            </a:bodyPr>
            <a:lstStyle/>
            <a:p>
              <a:pPr algn="l" marL="712470" indent="-356235" lvl="1">
                <a:lnSpc>
                  <a:spcPts val="3960"/>
                </a:lnSpc>
                <a:buFont typeface="Arial"/>
                <a:buChar char="•"/>
              </a:pPr>
              <a:r>
                <a:rPr lang="en-US" sz="3300">
                  <a:solidFill>
                    <a:srgbClr val="FEFEFE"/>
                  </a:solidFill>
                  <a:latin typeface="Poppins"/>
                  <a:ea typeface="Poppins"/>
                  <a:cs typeface="Poppins"/>
                  <a:sym typeface="Poppins"/>
                </a:rPr>
                <a:t>Inclure en annexe au moins une stratégie de recherche complète</a:t>
              </a:r>
            </a:p>
          </p:txBody>
        </p:sp>
        <p:sp>
          <p:nvSpPr>
            <p:cNvPr name="TextBox 8" id="8"/>
            <p:cNvSpPr txBox="true"/>
            <p:nvPr/>
          </p:nvSpPr>
          <p:spPr>
            <a:xfrm rot="0">
              <a:off x="0" y="1505771"/>
              <a:ext cx="13510477" cy="1349375"/>
            </a:xfrm>
            <a:prstGeom prst="rect">
              <a:avLst/>
            </a:prstGeom>
          </p:spPr>
          <p:txBody>
            <a:bodyPr anchor="t" rtlCol="false" tIns="0" lIns="0" bIns="0" rIns="0">
              <a:spAutoFit/>
            </a:bodyPr>
            <a:lstStyle/>
            <a:p>
              <a:pPr algn="l" marL="712470" indent="-356235" lvl="1">
                <a:lnSpc>
                  <a:spcPts val="3960"/>
                </a:lnSpc>
                <a:buFont typeface="Arial"/>
                <a:buChar char="•"/>
              </a:pPr>
              <a:r>
                <a:rPr lang="en-US" sz="3300">
                  <a:solidFill>
                    <a:srgbClr val="FEFEFE"/>
                  </a:solidFill>
                  <a:latin typeface="Poppins"/>
                  <a:ea typeface="Poppins"/>
                  <a:cs typeface="Poppins"/>
                  <a:sym typeface="Poppins"/>
                </a:rPr>
                <a:t>Valider l’exactitude et l'exhaustivité de la stratégie de recherche </a:t>
              </a:r>
            </a:p>
          </p:txBody>
        </p:sp>
      </p:grpSp>
      <p:sp>
        <p:nvSpPr>
          <p:cNvPr name="Freeform 9" id="9"/>
          <p:cNvSpPr/>
          <p:nvPr/>
        </p:nvSpPr>
        <p:spPr>
          <a:xfrm flipH="false" flipV="false" rot="0">
            <a:off x="14494191" y="6531679"/>
            <a:ext cx="3063094" cy="3063094"/>
          </a:xfrm>
          <a:custGeom>
            <a:avLst/>
            <a:gdLst/>
            <a:ahLst/>
            <a:cxnLst/>
            <a:rect r="r" b="b" t="t" l="l"/>
            <a:pathLst>
              <a:path h="3063094" w="3063094">
                <a:moveTo>
                  <a:pt x="0" y="0"/>
                </a:moveTo>
                <a:lnTo>
                  <a:pt x="3063094" y="0"/>
                </a:lnTo>
                <a:lnTo>
                  <a:pt x="3063094" y="3063094"/>
                </a:lnTo>
                <a:lnTo>
                  <a:pt x="0" y="30630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8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1C6698"/>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ea typeface="Poppins Bold"/>
                <a:cs typeface="Poppins Bold"/>
                <a:sym typeface="Poppins Bold"/>
              </a:rPr>
              <a:t>Stratégie de recherche</a:t>
            </a:r>
          </a:p>
        </p:txBody>
      </p:sp>
      <p:sp>
        <p:nvSpPr>
          <p:cNvPr name="Freeform 5" id="5"/>
          <p:cNvSpPr/>
          <p:nvPr/>
        </p:nvSpPr>
        <p:spPr>
          <a:xfrm flipH="false" flipV="false" rot="0">
            <a:off x="12744801" y="1279771"/>
            <a:ext cx="1756860" cy="1756860"/>
          </a:xfrm>
          <a:custGeom>
            <a:avLst/>
            <a:gdLst/>
            <a:ahLst/>
            <a:cxnLst/>
            <a:rect r="r" b="b" t="t" l="l"/>
            <a:pathLst>
              <a:path h="1756860" w="1756860">
                <a:moveTo>
                  <a:pt x="0" y="0"/>
                </a:moveTo>
                <a:lnTo>
                  <a:pt x="1756860" y="0"/>
                </a:lnTo>
                <a:lnTo>
                  <a:pt x="1756860" y="1756860"/>
                </a:lnTo>
                <a:lnTo>
                  <a:pt x="0" y="1756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4368804" y="3147401"/>
            <a:ext cx="10132858" cy="2141360"/>
            <a:chOff x="0" y="0"/>
            <a:chExt cx="13510477" cy="2855146"/>
          </a:xfrm>
        </p:grpSpPr>
        <p:sp>
          <p:nvSpPr>
            <p:cNvPr name="TextBox 7" id="7"/>
            <p:cNvSpPr txBox="true"/>
            <p:nvPr/>
          </p:nvSpPr>
          <p:spPr>
            <a:xfrm rot="0">
              <a:off x="0" y="-28575"/>
              <a:ext cx="13510477" cy="1349375"/>
            </a:xfrm>
            <a:prstGeom prst="rect">
              <a:avLst/>
            </a:prstGeom>
          </p:spPr>
          <p:txBody>
            <a:bodyPr anchor="t" rtlCol="false" tIns="0" lIns="0" bIns="0" rIns="0">
              <a:spAutoFit/>
            </a:bodyPr>
            <a:lstStyle/>
            <a:p>
              <a:pPr algn="l" marL="712470" indent="-356235" lvl="1">
                <a:lnSpc>
                  <a:spcPts val="3960"/>
                </a:lnSpc>
                <a:buFont typeface="Arial"/>
                <a:buChar char="•"/>
              </a:pPr>
              <a:r>
                <a:rPr lang="en-US" sz="3300">
                  <a:solidFill>
                    <a:srgbClr val="FEFEFE"/>
                  </a:solidFill>
                  <a:latin typeface="Poppins"/>
                  <a:ea typeface="Poppins"/>
                  <a:cs typeface="Poppins"/>
                  <a:sym typeface="Poppins"/>
                </a:rPr>
                <a:t>Inclure en annexe au moins une stratégie de recherche complète</a:t>
              </a:r>
            </a:p>
          </p:txBody>
        </p:sp>
        <p:sp>
          <p:nvSpPr>
            <p:cNvPr name="TextBox 8" id="8"/>
            <p:cNvSpPr txBox="true"/>
            <p:nvPr/>
          </p:nvSpPr>
          <p:spPr>
            <a:xfrm rot="0">
              <a:off x="0" y="1505771"/>
              <a:ext cx="13510477" cy="1349375"/>
            </a:xfrm>
            <a:prstGeom prst="rect">
              <a:avLst/>
            </a:prstGeom>
          </p:spPr>
          <p:txBody>
            <a:bodyPr anchor="t" rtlCol="false" tIns="0" lIns="0" bIns="0" rIns="0">
              <a:spAutoFit/>
            </a:bodyPr>
            <a:lstStyle/>
            <a:p>
              <a:pPr algn="l" marL="712470" indent="-356235" lvl="1">
                <a:lnSpc>
                  <a:spcPts val="3960"/>
                </a:lnSpc>
                <a:buFont typeface="Arial"/>
                <a:buChar char="•"/>
              </a:pPr>
              <a:r>
                <a:rPr lang="en-US" sz="3300">
                  <a:solidFill>
                    <a:srgbClr val="FEFEFE"/>
                  </a:solidFill>
                  <a:latin typeface="Poppins"/>
                  <a:ea typeface="Poppins"/>
                  <a:cs typeface="Poppins"/>
                  <a:sym typeface="Poppins"/>
                </a:rPr>
                <a:t>Valider l’exactitude et l'exhaustivité de la stratégie de recherche </a:t>
              </a:r>
            </a:p>
          </p:txBody>
        </p:sp>
      </p:grpSp>
      <p:sp>
        <p:nvSpPr>
          <p:cNvPr name="Freeform 9" id="9"/>
          <p:cNvSpPr/>
          <p:nvPr/>
        </p:nvSpPr>
        <p:spPr>
          <a:xfrm flipH="false" flipV="false" rot="0">
            <a:off x="14494191" y="6531679"/>
            <a:ext cx="3063094" cy="3063094"/>
          </a:xfrm>
          <a:custGeom>
            <a:avLst/>
            <a:gdLst/>
            <a:ahLst/>
            <a:cxnLst/>
            <a:rect r="r" b="b" t="t" l="l"/>
            <a:pathLst>
              <a:path h="3063094" w="3063094">
                <a:moveTo>
                  <a:pt x="0" y="0"/>
                </a:moveTo>
                <a:lnTo>
                  <a:pt x="3063094" y="0"/>
                </a:lnTo>
                <a:lnTo>
                  <a:pt x="3063094" y="3063094"/>
                </a:lnTo>
                <a:lnTo>
                  <a:pt x="0" y="30630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5125386" y="5652028"/>
            <a:ext cx="558546" cy="254837"/>
          </a:xfrm>
          <a:custGeom>
            <a:avLst/>
            <a:gdLst/>
            <a:ahLst/>
            <a:cxnLst/>
            <a:rect r="r" b="b" t="t" l="l"/>
            <a:pathLst>
              <a:path h="254837" w="558546">
                <a:moveTo>
                  <a:pt x="0" y="0"/>
                </a:moveTo>
                <a:lnTo>
                  <a:pt x="558546" y="0"/>
                </a:lnTo>
                <a:lnTo>
                  <a:pt x="558546" y="254836"/>
                </a:lnTo>
                <a:lnTo>
                  <a:pt x="0" y="25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5862669" y="5526885"/>
            <a:ext cx="8058279" cy="1019175"/>
          </a:xfrm>
          <a:prstGeom prst="rect">
            <a:avLst/>
          </a:prstGeom>
        </p:spPr>
        <p:txBody>
          <a:bodyPr anchor="t" rtlCol="false" tIns="0" lIns="0" bIns="0" rIns="0">
            <a:spAutoFit/>
          </a:bodyPr>
          <a:lstStyle/>
          <a:p>
            <a:pPr algn="l">
              <a:lnSpc>
                <a:spcPts val="3960"/>
              </a:lnSpc>
              <a:spcBef>
                <a:spcPct val="0"/>
              </a:spcBef>
            </a:pPr>
            <a:r>
              <a:rPr lang="en-US" sz="3300">
                <a:solidFill>
                  <a:srgbClr val="FEFEFE"/>
                </a:solidFill>
                <a:latin typeface="Poppins"/>
                <a:ea typeface="Poppins"/>
                <a:cs typeface="Poppins"/>
                <a:sym typeface="Poppins"/>
              </a:rPr>
              <a:t>Évaluer la stratégie de recherche par les pairs (p. ex., PRESS checklist)</a:t>
            </a:r>
          </a:p>
        </p:txBody>
      </p:sp>
    </p:spTree>
  </p:cSld>
  <p:clrMapOvr>
    <a:masterClrMapping/>
  </p:clrMapOvr>
</p:sld>
</file>

<file path=ppt/slides/slide8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1C6698"/>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ea typeface="Poppins Bold"/>
                <a:cs typeface="Poppins Bold"/>
                <a:sym typeface="Poppins Bold"/>
              </a:rPr>
              <a:t>Stratégie de recherche</a:t>
            </a:r>
          </a:p>
        </p:txBody>
      </p:sp>
      <p:sp>
        <p:nvSpPr>
          <p:cNvPr name="Freeform 5" id="5"/>
          <p:cNvSpPr/>
          <p:nvPr/>
        </p:nvSpPr>
        <p:spPr>
          <a:xfrm flipH="false" flipV="false" rot="0">
            <a:off x="12744801" y="1279771"/>
            <a:ext cx="1756860" cy="1756860"/>
          </a:xfrm>
          <a:custGeom>
            <a:avLst/>
            <a:gdLst/>
            <a:ahLst/>
            <a:cxnLst/>
            <a:rect r="r" b="b" t="t" l="l"/>
            <a:pathLst>
              <a:path h="1756860" w="1756860">
                <a:moveTo>
                  <a:pt x="0" y="0"/>
                </a:moveTo>
                <a:lnTo>
                  <a:pt x="1756860" y="0"/>
                </a:lnTo>
                <a:lnTo>
                  <a:pt x="1756860" y="1756860"/>
                </a:lnTo>
                <a:lnTo>
                  <a:pt x="0" y="1756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4368804" y="3147401"/>
            <a:ext cx="10132858" cy="2903360"/>
            <a:chOff x="0" y="0"/>
            <a:chExt cx="13510477" cy="3871146"/>
          </a:xfrm>
        </p:grpSpPr>
        <p:sp>
          <p:nvSpPr>
            <p:cNvPr name="TextBox 7" id="7"/>
            <p:cNvSpPr txBox="true"/>
            <p:nvPr/>
          </p:nvSpPr>
          <p:spPr>
            <a:xfrm rot="0">
              <a:off x="0" y="-28575"/>
              <a:ext cx="13510477" cy="1349375"/>
            </a:xfrm>
            <a:prstGeom prst="rect">
              <a:avLst/>
            </a:prstGeom>
          </p:spPr>
          <p:txBody>
            <a:bodyPr anchor="t" rtlCol="false" tIns="0" lIns="0" bIns="0" rIns="0">
              <a:spAutoFit/>
            </a:bodyPr>
            <a:lstStyle/>
            <a:p>
              <a:pPr algn="l" marL="712470" indent="-356235" lvl="1">
                <a:lnSpc>
                  <a:spcPts val="3960"/>
                </a:lnSpc>
                <a:buFont typeface="Arial"/>
                <a:buChar char="•"/>
              </a:pPr>
              <a:r>
                <a:rPr lang="en-US" sz="3300">
                  <a:solidFill>
                    <a:srgbClr val="FEFEFE"/>
                  </a:solidFill>
                  <a:latin typeface="Poppins"/>
                  <a:ea typeface="Poppins"/>
                  <a:cs typeface="Poppins"/>
                  <a:sym typeface="Poppins"/>
                </a:rPr>
                <a:t>Inclure en annexe au moins une stratégie de recherche complète</a:t>
              </a:r>
            </a:p>
          </p:txBody>
        </p:sp>
        <p:sp>
          <p:nvSpPr>
            <p:cNvPr name="TextBox 8" id="8"/>
            <p:cNvSpPr txBox="true"/>
            <p:nvPr/>
          </p:nvSpPr>
          <p:spPr>
            <a:xfrm rot="0">
              <a:off x="0" y="1505771"/>
              <a:ext cx="13510477" cy="1349375"/>
            </a:xfrm>
            <a:prstGeom prst="rect">
              <a:avLst/>
            </a:prstGeom>
          </p:spPr>
          <p:txBody>
            <a:bodyPr anchor="t" rtlCol="false" tIns="0" lIns="0" bIns="0" rIns="0">
              <a:spAutoFit/>
            </a:bodyPr>
            <a:lstStyle/>
            <a:p>
              <a:pPr algn="l" marL="712470" indent="-356235" lvl="1">
                <a:lnSpc>
                  <a:spcPts val="3960"/>
                </a:lnSpc>
                <a:buFont typeface="Arial"/>
                <a:buChar char="•"/>
              </a:pPr>
              <a:r>
                <a:rPr lang="en-US" sz="3300">
                  <a:solidFill>
                    <a:srgbClr val="FEFEFE"/>
                  </a:solidFill>
                  <a:latin typeface="Poppins"/>
                  <a:ea typeface="Poppins"/>
                  <a:cs typeface="Poppins"/>
                  <a:sym typeface="Poppins"/>
                </a:rPr>
                <a:t>Valider l’exactitude et l'exhaustivité de la stratégie de recherche </a:t>
              </a:r>
            </a:p>
          </p:txBody>
        </p:sp>
        <p:sp>
          <p:nvSpPr>
            <p:cNvPr name="TextBox 9" id="9"/>
            <p:cNvSpPr txBox="true"/>
            <p:nvPr/>
          </p:nvSpPr>
          <p:spPr>
            <a:xfrm rot="0">
              <a:off x="1991820" y="3182171"/>
              <a:ext cx="9864193" cy="688975"/>
            </a:xfrm>
            <a:prstGeom prst="rect">
              <a:avLst/>
            </a:prstGeom>
          </p:spPr>
          <p:txBody>
            <a:bodyPr anchor="t" rtlCol="false" tIns="0" lIns="0" bIns="0" rIns="0">
              <a:spAutoFit/>
            </a:bodyPr>
            <a:lstStyle/>
            <a:p>
              <a:pPr algn="l">
                <a:lnSpc>
                  <a:spcPts val="3960"/>
                </a:lnSpc>
                <a:spcBef>
                  <a:spcPct val="0"/>
                </a:spcBef>
              </a:pPr>
            </a:p>
          </p:txBody>
        </p:sp>
      </p:grpSp>
      <p:sp>
        <p:nvSpPr>
          <p:cNvPr name="Freeform 10" id="10"/>
          <p:cNvSpPr/>
          <p:nvPr/>
        </p:nvSpPr>
        <p:spPr>
          <a:xfrm flipH="false" flipV="false" rot="0">
            <a:off x="14494191" y="6531679"/>
            <a:ext cx="3063094" cy="3063094"/>
          </a:xfrm>
          <a:custGeom>
            <a:avLst/>
            <a:gdLst/>
            <a:ahLst/>
            <a:cxnLst/>
            <a:rect r="r" b="b" t="t" l="l"/>
            <a:pathLst>
              <a:path h="3063094" w="3063094">
                <a:moveTo>
                  <a:pt x="0" y="0"/>
                </a:moveTo>
                <a:lnTo>
                  <a:pt x="3063094" y="0"/>
                </a:lnTo>
                <a:lnTo>
                  <a:pt x="3063094" y="3063094"/>
                </a:lnTo>
                <a:lnTo>
                  <a:pt x="0" y="30630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5125386" y="5652028"/>
            <a:ext cx="558546" cy="254837"/>
          </a:xfrm>
          <a:custGeom>
            <a:avLst/>
            <a:gdLst/>
            <a:ahLst/>
            <a:cxnLst/>
            <a:rect r="r" b="b" t="t" l="l"/>
            <a:pathLst>
              <a:path h="254837" w="558546">
                <a:moveTo>
                  <a:pt x="0" y="0"/>
                </a:moveTo>
                <a:lnTo>
                  <a:pt x="558546" y="0"/>
                </a:lnTo>
                <a:lnTo>
                  <a:pt x="558546" y="254836"/>
                </a:lnTo>
                <a:lnTo>
                  <a:pt x="0" y="25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5862669" y="5526885"/>
            <a:ext cx="8058279" cy="1019175"/>
          </a:xfrm>
          <a:prstGeom prst="rect">
            <a:avLst/>
          </a:prstGeom>
        </p:spPr>
        <p:txBody>
          <a:bodyPr anchor="t" rtlCol="false" tIns="0" lIns="0" bIns="0" rIns="0">
            <a:spAutoFit/>
          </a:bodyPr>
          <a:lstStyle/>
          <a:p>
            <a:pPr algn="l">
              <a:lnSpc>
                <a:spcPts val="3960"/>
              </a:lnSpc>
              <a:spcBef>
                <a:spcPct val="0"/>
              </a:spcBef>
            </a:pPr>
            <a:r>
              <a:rPr lang="en-US" sz="3300">
                <a:solidFill>
                  <a:srgbClr val="FEFEFE"/>
                </a:solidFill>
                <a:latin typeface="Poppins"/>
                <a:ea typeface="Poppins"/>
                <a:cs typeface="Poppins"/>
                <a:sym typeface="Poppins"/>
              </a:rPr>
              <a:t>Évaluer la stratégie de recherche par les pairs (p. ex., PRESS checklist)</a:t>
            </a:r>
          </a:p>
        </p:txBody>
      </p:sp>
      <p:sp>
        <p:nvSpPr>
          <p:cNvPr name="TextBox 13" id="13"/>
          <p:cNvSpPr txBox="true"/>
          <p:nvPr/>
        </p:nvSpPr>
        <p:spPr>
          <a:xfrm rot="0">
            <a:off x="5862669" y="6679410"/>
            <a:ext cx="7882410" cy="523875"/>
          </a:xfrm>
          <a:prstGeom prst="rect">
            <a:avLst/>
          </a:prstGeom>
        </p:spPr>
        <p:txBody>
          <a:bodyPr anchor="t" rtlCol="false" tIns="0" lIns="0" bIns="0" rIns="0">
            <a:spAutoFit/>
          </a:bodyPr>
          <a:lstStyle/>
          <a:p>
            <a:pPr algn="l">
              <a:lnSpc>
                <a:spcPts val="3960"/>
              </a:lnSpc>
              <a:spcBef>
                <a:spcPct val="0"/>
              </a:spcBef>
            </a:pPr>
            <a:r>
              <a:rPr lang="en-US" sz="3300">
                <a:solidFill>
                  <a:srgbClr val="FFFFFF"/>
                </a:solidFill>
                <a:latin typeface="Poppins"/>
                <a:ea typeface="Poppins"/>
                <a:cs typeface="Poppins"/>
                <a:sym typeface="Poppins"/>
              </a:rPr>
              <a:t>Rencontrer un ou une bibliothécaire</a:t>
            </a:r>
          </a:p>
        </p:txBody>
      </p:sp>
      <p:sp>
        <p:nvSpPr>
          <p:cNvPr name="Freeform 14" id="14"/>
          <p:cNvSpPr/>
          <p:nvPr/>
        </p:nvSpPr>
        <p:spPr>
          <a:xfrm flipH="false" flipV="false" rot="0">
            <a:off x="5125386" y="6828217"/>
            <a:ext cx="558546" cy="254837"/>
          </a:xfrm>
          <a:custGeom>
            <a:avLst/>
            <a:gdLst/>
            <a:ahLst/>
            <a:cxnLst/>
            <a:rect r="r" b="b" t="t" l="l"/>
            <a:pathLst>
              <a:path h="254837" w="558546">
                <a:moveTo>
                  <a:pt x="0" y="0"/>
                </a:moveTo>
                <a:lnTo>
                  <a:pt x="558546" y="0"/>
                </a:lnTo>
                <a:lnTo>
                  <a:pt x="558546" y="254837"/>
                </a:lnTo>
                <a:lnTo>
                  <a:pt x="0" y="2548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8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1C6698"/>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ea typeface="Poppins Bold"/>
                <a:cs typeface="Poppins Bold"/>
                <a:sym typeface="Poppins Bold"/>
              </a:rPr>
              <a:t>Stratégie de recherche</a:t>
            </a:r>
          </a:p>
        </p:txBody>
      </p:sp>
      <p:sp>
        <p:nvSpPr>
          <p:cNvPr name="Freeform 5" id="5"/>
          <p:cNvSpPr/>
          <p:nvPr/>
        </p:nvSpPr>
        <p:spPr>
          <a:xfrm flipH="false" flipV="false" rot="0">
            <a:off x="12744801" y="1279771"/>
            <a:ext cx="1756860" cy="1756860"/>
          </a:xfrm>
          <a:custGeom>
            <a:avLst/>
            <a:gdLst/>
            <a:ahLst/>
            <a:cxnLst/>
            <a:rect r="r" b="b" t="t" l="l"/>
            <a:pathLst>
              <a:path h="1756860" w="1756860">
                <a:moveTo>
                  <a:pt x="0" y="0"/>
                </a:moveTo>
                <a:lnTo>
                  <a:pt x="1756860" y="0"/>
                </a:lnTo>
                <a:lnTo>
                  <a:pt x="1756860" y="1756860"/>
                </a:lnTo>
                <a:lnTo>
                  <a:pt x="0" y="1756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4494191" y="6531679"/>
            <a:ext cx="3063094" cy="3063094"/>
          </a:xfrm>
          <a:custGeom>
            <a:avLst/>
            <a:gdLst/>
            <a:ahLst/>
            <a:cxnLst/>
            <a:rect r="r" b="b" t="t" l="l"/>
            <a:pathLst>
              <a:path h="3063094" w="3063094">
                <a:moveTo>
                  <a:pt x="0" y="0"/>
                </a:moveTo>
                <a:lnTo>
                  <a:pt x="3063094" y="0"/>
                </a:lnTo>
                <a:lnTo>
                  <a:pt x="3063094" y="3063094"/>
                </a:lnTo>
                <a:lnTo>
                  <a:pt x="0" y="30630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4368804" y="3147401"/>
            <a:ext cx="10132858" cy="2141360"/>
            <a:chOff x="0" y="0"/>
            <a:chExt cx="13510477" cy="2855146"/>
          </a:xfrm>
        </p:grpSpPr>
        <p:sp>
          <p:nvSpPr>
            <p:cNvPr name="TextBox 8" id="8"/>
            <p:cNvSpPr txBox="true"/>
            <p:nvPr/>
          </p:nvSpPr>
          <p:spPr>
            <a:xfrm rot="0">
              <a:off x="0" y="-28575"/>
              <a:ext cx="13510477" cy="1349375"/>
            </a:xfrm>
            <a:prstGeom prst="rect">
              <a:avLst/>
            </a:prstGeom>
          </p:spPr>
          <p:txBody>
            <a:bodyPr anchor="t" rtlCol="false" tIns="0" lIns="0" bIns="0" rIns="0">
              <a:spAutoFit/>
            </a:bodyPr>
            <a:lstStyle/>
            <a:p>
              <a:pPr algn="l" marL="712470" indent="-356235" lvl="1">
                <a:lnSpc>
                  <a:spcPts val="3960"/>
                </a:lnSpc>
                <a:buFont typeface="Arial"/>
                <a:buChar char="•"/>
              </a:pPr>
              <a:r>
                <a:rPr lang="en-US" sz="3300">
                  <a:solidFill>
                    <a:srgbClr val="FEFEFE"/>
                  </a:solidFill>
                  <a:latin typeface="Poppins"/>
                  <a:ea typeface="Poppins"/>
                  <a:cs typeface="Poppins"/>
                  <a:sym typeface="Poppins"/>
                </a:rPr>
                <a:t>Inclure en annexe au moins une stratégie de recherche complète</a:t>
              </a:r>
            </a:p>
          </p:txBody>
        </p:sp>
        <p:sp>
          <p:nvSpPr>
            <p:cNvPr name="TextBox 9" id="9"/>
            <p:cNvSpPr txBox="true"/>
            <p:nvPr/>
          </p:nvSpPr>
          <p:spPr>
            <a:xfrm rot="0">
              <a:off x="0" y="1505771"/>
              <a:ext cx="13510477" cy="1349375"/>
            </a:xfrm>
            <a:prstGeom prst="rect">
              <a:avLst/>
            </a:prstGeom>
          </p:spPr>
          <p:txBody>
            <a:bodyPr anchor="t" rtlCol="false" tIns="0" lIns="0" bIns="0" rIns="0">
              <a:spAutoFit/>
            </a:bodyPr>
            <a:lstStyle/>
            <a:p>
              <a:pPr algn="l" marL="712470" indent="-356235" lvl="1">
                <a:lnSpc>
                  <a:spcPts val="3960"/>
                </a:lnSpc>
                <a:buFont typeface="Arial"/>
                <a:buChar char="•"/>
              </a:pPr>
              <a:r>
                <a:rPr lang="en-US" sz="3300">
                  <a:solidFill>
                    <a:srgbClr val="FEFEFE"/>
                  </a:solidFill>
                  <a:latin typeface="Poppins"/>
                  <a:ea typeface="Poppins"/>
                  <a:cs typeface="Poppins"/>
                  <a:sym typeface="Poppins"/>
                </a:rPr>
                <a:t>Valider l’exactitude et l'exhaustivité de la stratégie de recherche </a:t>
              </a:r>
            </a:p>
          </p:txBody>
        </p:sp>
      </p:grpSp>
      <p:sp>
        <p:nvSpPr>
          <p:cNvPr name="Freeform 10" id="10"/>
          <p:cNvSpPr/>
          <p:nvPr/>
        </p:nvSpPr>
        <p:spPr>
          <a:xfrm flipH="false" flipV="false" rot="0">
            <a:off x="5125386" y="5652028"/>
            <a:ext cx="558546" cy="254837"/>
          </a:xfrm>
          <a:custGeom>
            <a:avLst/>
            <a:gdLst/>
            <a:ahLst/>
            <a:cxnLst/>
            <a:rect r="r" b="b" t="t" l="l"/>
            <a:pathLst>
              <a:path h="254837" w="558546">
                <a:moveTo>
                  <a:pt x="0" y="0"/>
                </a:moveTo>
                <a:lnTo>
                  <a:pt x="558546" y="0"/>
                </a:lnTo>
                <a:lnTo>
                  <a:pt x="558546" y="254836"/>
                </a:lnTo>
                <a:lnTo>
                  <a:pt x="0" y="25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5862669" y="5526885"/>
            <a:ext cx="8058279" cy="1019175"/>
          </a:xfrm>
          <a:prstGeom prst="rect">
            <a:avLst/>
          </a:prstGeom>
        </p:spPr>
        <p:txBody>
          <a:bodyPr anchor="t" rtlCol="false" tIns="0" lIns="0" bIns="0" rIns="0">
            <a:spAutoFit/>
          </a:bodyPr>
          <a:lstStyle/>
          <a:p>
            <a:pPr algn="l">
              <a:lnSpc>
                <a:spcPts val="3960"/>
              </a:lnSpc>
              <a:spcBef>
                <a:spcPct val="0"/>
              </a:spcBef>
            </a:pPr>
            <a:r>
              <a:rPr lang="en-US" sz="3300">
                <a:solidFill>
                  <a:srgbClr val="FEFEFE"/>
                </a:solidFill>
                <a:latin typeface="Poppins"/>
                <a:ea typeface="Poppins"/>
                <a:cs typeface="Poppins"/>
                <a:sym typeface="Poppins"/>
              </a:rPr>
              <a:t>Évaluer la stratégie de recherche par les pairs (p. ex., PRESS checklist)</a:t>
            </a:r>
          </a:p>
        </p:txBody>
      </p:sp>
      <p:sp>
        <p:nvSpPr>
          <p:cNvPr name="TextBox 12" id="12"/>
          <p:cNvSpPr txBox="true"/>
          <p:nvPr/>
        </p:nvSpPr>
        <p:spPr>
          <a:xfrm rot="0">
            <a:off x="5862669" y="6679410"/>
            <a:ext cx="7882410" cy="523875"/>
          </a:xfrm>
          <a:prstGeom prst="rect">
            <a:avLst/>
          </a:prstGeom>
        </p:spPr>
        <p:txBody>
          <a:bodyPr anchor="t" rtlCol="false" tIns="0" lIns="0" bIns="0" rIns="0">
            <a:spAutoFit/>
          </a:bodyPr>
          <a:lstStyle/>
          <a:p>
            <a:pPr algn="l">
              <a:lnSpc>
                <a:spcPts val="3960"/>
              </a:lnSpc>
              <a:spcBef>
                <a:spcPct val="0"/>
              </a:spcBef>
            </a:pPr>
            <a:r>
              <a:rPr lang="en-US" sz="3300">
                <a:solidFill>
                  <a:srgbClr val="FFFFFF"/>
                </a:solidFill>
                <a:latin typeface="Poppins"/>
                <a:ea typeface="Poppins"/>
                <a:cs typeface="Poppins"/>
                <a:sym typeface="Poppins"/>
              </a:rPr>
              <a:t>Rencontrer un ou une bibliothécaire</a:t>
            </a:r>
          </a:p>
        </p:txBody>
      </p:sp>
      <p:sp>
        <p:nvSpPr>
          <p:cNvPr name="Freeform 13" id="13"/>
          <p:cNvSpPr/>
          <p:nvPr/>
        </p:nvSpPr>
        <p:spPr>
          <a:xfrm flipH="false" flipV="false" rot="0">
            <a:off x="5125386" y="6828217"/>
            <a:ext cx="558546" cy="254837"/>
          </a:xfrm>
          <a:custGeom>
            <a:avLst/>
            <a:gdLst/>
            <a:ahLst/>
            <a:cxnLst/>
            <a:rect r="r" b="b" t="t" l="l"/>
            <a:pathLst>
              <a:path h="254837" w="558546">
                <a:moveTo>
                  <a:pt x="0" y="0"/>
                </a:moveTo>
                <a:lnTo>
                  <a:pt x="558546" y="0"/>
                </a:lnTo>
                <a:lnTo>
                  <a:pt x="558546" y="254837"/>
                </a:lnTo>
                <a:lnTo>
                  <a:pt x="0" y="2548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4" id="14"/>
          <p:cNvSpPr txBox="true"/>
          <p:nvPr/>
        </p:nvSpPr>
        <p:spPr>
          <a:xfrm rot="0">
            <a:off x="4368804" y="7334870"/>
            <a:ext cx="10132858" cy="1019175"/>
          </a:xfrm>
          <a:prstGeom prst="rect">
            <a:avLst/>
          </a:prstGeom>
        </p:spPr>
        <p:txBody>
          <a:bodyPr anchor="t" rtlCol="false" tIns="0" lIns="0" bIns="0" rIns="0">
            <a:spAutoFit/>
          </a:bodyPr>
          <a:lstStyle/>
          <a:p>
            <a:pPr algn="l" marL="712470" indent="-356235" lvl="1">
              <a:lnSpc>
                <a:spcPts val="3960"/>
              </a:lnSpc>
              <a:buFont typeface="Arial"/>
              <a:buChar char="•"/>
            </a:pPr>
            <a:r>
              <a:rPr lang="en-US" sz="3300">
                <a:solidFill>
                  <a:srgbClr val="FEFEFE"/>
                </a:solidFill>
                <a:latin typeface="Poppins"/>
                <a:ea typeface="Poppins"/>
                <a:cs typeface="Poppins"/>
                <a:sym typeface="Poppins"/>
              </a:rPr>
              <a:t>Trouver l’équilibre entre l’étendue et la spécificité de la recherche</a:t>
            </a:r>
          </a:p>
        </p:txBody>
      </p:sp>
    </p:spTree>
  </p:cSld>
  <p:clrMapOvr>
    <a:masterClrMapping/>
  </p:clrMapOvr>
</p:sld>
</file>

<file path=ppt/slides/slide8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1C6698"/>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ea typeface="Poppins Bold"/>
                <a:cs typeface="Poppins Bold"/>
                <a:sym typeface="Poppins Bold"/>
              </a:rPr>
              <a:t>Stratégie de recherche</a:t>
            </a:r>
          </a:p>
        </p:txBody>
      </p:sp>
      <p:sp>
        <p:nvSpPr>
          <p:cNvPr name="Freeform 5" id="5"/>
          <p:cNvSpPr/>
          <p:nvPr/>
        </p:nvSpPr>
        <p:spPr>
          <a:xfrm flipH="false" flipV="false" rot="0">
            <a:off x="12744801" y="1279771"/>
            <a:ext cx="1756860" cy="1756860"/>
          </a:xfrm>
          <a:custGeom>
            <a:avLst/>
            <a:gdLst/>
            <a:ahLst/>
            <a:cxnLst/>
            <a:rect r="r" b="b" t="t" l="l"/>
            <a:pathLst>
              <a:path h="1756860" w="1756860">
                <a:moveTo>
                  <a:pt x="0" y="0"/>
                </a:moveTo>
                <a:lnTo>
                  <a:pt x="1756860" y="0"/>
                </a:lnTo>
                <a:lnTo>
                  <a:pt x="1756860" y="1756860"/>
                </a:lnTo>
                <a:lnTo>
                  <a:pt x="0" y="1756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4494191" y="6531679"/>
            <a:ext cx="3063094" cy="3063094"/>
          </a:xfrm>
          <a:custGeom>
            <a:avLst/>
            <a:gdLst/>
            <a:ahLst/>
            <a:cxnLst/>
            <a:rect r="r" b="b" t="t" l="l"/>
            <a:pathLst>
              <a:path h="3063094" w="3063094">
                <a:moveTo>
                  <a:pt x="0" y="0"/>
                </a:moveTo>
                <a:lnTo>
                  <a:pt x="3063094" y="0"/>
                </a:lnTo>
                <a:lnTo>
                  <a:pt x="3063094" y="3063094"/>
                </a:lnTo>
                <a:lnTo>
                  <a:pt x="0" y="30630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13180411" y="8354045"/>
            <a:ext cx="4679242" cy="1998223"/>
            <a:chOff x="0" y="0"/>
            <a:chExt cx="6238989" cy="2664297"/>
          </a:xfrm>
        </p:grpSpPr>
        <p:sp>
          <p:nvSpPr>
            <p:cNvPr name="Freeform 8" id="8"/>
            <p:cNvSpPr/>
            <p:nvPr/>
          </p:nvSpPr>
          <p:spPr>
            <a:xfrm flipH="false" flipV="false" rot="0">
              <a:off x="752014" y="212436"/>
              <a:ext cx="3961196" cy="2052620"/>
            </a:xfrm>
            <a:custGeom>
              <a:avLst/>
              <a:gdLst/>
              <a:ahLst/>
              <a:cxnLst/>
              <a:rect r="r" b="b" t="t" l="l"/>
              <a:pathLst>
                <a:path h="2052620" w="3961196">
                  <a:moveTo>
                    <a:pt x="0" y="0"/>
                  </a:moveTo>
                  <a:lnTo>
                    <a:pt x="3961196" y="0"/>
                  </a:lnTo>
                  <a:lnTo>
                    <a:pt x="3961196" y="2052620"/>
                  </a:lnTo>
                  <a:lnTo>
                    <a:pt x="0" y="205262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2277793" y="212436"/>
              <a:ext cx="3961196" cy="2052620"/>
            </a:xfrm>
            <a:custGeom>
              <a:avLst/>
              <a:gdLst/>
              <a:ahLst/>
              <a:cxnLst/>
              <a:rect r="r" b="b" t="t" l="l"/>
              <a:pathLst>
                <a:path h="2052620" w="3961196">
                  <a:moveTo>
                    <a:pt x="0" y="0"/>
                  </a:moveTo>
                  <a:lnTo>
                    <a:pt x="3961196" y="0"/>
                  </a:lnTo>
                  <a:lnTo>
                    <a:pt x="3961196" y="2052620"/>
                  </a:lnTo>
                  <a:lnTo>
                    <a:pt x="0" y="205262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1312612" y="821395"/>
              <a:ext cx="4623762" cy="973882"/>
            </a:xfrm>
            <a:prstGeom prst="rect">
              <a:avLst/>
            </a:prstGeom>
          </p:spPr>
          <p:txBody>
            <a:bodyPr anchor="t" rtlCol="false" tIns="0" lIns="0" bIns="0" rIns="0">
              <a:spAutoFit/>
            </a:bodyPr>
            <a:lstStyle/>
            <a:p>
              <a:pPr algn="ctr">
                <a:lnSpc>
                  <a:spcPts val="2784"/>
                </a:lnSpc>
              </a:pPr>
              <a:r>
                <a:rPr lang="en-US" sz="2320">
                  <a:solidFill>
                    <a:srgbClr val="000000"/>
                  </a:solidFill>
                  <a:latin typeface="Arial Bold"/>
                  <a:ea typeface="Arial Bold"/>
                  <a:cs typeface="Arial Bold"/>
                  <a:sym typeface="Arial Bold"/>
                </a:rPr>
                <a:t>Consultez la section</a:t>
              </a:r>
            </a:p>
            <a:p>
              <a:pPr algn="ctr">
                <a:lnSpc>
                  <a:spcPts val="2784"/>
                </a:lnSpc>
              </a:pPr>
              <a:r>
                <a:rPr lang="en-US" sz="2320">
                  <a:solidFill>
                    <a:srgbClr val="000000"/>
                  </a:solidFill>
                  <a:latin typeface="Arial Bold"/>
                  <a:ea typeface="Arial Bold"/>
                  <a:cs typeface="Arial Bold"/>
                  <a:sym typeface="Arial Bold"/>
                </a:rPr>
                <a:t>« Ressources »</a:t>
              </a:r>
            </a:p>
          </p:txBody>
        </p:sp>
        <p:sp>
          <p:nvSpPr>
            <p:cNvPr name="Freeform 11" id="11"/>
            <p:cNvSpPr/>
            <p:nvPr/>
          </p:nvSpPr>
          <p:spPr>
            <a:xfrm flipH="false" flipV="false" rot="0">
              <a:off x="0" y="0"/>
              <a:ext cx="1278863" cy="2664297"/>
            </a:xfrm>
            <a:custGeom>
              <a:avLst/>
              <a:gdLst/>
              <a:ahLst/>
              <a:cxnLst/>
              <a:rect r="r" b="b" t="t" l="l"/>
              <a:pathLst>
                <a:path h="2664297" w="1278863">
                  <a:moveTo>
                    <a:pt x="0" y="0"/>
                  </a:moveTo>
                  <a:lnTo>
                    <a:pt x="1278863" y="0"/>
                  </a:lnTo>
                  <a:lnTo>
                    <a:pt x="1278863" y="2664297"/>
                  </a:lnTo>
                  <a:lnTo>
                    <a:pt x="0" y="2664297"/>
                  </a:lnTo>
                  <a:lnTo>
                    <a:pt x="0" y="0"/>
                  </a:lnTo>
                  <a:close/>
                </a:path>
              </a:pathLst>
            </a:custGeom>
            <a:blipFill>
              <a:blip r:embed="rId9"/>
              <a:stretch>
                <a:fillRect l="0" t="0" r="0" b="0"/>
              </a:stretch>
            </a:blipFill>
          </p:spPr>
        </p:sp>
      </p:grpSp>
      <p:sp>
        <p:nvSpPr>
          <p:cNvPr name="TextBox 12" id="12"/>
          <p:cNvSpPr txBox="true"/>
          <p:nvPr/>
        </p:nvSpPr>
        <p:spPr>
          <a:xfrm rot="0">
            <a:off x="4368804" y="3118826"/>
            <a:ext cx="10132858" cy="1019175"/>
          </a:xfrm>
          <a:prstGeom prst="rect">
            <a:avLst/>
          </a:prstGeom>
        </p:spPr>
        <p:txBody>
          <a:bodyPr anchor="t" rtlCol="false" tIns="0" lIns="0" bIns="0" rIns="0">
            <a:spAutoFit/>
          </a:bodyPr>
          <a:lstStyle/>
          <a:p>
            <a:pPr algn="l" marL="712470" indent="-356235" lvl="1">
              <a:lnSpc>
                <a:spcPts val="3960"/>
              </a:lnSpc>
              <a:buFont typeface="Arial"/>
              <a:buChar char="•"/>
            </a:pPr>
            <a:r>
              <a:rPr lang="en-US" sz="3300">
                <a:solidFill>
                  <a:srgbClr val="FEFEFE"/>
                </a:solidFill>
                <a:latin typeface="Poppins"/>
                <a:ea typeface="Poppins"/>
                <a:cs typeface="Poppins"/>
                <a:sym typeface="Poppins"/>
              </a:rPr>
              <a:t>Inclure en annexe au moins une stratégie de recherche complète</a:t>
            </a:r>
          </a:p>
        </p:txBody>
      </p:sp>
      <p:sp>
        <p:nvSpPr>
          <p:cNvPr name="TextBox 13" id="13"/>
          <p:cNvSpPr txBox="true"/>
          <p:nvPr/>
        </p:nvSpPr>
        <p:spPr>
          <a:xfrm rot="0">
            <a:off x="4368804" y="4269585"/>
            <a:ext cx="10132858" cy="1019175"/>
          </a:xfrm>
          <a:prstGeom prst="rect">
            <a:avLst/>
          </a:prstGeom>
        </p:spPr>
        <p:txBody>
          <a:bodyPr anchor="t" rtlCol="false" tIns="0" lIns="0" bIns="0" rIns="0">
            <a:spAutoFit/>
          </a:bodyPr>
          <a:lstStyle/>
          <a:p>
            <a:pPr algn="l" marL="712470" indent="-356235" lvl="1">
              <a:lnSpc>
                <a:spcPts val="3960"/>
              </a:lnSpc>
              <a:buFont typeface="Arial"/>
              <a:buChar char="•"/>
            </a:pPr>
            <a:r>
              <a:rPr lang="en-US" sz="3300">
                <a:solidFill>
                  <a:srgbClr val="FEFEFE"/>
                </a:solidFill>
                <a:latin typeface="Poppins"/>
                <a:ea typeface="Poppins"/>
                <a:cs typeface="Poppins"/>
                <a:sym typeface="Poppins"/>
              </a:rPr>
              <a:t>Valider l’exactitude et l'exhaustivité de la stratégie de recherche </a:t>
            </a:r>
          </a:p>
        </p:txBody>
      </p:sp>
      <p:sp>
        <p:nvSpPr>
          <p:cNvPr name="Freeform 14" id="14"/>
          <p:cNvSpPr/>
          <p:nvPr/>
        </p:nvSpPr>
        <p:spPr>
          <a:xfrm flipH="false" flipV="false" rot="0">
            <a:off x="5125386" y="5652028"/>
            <a:ext cx="558546" cy="254837"/>
          </a:xfrm>
          <a:custGeom>
            <a:avLst/>
            <a:gdLst/>
            <a:ahLst/>
            <a:cxnLst/>
            <a:rect r="r" b="b" t="t" l="l"/>
            <a:pathLst>
              <a:path h="254837" w="558546">
                <a:moveTo>
                  <a:pt x="0" y="0"/>
                </a:moveTo>
                <a:lnTo>
                  <a:pt x="558546" y="0"/>
                </a:lnTo>
                <a:lnTo>
                  <a:pt x="558546" y="254836"/>
                </a:lnTo>
                <a:lnTo>
                  <a:pt x="0" y="25483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5" id="15"/>
          <p:cNvSpPr txBox="true"/>
          <p:nvPr/>
        </p:nvSpPr>
        <p:spPr>
          <a:xfrm rot="0">
            <a:off x="5862669" y="5526885"/>
            <a:ext cx="8058279" cy="1019175"/>
          </a:xfrm>
          <a:prstGeom prst="rect">
            <a:avLst/>
          </a:prstGeom>
        </p:spPr>
        <p:txBody>
          <a:bodyPr anchor="t" rtlCol="false" tIns="0" lIns="0" bIns="0" rIns="0">
            <a:spAutoFit/>
          </a:bodyPr>
          <a:lstStyle/>
          <a:p>
            <a:pPr algn="l">
              <a:lnSpc>
                <a:spcPts val="3960"/>
              </a:lnSpc>
              <a:spcBef>
                <a:spcPct val="0"/>
              </a:spcBef>
            </a:pPr>
            <a:r>
              <a:rPr lang="en-US" sz="3300">
                <a:solidFill>
                  <a:srgbClr val="FEFEFE"/>
                </a:solidFill>
                <a:latin typeface="Poppins"/>
                <a:ea typeface="Poppins"/>
                <a:cs typeface="Poppins"/>
                <a:sym typeface="Poppins"/>
              </a:rPr>
              <a:t>Évaluer la stratégie de recherche par les pairs (p. ex., PRESS checklist)</a:t>
            </a:r>
          </a:p>
        </p:txBody>
      </p:sp>
      <p:sp>
        <p:nvSpPr>
          <p:cNvPr name="TextBox 16" id="16"/>
          <p:cNvSpPr txBox="true"/>
          <p:nvPr/>
        </p:nvSpPr>
        <p:spPr>
          <a:xfrm rot="0">
            <a:off x="5862669" y="6679410"/>
            <a:ext cx="7882410" cy="523875"/>
          </a:xfrm>
          <a:prstGeom prst="rect">
            <a:avLst/>
          </a:prstGeom>
        </p:spPr>
        <p:txBody>
          <a:bodyPr anchor="t" rtlCol="false" tIns="0" lIns="0" bIns="0" rIns="0">
            <a:spAutoFit/>
          </a:bodyPr>
          <a:lstStyle/>
          <a:p>
            <a:pPr algn="l">
              <a:lnSpc>
                <a:spcPts val="3960"/>
              </a:lnSpc>
              <a:spcBef>
                <a:spcPct val="0"/>
              </a:spcBef>
            </a:pPr>
            <a:r>
              <a:rPr lang="en-US" sz="3300">
                <a:solidFill>
                  <a:srgbClr val="FFFFFF"/>
                </a:solidFill>
                <a:latin typeface="Poppins"/>
                <a:ea typeface="Poppins"/>
                <a:cs typeface="Poppins"/>
                <a:sym typeface="Poppins"/>
              </a:rPr>
              <a:t>Rencontrer un ou une bibliothécaire</a:t>
            </a:r>
          </a:p>
        </p:txBody>
      </p:sp>
      <p:sp>
        <p:nvSpPr>
          <p:cNvPr name="Freeform 17" id="17"/>
          <p:cNvSpPr/>
          <p:nvPr/>
        </p:nvSpPr>
        <p:spPr>
          <a:xfrm flipH="false" flipV="false" rot="0">
            <a:off x="5125386" y="6828217"/>
            <a:ext cx="558546" cy="254837"/>
          </a:xfrm>
          <a:custGeom>
            <a:avLst/>
            <a:gdLst/>
            <a:ahLst/>
            <a:cxnLst/>
            <a:rect r="r" b="b" t="t" l="l"/>
            <a:pathLst>
              <a:path h="254837" w="558546">
                <a:moveTo>
                  <a:pt x="0" y="0"/>
                </a:moveTo>
                <a:lnTo>
                  <a:pt x="558546" y="0"/>
                </a:lnTo>
                <a:lnTo>
                  <a:pt x="558546" y="254837"/>
                </a:lnTo>
                <a:lnTo>
                  <a:pt x="0" y="25483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0">
            <a:off x="4368804" y="7334870"/>
            <a:ext cx="10132858" cy="1019175"/>
          </a:xfrm>
          <a:prstGeom prst="rect">
            <a:avLst/>
          </a:prstGeom>
        </p:spPr>
        <p:txBody>
          <a:bodyPr anchor="t" rtlCol="false" tIns="0" lIns="0" bIns="0" rIns="0">
            <a:spAutoFit/>
          </a:bodyPr>
          <a:lstStyle/>
          <a:p>
            <a:pPr algn="l" marL="712470" indent="-356235" lvl="1">
              <a:lnSpc>
                <a:spcPts val="3960"/>
              </a:lnSpc>
              <a:buFont typeface="Arial"/>
              <a:buChar char="•"/>
            </a:pPr>
            <a:r>
              <a:rPr lang="en-US" sz="3300">
                <a:solidFill>
                  <a:srgbClr val="FEFEFE"/>
                </a:solidFill>
                <a:latin typeface="Poppins"/>
                <a:ea typeface="Poppins"/>
                <a:cs typeface="Poppins"/>
                <a:sym typeface="Poppins"/>
              </a:rPr>
              <a:t>Trouver l’équilibre entre l’étendue et la spécificité de la recherche</a:t>
            </a:r>
          </a:p>
        </p:txBody>
      </p:sp>
    </p:spTree>
  </p:cSld>
  <p:clrMapOvr>
    <a:masterClrMapping/>
  </p:clrMapOvr>
</p:sld>
</file>

<file path=ppt/slides/slide8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1C6698"/>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EFEFE"/>
                </a:solidFill>
                <a:latin typeface="Poppins Bold"/>
                <a:ea typeface="Poppins Bold"/>
                <a:cs typeface="Poppins Bold"/>
                <a:sym typeface="Poppins Bold"/>
              </a:rPr>
              <a:t>Stratégie de recherche</a:t>
            </a:r>
          </a:p>
        </p:txBody>
      </p:sp>
      <p:sp>
        <p:nvSpPr>
          <p:cNvPr name="Freeform 5" id="5"/>
          <p:cNvSpPr/>
          <p:nvPr/>
        </p:nvSpPr>
        <p:spPr>
          <a:xfrm flipH="false" flipV="false" rot="0">
            <a:off x="12744801" y="1279771"/>
            <a:ext cx="1756860" cy="1756860"/>
          </a:xfrm>
          <a:custGeom>
            <a:avLst/>
            <a:gdLst/>
            <a:ahLst/>
            <a:cxnLst/>
            <a:rect r="r" b="b" t="t" l="l"/>
            <a:pathLst>
              <a:path h="1756860" w="1756860">
                <a:moveTo>
                  <a:pt x="0" y="0"/>
                </a:moveTo>
                <a:lnTo>
                  <a:pt x="1756860" y="0"/>
                </a:lnTo>
                <a:lnTo>
                  <a:pt x="1756860" y="1756860"/>
                </a:lnTo>
                <a:lnTo>
                  <a:pt x="0" y="17568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347930" y="8465582"/>
            <a:ext cx="6164691" cy="1998223"/>
            <a:chOff x="0" y="0"/>
            <a:chExt cx="8219588" cy="2664297"/>
          </a:xfrm>
        </p:grpSpPr>
        <p:sp>
          <p:nvSpPr>
            <p:cNvPr name="Freeform 7" id="7"/>
            <p:cNvSpPr/>
            <p:nvPr/>
          </p:nvSpPr>
          <p:spPr>
            <a:xfrm flipH="false" flipV="false" rot="0">
              <a:off x="752014" y="212436"/>
              <a:ext cx="3961196" cy="2052620"/>
            </a:xfrm>
            <a:custGeom>
              <a:avLst/>
              <a:gdLst/>
              <a:ahLst/>
              <a:cxnLst/>
              <a:rect r="r" b="b" t="t" l="l"/>
              <a:pathLst>
                <a:path h="2052620" w="3961196">
                  <a:moveTo>
                    <a:pt x="0" y="0"/>
                  </a:moveTo>
                  <a:lnTo>
                    <a:pt x="3961196" y="0"/>
                  </a:lnTo>
                  <a:lnTo>
                    <a:pt x="3961196" y="2052620"/>
                  </a:lnTo>
                  <a:lnTo>
                    <a:pt x="0" y="205262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4258391" y="157123"/>
              <a:ext cx="3961196" cy="2052620"/>
            </a:xfrm>
            <a:custGeom>
              <a:avLst/>
              <a:gdLst/>
              <a:ahLst/>
              <a:cxnLst/>
              <a:rect r="r" b="b" t="t" l="l"/>
              <a:pathLst>
                <a:path h="2052620" w="3961196">
                  <a:moveTo>
                    <a:pt x="0" y="0"/>
                  </a:moveTo>
                  <a:lnTo>
                    <a:pt x="3961197" y="0"/>
                  </a:lnTo>
                  <a:lnTo>
                    <a:pt x="3961197" y="2052620"/>
                  </a:lnTo>
                  <a:lnTo>
                    <a:pt x="0" y="205262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2277793" y="212436"/>
              <a:ext cx="3961196" cy="2052620"/>
            </a:xfrm>
            <a:custGeom>
              <a:avLst/>
              <a:gdLst/>
              <a:ahLst/>
              <a:cxnLst/>
              <a:rect r="r" b="b" t="t" l="l"/>
              <a:pathLst>
                <a:path h="2052620" w="3961196">
                  <a:moveTo>
                    <a:pt x="0" y="0"/>
                  </a:moveTo>
                  <a:lnTo>
                    <a:pt x="3961196" y="0"/>
                  </a:lnTo>
                  <a:lnTo>
                    <a:pt x="3961196" y="2052620"/>
                  </a:lnTo>
                  <a:lnTo>
                    <a:pt x="0" y="205262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1312612" y="821395"/>
              <a:ext cx="6164076" cy="973882"/>
            </a:xfrm>
            <a:prstGeom prst="rect">
              <a:avLst/>
            </a:prstGeom>
          </p:spPr>
          <p:txBody>
            <a:bodyPr anchor="t" rtlCol="false" tIns="0" lIns="0" bIns="0" rIns="0">
              <a:spAutoFit/>
            </a:bodyPr>
            <a:lstStyle/>
            <a:p>
              <a:pPr algn="ctr">
                <a:lnSpc>
                  <a:spcPts val="2784"/>
                </a:lnSpc>
              </a:pPr>
              <a:r>
                <a:rPr lang="en-US" sz="2320">
                  <a:solidFill>
                    <a:srgbClr val="000000"/>
                  </a:solidFill>
                  <a:latin typeface="Arial Bold"/>
                  <a:ea typeface="Arial Bold"/>
                  <a:cs typeface="Arial Bold"/>
                  <a:sym typeface="Arial Bold"/>
                </a:rPr>
                <a:t>Consultez la vidéo expérientielle sur le service des bibliothéques</a:t>
              </a:r>
            </a:p>
          </p:txBody>
        </p:sp>
        <p:sp>
          <p:nvSpPr>
            <p:cNvPr name="Freeform 11" id="11"/>
            <p:cNvSpPr/>
            <p:nvPr/>
          </p:nvSpPr>
          <p:spPr>
            <a:xfrm flipH="false" flipV="false" rot="0">
              <a:off x="0" y="0"/>
              <a:ext cx="1278863" cy="2664297"/>
            </a:xfrm>
            <a:custGeom>
              <a:avLst/>
              <a:gdLst/>
              <a:ahLst/>
              <a:cxnLst/>
              <a:rect r="r" b="b" t="t" l="l"/>
              <a:pathLst>
                <a:path h="2664297" w="1278863">
                  <a:moveTo>
                    <a:pt x="0" y="0"/>
                  </a:moveTo>
                  <a:lnTo>
                    <a:pt x="1278863" y="0"/>
                  </a:lnTo>
                  <a:lnTo>
                    <a:pt x="1278863" y="2664297"/>
                  </a:lnTo>
                  <a:lnTo>
                    <a:pt x="0" y="2664297"/>
                  </a:lnTo>
                  <a:lnTo>
                    <a:pt x="0" y="0"/>
                  </a:lnTo>
                  <a:close/>
                </a:path>
              </a:pathLst>
            </a:custGeom>
            <a:blipFill>
              <a:blip r:embed="rId7"/>
              <a:stretch>
                <a:fillRect l="0" t="0" r="0" b="0"/>
              </a:stretch>
            </a:blipFill>
          </p:spPr>
        </p:sp>
      </p:grpSp>
      <p:sp>
        <p:nvSpPr>
          <p:cNvPr name="Freeform 12" id="12"/>
          <p:cNvSpPr/>
          <p:nvPr/>
        </p:nvSpPr>
        <p:spPr>
          <a:xfrm flipH="false" flipV="false" rot="0">
            <a:off x="14494191" y="6531679"/>
            <a:ext cx="3063094" cy="3063094"/>
          </a:xfrm>
          <a:custGeom>
            <a:avLst/>
            <a:gdLst/>
            <a:ahLst/>
            <a:cxnLst/>
            <a:rect r="r" b="b" t="t" l="l"/>
            <a:pathLst>
              <a:path h="3063094" w="3063094">
                <a:moveTo>
                  <a:pt x="0" y="0"/>
                </a:moveTo>
                <a:lnTo>
                  <a:pt x="3063094" y="0"/>
                </a:lnTo>
                <a:lnTo>
                  <a:pt x="3063094" y="3063094"/>
                </a:lnTo>
                <a:lnTo>
                  <a:pt x="0" y="306309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3" id="13"/>
          <p:cNvGrpSpPr/>
          <p:nvPr/>
        </p:nvGrpSpPr>
        <p:grpSpPr>
          <a:xfrm rot="0">
            <a:off x="13180411" y="8354045"/>
            <a:ext cx="4679242" cy="1998223"/>
            <a:chOff x="0" y="0"/>
            <a:chExt cx="6238989" cy="2664297"/>
          </a:xfrm>
        </p:grpSpPr>
        <p:sp>
          <p:nvSpPr>
            <p:cNvPr name="Freeform 14" id="14"/>
            <p:cNvSpPr/>
            <p:nvPr/>
          </p:nvSpPr>
          <p:spPr>
            <a:xfrm flipH="false" flipV="false" rot="0">
              <a:off x="752014" y="212436"/>
              <a:ext cx="3961196" cy="2052620"/>
            </a:xfrm>
            <a:custGeom>
              <a:avLst/>
              <a:gdLst/>
              <a:ahLst/>
              <a:cxnLst/>
              <a:rect r="r" b="b" t="t" l="l"/>
              <a:pathLst>
                <a:path h="2052620" w="3961196">
                  <a:moveTo>
                    <a:pt x="0" y="0"/>
                  </a:moveTo>
                  <a:lnTo>
                    <a:pt x="3961196" y="0"/>
                  </a:lnTo>
                  <a:lnTo>
                    <a:pt x="3961196" y="2052620"/>
                  </a:lnTo>
                  <a:lnTo>
                    <a:pt x="0" y="205262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2277793" y="212436"/>
              <a:ext cx="3961196" cy="2052620"/>
            </a:xfrm>
            <a:custGeom>
              <a:avLst/>
              <a:gdLst/>
              <a:ahLst/>
              <a:cxnLst/>
              <a:rect r="r" b="b" t="t" l="l"/>
              <a:pathLst>
                <a:path h="2052620" w="3961196">
                  <a:moveTo>
                    <a:pt x="0" y="0"/>
                  </a:moveTo>
                  <a:lnTo>
                    <a:pt x="3961196" y="0"/>
                  </a:lnTo>
                  <a:lnTo>
                    <a:pt x="3961196" y="2052620"/>
                  </a:lnTo>
                  <a:lnTo>
                    <a:pt x="0" y="205262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6" id="16"/>
            <p:cNvSpPr txBox="true"/>
            <p:nvPr/>
          </p:nvSpPr>
          <p:spPr>
            <a:xfrm rot="0">
              <a:off x="1312612" y="821395"/>
              <a:ext cx="4623762" cy="973882"/>
            </a:xfrm>
            <a:prstGeom prst="rect">
              <a:avLst/>
            </a:prstGeom>
          </p:spPr>
          <p:txBody>
            <a:bodyPr anchor="t" rtlCol="false" tIns="0" lIns="0" bIns="0" rIns="0">
              <a:spAutoFit/>
            </a:bodyPr>
            <a:lstStyle/>
            <a:p>
              <a:pPr algn="ctr">
                <a:lnSpc>
                  <a:spcPts val="2784"/>
                </a:lnSpc>
              </a:pPr>
              <a:r>
                <a:rPr lang="en-US" sz="2320">
                  <a:solidFill>
                    <a:srgbClr val="000000"/>
                  </a:solidFill>
                  <a:latin typeface="Arial Bold"/>
                  <a:ea typeface="Arial Bold"/>
                  <a:cs typeface="Arial Bold"/>
                  <a:sym typeface="Arial Bold"/>
                </a:rPr>
                <a:t>Consultez la section</a:t>
              </a:r>
            </a:p>
            <a:p>
              <a:pPr algn="ctr">
                <a:lnSpc>
                  <a:spcPts val="2784"/>
                </a:lnSpc>
              </a:pPr>
              <a:r>
                <a:rPr lang="en-US" sz="2320">
                  <a:solidFill>
                    <a:srgbClr val="000000"/>
                  </a:solidFill>
                  <a:latin typeface="Arial Bold"/>
                  <a:ea typeface="Arial Bold"/>
                  <a:cs typeface="Arial Bold"/>
                  <a:sym typeface="Arial Bold"/>
                </a:rPr>
                <a:t>« Ressources »</a:t>
              </a:r>
            </a:p>
          </p:txBody>
        </p:sp>
        <p:sp>
          <p:nvSpPr>
            <p:cNvPr name="Freeform 17" id="17"/>
            <p:cNvSpPr/>
            <p:nvPr/>
          </p:nvSpPr>
          <p:spPr>
            <a:xfrm flipH="false" flipV="false" rot="0">
              <a:off x="0" y="0"/>
              <a:ext cx="1278863" cy="2664297"/>
            </a:xfrm>
            <a:custGeom>
              <a:avLst/>
              <a:gdLst/>
              <a:ahLst/>
              <a:cxnLst/>
              <a:rect r="r" b="b" t="t" l="l"/>
              <a:pathLst>
                <a:path h="2664297" w="1278863">
                  <a:moveTo>
                    <a:pt x="0" y="0"/>
                  </a:moveTo>
                  <a:lnTo>
                    <a:pt x="1278863" y="0"/>
                  </a:lnTo>
                  <a:lnTo>
                    <a:pt x="1278863" y="2664297"/>
                  </a:lnTo>
                  <a:lnTo>
                    <a:pt x="0" y="2664297"/>
                  </a:lnTo>
                  <a:lnTo>
                    <a:pt x="0" y="0"/>
                  </a:lnTo>
                  <a:close/>
                </a:path>
              </a:pathLst>
            </a:custGeom>
            <a:blipFill>
              <a:blip r:embed="rId7"/>
              <a:stretch>
                <a:fillRect l="0" t="0" r="0" b="0"/>
              </a:stretch>
            </a:blipFill>
          </p:spPr>
        </p:sp>
      </p:grpSp>
      <p:sp>
        <p:nvSpPr>
          <p:cNvPr name="TextBox 18" id="18"/>
          <p:cNvSpPr txBox="true"/>
          <p:nvPr/>
        </p:nvSpPr>
        <p:spPr>
          <a:xfrm rot="0">
            <a:off x="4368804" y="3118826"/>
            <a:ext cx="10132858" cy="1019175"/>
          </a:xfrm>
          <a:prstGeom prst="rect">
            <a:avLst/>
          </a:prstGeom>
        </p:spPr>
        <p:txBody>
          <a:bodyPr anchor="t" rtlCol="false" tIns="0" lIns="0" bIns="0" rIns="0">
            <a:spAutoFit/>
          </a:bodyPr>
          <a:lstStyle/>
          <a:p>
            <a:pPr algn="l" marL="712470" indent="-356235" lvl="1">
              <a:lnSpc>
                <a:spcPts val="3960"/>
              </a:lnSpc>
              <a:buFont typeface="Arial"/>
              <a:buChar char="•"/>
            </a:pPr>
            <a:r>
              <a:rPr lang="en-US" sz="3300">
                <a:solidFill>
                  <a:srgbClr val="FEFEFE"/>
                </a:solidFill>
                <a:latin typeface="Poppins"/>
                <a:ea typeface="Poppins"/>
                <a:cs typeface="Poppins"/>
                <a:sym typeface="Poppins"/>
              </a:rPr>
              <a:t>Inclure en annexe au moins une stratégie de recherche complète</a:t>
            </a:r>
          </a:p>
        </p:txBody>
      </p:sp>
      <p:sp>
        <p:nvSpPr>
          <p:cNvPr name="Freeform 19" id="19"/>
          <p:cNvSpPr/>
          <p:nvPr/>
        </p:nvSpPr>
        <p:spPr>
          <a:xfrm flipH="false" flipV="false" rot="0">
            <a:off x="5125386" y="5652028"/>
            <a:ext cx="558546" cy="254837"/>
          </a:xfrm>
          <a:custGeom>
            <a:avLst/>
            <a:gdLst/>
            <a:ahLst/>
            <a:cxnLst/>
            <a:rect r="r" b="b" t="t" l="l"/>
            <a:pathLst>
              <a:path h="254837" w="558546">
                <a:moveTo>
                  <a:pt x="0" y="0"/>
                </a:moveTo>
                <a:lnTo>
                  <a:pt x="558546" y="0"/>
                </a:lnTo>
                <a:lnTo>
                  <a:pt x="558546" y="254836"/>
                </a:lnTo>
                <a:lnTo>
                  <a:pt x="0" y="25483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0" id="20"/>
          <p:cNvSpPr txBox="true"/>
          <p:nvPr/>
        </p:nvSpPr>
        <p:spPr>
          <a:xfrm rot="0">
            <a:off x="4368804" y="4269585"/>
            <a:ext cx="10132858" cy="1019175"/>
          </a:xfrm>
          <a:prstGeom prst="rect">
            <a:avLst/>
          </a:prstGeom>
        </p:spPr>
        <p:txBody>
          <a:bodyPr anchor="t" rtlCol="false" tIns="0" lIns="0" bIns="0" rIns="0">
            <a:spAutoFit/>
          </a:bodyPr>
          <a:lstStyle/>
          <a:p>
            <a:pPr algn="l" marL="712470" indent="-356235" lvl="1">
              <a:lnSpc>
                <a:spcPts val="3960"/>
              </a:lnSpc>
              <a:buFont typeface="Arial"/>
              <a:buChar char="•"/>
            </a:pPr>
            <a:r>
              <a:rPr lang="en-US" sz="3300">
                <a:solidFill>
                  <a:srgbClr val="FEFEFE"/>
                </a:solidFill>
                <a:latin typeface="Poppins"/>
                <a:ea typeface="Poppins"/>
                <a:cs typeface="Poppins"/>
                <a:sym typeface="Poppins"/>
              </a:rPr>
              <a:t>Valider l’exactitude et l'exhaustivité de la stratégie de recherche </a:t>
            </a:r>
          </a:p>
        </p:txBody>
      </p:sp>
      <p:sp>
        <p:nvSpPr>
          <p:cNvPr name="TextBox 21" id="21"/>
          <p:cNvSpPr txBox="true"/>
          <p:nvPr/>
        </p:nvSpPr>
        <p:spPr>
          <a:xfrm rot="0">
            <a:off x="5862669" y="5526885"/>
            <a:ext cx="8058279" cy="1019175"/>
          </a:xfrm>
          <a:prstGeom prst="rect">
            <a:avLst/>
          </a:prstGeom>
        </p:spPr>
        <p:txBody>
          <a:bodyPr anchor="t" rtlCol="false" tIns="0" lIns="0" bIns="0" rIns="0">
            <a:spAutoFit/>
          </a:bodyPr>
          <a:lstStyle/>
          <a:p>
            <a:pPr algn="l">
              <a:lnSpc>
                <a:spcPts val="3960"/>
              </a:lnSpc>
              <a:spcBef>
                <a:spcPct val="0"/>
              </a:spcBef>
            </a:pPr>
            <a:r>
              <a:rPr lang="en-US" sz="3300">
                <a:solidFill>
                  <a:srgbClr val="FEFEFE"/>
                </a:solidFill>
                <a:latin typeface="Poppins"/>
                <a:ea typeface="Poppins"/>
                <a:cs typeface="Poppins"/>
                <a:sym typeface="Poppins"/>
              </a:rPr>
              <a:t>Évaluer la stratégie de recherche par les pairs (p. ex., PRESS checklist)</a:t>
            </a:r>
          </a:p>
        </p:txBody>
      </p:sp>
      <p:sp>
        <p:nvSpPr>
          <p:cNvPr name="TextBox 22" id="22"/>
          <p:cNvSpPr txBox="true"/>
          <p:nvPr/>
        </p:nvSpPr>
        <p:spPr>
          <a:xfrm rot="0">
            <a:off x="5862669" y="6679410"/>
            <a:ext cx="7882410" cy="523875"/>
          </a:xfrm>
          <a:prstGeom prst="rect">
            <a:avLst/>
          </a:prstGeom>
        </p:spPr>
        <p:txBody>
          <a:bodyPr anchor="t" rtlCol="false" tIns="0" lIns="0" bIns="0" rIns="0">
            <a:spAutoFit/>
          </a:bodyPr>
          <a:lstStyle/>
          <a:p>
            <a:pPr algn="l">
              <a:lnSpc>
                <a:spcPts val="3960"/>
              </a:lnSpc>
              <a:spcBef>
                <a:spcPct val="0"/>
              </a:spcBef>
            </a:pPr>
            <a:r>
              <a:rPr lang="en-US" sz="3300">
                <a:solidFill>
                  <a:srgbClr val="FFFFFF"/>
                </a:solidFill>
                <a:latin typeface="Poppins"/>
                <a:ea typeface="Poppins"/>
                <a:cs typeface="Poppins"/>
                <a:sym typeface="Poppins"/>
              </a:rPr>
              <a:t>Rencontrer un ou une bibliothécaire</a:t>
            </a:r>
          </a:p>
        </p:txBody>
      </p:sp>
      <p:sp>
        <p:nvSpPr>
          <p:cNvPr name="Freeform 23" id="23"/>
          <p:cNvSpPr/>
          <p:nvPr/>
        </p:nvSpPr>
        <p:spPr>
          <a:xfrm flipH="false" flipV="false" rot="0">
            <a:off x="5125386" y="6828217"/>
            <a:ext cx="558546" cy="254837"/>
          </a:xfrm>
          <a:custGeom>
            <a:avLst/>
            <a:gdLst/>
            <a:ahLst/>
            <a:cxnLst/>
            <a:rect r="r" b="b" t="t" l="l"/>
            <a:pathLst>
              <a:path h="254837" w="558546">
                <a:moveTo>
                  <a:pt x="0" y="0"/>
                </a:moveTo>
                <a:lnTo>
                  <a:pt x="558546" y="0"/>
                </a:lnTo>
                <a:lnTo>
                  <a:pt x="558546" y="254837"/>
                </a:lnTo>
                <a:lnTo>
                  <a:pt x="0" y="25483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4" id="24"/>
          <p:cNvSpPr txBox="true"/>
          <p:nvPr/>
        </p:nvSpPr>
        <p:spPr>
          <a:xfrm rot="0">
            <a:off x="4368804" y="7334870"/>
            <a:ext cx="10132858" cy="1019175"/>
          </a:xfrm>
          <a:prstGeom prst="rect">
            <a:avLst/>
          </a:prstGeom>
        </p:spPr>
        <p:txBody>
          <a:bodyPr anchor="t" rtlCol="false" tIns="0" lIns="0" bIns="0" rIns="0">
            <a:spAutoFit/>
          </a:bodyPr>
          <a:lstStyle/>
          <a:p>
            <a:pPr algn="l" marL="712470" indent="-356235" lvl="1">
              <a:lnSpc>
                <a:spcPts val="3960"/>
              </a:lnSpc>
              <a:buFont typeface="Arial"/>
              <a:buChar char="•"/>
            </a:pPr>
            <a:r>
              <a:rPr lang="en-US" sz="3300">
                <a:solidFill>
                  <a:srgbClr val="FEFEFE"/>
                </a:solidFill>
                <a:latin typeface="Poppins"/>
                <a:ea typeface="Poppins"/>
                <a:cs typeface="Poppins"/>
                <a:sym typeface="Poppins"/>
              </a:rPr>
              <a:t>Trouver l’équilibre entre l’étendue et la spécificité de la recherche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2425635" y="444696"/>
            <a:ext cx="13436730" cy="1524000"/>
          </a:xfrm>
          <a:prstGeom prst="rect">
            <a:avLst/>
          </a:prstGeom>
        </p:spPr>
        <p:txBody>
          <a:bodyPr anchor="t" rtlCol="false" tIns="0" lIns="0" bIns="0" rIns="0">
            <a:spAutoFit/>
          </a:bodyPr>
          <a:lstStyle/>
          <a:p>
            <a:pPr algn="ctr">
              <a:lnSpc>
                <a:spcPts val="5878"/>
              </a:lnSpc>
            </a:pPr>
            <a:r>
              <a:rPr lang="en-US" sz="4898">
                <a:solidFill>
                  <a:srgbClr val="FFFFFF"/>
                </a:solidFill>
                <a:latin typeface="Poppins Bold"/>
                <a:ea typeface="Poppins Bold"/>
                <a:cs typeface="Poppins Bold"/>
                <a:sym typeface="Poppins Bold"/>
              </a:rPr>
              <a:t>Qu'est-ce que le protocole d'un examen de la portée ?</a:t>
            </a:r>
          </a:p>
        </p:txBody>
      </p:sp>
      <p:grpSp>
        <p:nvGrpSpPr>
          <p:cNvPr name="Group 5" id="5"/>
          <p:cNvGrpSpPr/>
          <p:nvPr/>
        </p:nvGrpSpPr>
        <p:grpSpPr>
          <a:xfrm rot="0">
            <a:off x="4134988" y="2883194"/>
            <a:ext cx="10018023" cy="6375106"/>
            <a:chOff x="0" y="0"/>
            <a:chExt cx="13357364" cy="8500141"/>
          </a:xfrm>
        </p:grpSpPr>
        <p:sp>
          <p:nvSpPr>
            <p:cNvPr name="Freeform 6" id="6"/>
            <p:cNvSpPr/>
            <p:nvPr/>
          </p:nvSpPr>
          <p:spPr>
            <a:xfrm flipH="false" flipV="false" rot="0">
              <a:off x="0" y="0"/>
              <a:ext cx="13357364" cy="8500141"/>
            </a:xfrm>
            <a:custGeom>
              <a:avLst/>
              <a:gdLst/>
              <a:ahLst/>
              <a:cxnLst/>
              <a:rect r="r" b="b" t="t" l="l"/>
              <a:pathLst>
                <a:path h="8500141" w="13357364">
                  <a:moveTo>
                    <a:pt x="0" y="0"/>
                  </a:moveTo>
                  <a:lnTo>
                    <a:pt x="13357364" y="0"/>
                  </a:lnTo>
                  <a:lnTo>
                    <a:pt x="13357364" y="8500141"/>
                  </a:lnTo>
                  <a:lnTo>
                    <a:pt x="0" y="85001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052525" y="564244"/>
              <a:ext cx="3874698" cy="1151043"/>
            </a:xfrm>
            <a:prstGeom prst="rect">
              <a:avLst/>
            </a:prstGeom>
          </p:spPr>
          <p:txBody>
            <a:bodyPr anchor="t" rtlCol="false" tIns="0" lIns="0" bIns="0" rIns="0">
              <a:spAutoFit/>
            </a:bodyPr>
            <a:lstStyle/>
            <a:p>
              <a:pPr algn="ctr">
                <a:lnSpc>
                  <a:spcPts val="7279"/>
                </a:lnSpc>
              </a:pPr>
              <a:r>
                <a:rPr lang="en-US" sz="5199">
                  <a:solidFill>
                    <a:srgbClr val="000000"/>
                  </a:solidFill>
                  <a:latin typeface="Canva Sans Bold"/>
                  <a:ea typeface="Canva Sans Bold"/>
                  <a:cs typeface="Canva Sans Bold"/>
                  <a:sym typeface="Canva Sans Bold"/>
                </a:rPr>
                <a:t>Recette</a:t>
              </a:r>
            </a:p>
          </p:txBody>
        </p:sp>
      </p:grpSp>
      <p:sp>
        <p:nvSpPr>
          <p:cNvPr name="Freeform 8" id="8"/>
          <p:cNvSpPr/>
          <p:nvPr/>
        </p:nvSpPr>
        <p:spPr>
          <a:xfrm flipH="false" flipV="false" rot="0">
            <a:off x="14891149" y="6450040"/>
            <a:ext cx="1942431" cy="1908439"/>
          </a:xfrm>
          <a:custGeom>
            <a:avLst/>
            <a:gdLst/>
            <a:ahLst/>
            <a:cxnLst/>
            <a:rect r="r" b="b" t="t" l="l"/>
            <a:pathLst>
              <a:path h="1908439" w="1942431">
                <a:moveTo>
                  <a:pt x="0" y="0"/>
                </a:moveTo>
                <a:lnTo>
                  <a:pt x="1942432" y="0"/>
                </a:lnTo>
                <a:lnTo>
                  <a:pt x="1942432" y="1908439"/>
                </a:lnTo>
                <a:lnTo>
                  <a:pt x="0" y="190843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9879611" y="3538918"/>
            <a:ext cx="2363338" cy="1796137"/>
          </a:xfrm>
          <a:custGeom>
            <a:avLst/>
            <a:gdLst/>
            <a:ahLst/>
            <a:cxnLst/>
            <a:rect r="r" b="b" t="t" l="l"/>
            <a:pathLst>
              <a:path h="1796137" w="2363338">
                <a:moveTo>
                  <a:pt x="0" y="0"/>
                </a:moveTo>
                <a:lnTo>
                  <a:pt x="2363339" y="0"/>
                </a:lnTo>
                <a:lnTo>
                  <a:pt x="2363339" y="1796137"/>
                </a:lnTo>
                <a:lnTo>
                  <a:pt x="0" y="17961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5845582" y="5143500"/>
            <a:ext cx="2315420" cy="1864966"/>
          </a:xfrm>
          <a:custGeom>
            <a:avLst/>
            <a:gdLst/>
            <a:ahLst/>
            <a:cxnLst/>
            <a:rect r="r" b="b" t="t" l="l"/>
            <a:pathLst>
              <a:path h="1864966" w="2315420">
                <a:moveTo>
                  <a:pt x="0" y="0"/>
                </a:moveTo>
                <a:lnTo>
                  <a:pt x="2315420" y="0"/>
                </a:lnTo>
                <a:lnTo>
                  <a:pt x="2315420" y="1864966"/>
                </a:lnTo>
                <a:lnTo>
                  <a:pt x="0" y="186496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9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070C0"/>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Processus de sélection</a:t>
            </a:r>
          </a:p>
        </p:txBody>
      </p:sp>
      <p:sp>
        <p:nvSpPr>
          <p:cNvPr name="Freeform 5" id="5"/>
          <p:cNvSpPr/>
          <p:nvPr/>
        </p:nvSpPr>
        <p:spPr>
          <a:xfrm flipH="false" flipV="false" rot="0">
            <a:off x="12755611" y="1100591"/>
            <a:ext cx="1791592" cy="1783338"/>
          </a:xfrm>
          <a:custGeom>
            <a:avLst/>
            <a:gdLst/>
            <a:ahLst/>
            <a:cxnLst/>
            <a:rect r="r" b="b" t="t" l="l"/>
            <a:pathLst>
              <a:path h="1783338" w="1791592">
                <a:moveTo>
                  <a:pt x="0" y="0"/>
                </a:moveTo>
                <a:lnTo>
                  <a:pt x="1791592" y="0"/>
                </a:lnTo>
                <a:lnTo>
                  <a:pt x="1791592" y="1783338"/>
                </a:lnTo>
                <a:lnTo>
                  <a:pt x="0" y="1783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9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070C0"/>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Processus de sélection</a:t>
            </a:r>
          </a:p>
        </p:txBody>
      </p:sp>
      <p:sp>
        <p:nvSpPr>
          <p:cNvPr name="Freeform 5" id="5"/>
          <p:cNvSpPr/>
          <p:nvPr/>
        </p:nvSpPr>
        <p:spPr>
          <a:xfrm flipH="false" flipV="false" rot="0">
            <a:off x="12755611" y="1100591"/>
            <a:ext cx="1791592" cy="1783338"/>
          </a:xfrm>
          <a:custGeom>
            <a:avLst/>
            <a:gdLst/>
            <a:ahLst/>
            <a:cxnLst/>
            <a:rect r="r" b="b" t="t" l="l"/>
            <a:pathLst>
              <a:path h="1783338" w="1791592">
                <a:moveTo>
                  <a:pt x="0" y="0"/>
                </a:moveTo>
                <a:lnTo>
                  <a:pt x="1791592" y="0"/>
                </a:lnTo>
                <a:lnTo>
                  <a:pt x="1791592" y="1783338"/>
                </a:lnTo>
                <a:lnTo>
                  <a:pt x="0" y="1783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4463640" y="2883929"/>
            <a:ext cx="7924816" cy="1106798"/>
            <a:chOff x="0" y="0"/>
            <a:chExt cx="10566422" cy="1475731"/>
          </a:xfrm>
        </p:grpSpPr>
        <p:sp>
          <p:nvSpPr>
            <p:cNvPr name="Freeform 7" id="7"/>
            <p:cNvSpPr/>
            <p:nvPr/>
          </p:nvSpPr>
          <p:spPr>
            <a:xfrm flipH="false" flipV="false" rot="0">
              <a:off x="0" y="0"/>
              <a:ext cx="1223515" cy="1475731"/>
            </a:xfrm>
            <a:custGeom>
              <a:avLst/>
              <a:gdLst/>
              <a:ahLst/>
              <a:cxnLst/>
              <a:rect r="r" b="b" t="t" l="l"/>
              <a:pathLst>
                <a:path h="1475731" w="1223515">
                  <a:moveTo>
                    <a:pt x="0" y="0"/>
                  </a:moveTo>
                  <a:lnTo>
                    <a:pt x="1223515" y="0"/>
                  </a:lnTo>
                  <a:lnTo>
                    <a:pt x="1223515" y="1475731"/>
                  </a:lnTo>
                  <a:lnTo>
                    <a:pt x="0" y="14757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1676222" y="480691"/>
              <a:ext cx="8890199" cy="688975"/>
            </a:xfrm>
            <a:prstGeom prst="rect">
              <a:avLst/>
            </a:prstGeom>
          </p:spPr>
          <p:txBody>
            <a:bodyPr anchor="t" rtlCol="false" tIns="0" lIns="0" bIns="0" rIns="0">
              <a:spAutoFit/>
            </a:bodyPr>
            <a:lstStyle/>
            <a:p>
              <a:pPr algn="l" marL="712470" indent="-356235" lvl="1">
                <a:lnSpc>
                  <a:spcPts val="3960"/>
                </a:lnSpc>
                <a:buAutoNum type="arabicPeriod" startAt="1"/>
              </a:pPr>
              <a:r>
                <a:rPr lang="en-US" sz="3300">
                  <a:solidFill>
                    <a:srgbClr val="FEFEFE"/>
                  </a:solidFill>
                  <a:latin typeface="Poppins"/>
                  <a:ea typeface="Poppins"/>
                  <a:cs typeface="Poppins"/>
                  <a:sym typeface="Poppins"/>
                </a:rPr>
                <a:t> Élimination des doublons</a:t>
              </a:r>
            </a:p>
          </p:txBody>
        </p:sp>
      </p:grpSp>
    </p:spTree>
  </p:cSld>
  <p:clrMapOvr>
    <a:masterClrMapping/>
  </p:clrMapOvr>
</p:sld>
</file>

<file path=ppt/slides/slide9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070C0"/>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Processus de sélection</a:t>
            </a:r>
          </a:p>
        </p:txBody>
      </p:sp>
      <p:sp>
        <p:nvSpPr>
          <p:cNvPr name="Freeform 5" id="5"/>
          <p:cNvSpPr/>
          <p:nvPr/>
        </p:nvSpPr>
        <p:spPr>
          <a:xfrm flipH="false" flipV="false" rot="0">
            <a:off x="12755611" y="1100591"/>
            <a:ext cx="1791592" cy="1783338"/>
          </a:xfrm>
          <a:custGeom>
            <a:avLst/>
            <a:gdLst/>
            <a:ahLst/>
            <a:cxnLst/>
            <a:rect r="r" b="b" t="t" l="l"/>
            <a:pathLst>
              <a:path h="1783338" w="1791592">
                <a:moveTo>
                  <a:pt x="0" y="0"/>
                </a:moveTo>
                <a:lnTo>
                  <a:pt x="1791592" y="0"/>
                </a:lnTo>
                <a:lnTo>
                  <a:pt x="1791592" y="1783338"/>
                </a:lnTo>
                <a:lnTo>
                  <a:pt x="0" y="1783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4463640" y="2883929"/>
            <a:ext cx="7924816" cy="1106798"/>
            <a:chOff x="0" y="0"/>
            <a:chExt cx="10566422" cy="1475731"/>
          </a:xfrm>
        </p:grpSpPr>
        <p:sp>
          <p:nvSpPr>
            <p:cNvPr name="Freeform 7" id="7"/>
            <p:cNvSpPr/>
            <p:nvPr/>
          </p:nvSpPr>
          <p:spPr>
            <a:xfrm flipH="false" flipV="false" rot="0">
              <a:off x="0" y="0"/>
              <a:ext cx="1223515" cy="1475731"/>
            </a:xfrm>
            <a:custGeom>
              <a:avLst/>
              <a:gdLst/>
              <a:ahLst/>
              <a:cxnLst/>
              <a:rect r="r" b="b" t="t" l="l"/>
              <a:pathLst>
                <a:path h="1475731" w="1223515">
                  <a:moveTo>
                    <a:pt x="0" y="0"/>
                  </a:moveTo>
                  <a:lnTo>
                    <a:pt x="1223515" y="0"/>
                  </a:lnTo>
                  <a:lnTo>
                    <a:pt x="1223515" y="1475731"/>
                  </a:lnTo>
                  <a:lnTo>
                    <a:pt x="0" y="14757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1676222" y="480691"/>
              <a:ext cx="8890199" cy="688975"/>
            </a:xfrm>
            <a:prstGeom prst="rect">
              <a:avLst/>
            </a:prstGeom>
          </p:spPr>
          <p:txBody>
            <a:bodyPr anchor="t" rtlCol="false" tIns="0" lIns="0" bIns="0" rIns="0">
              <a:spAutoFit/>
            </a:bodyPr>
            <a:lstStyle/>
            <a:p>
              <a:pPr algn="l" marL="712470" indent="-356235" lvl="1">
                <a:lnSpc>
                  <a:spcPts val="3960"/>
                </a:lnSpc>
                <a:buAutoNum type="arabicPeriod" startAt="1"/>
              </a:pPr>
              <a:r>
                <a:rPr lang="en-US" sz="3300">
                  <a:solidFill>
                    <a:srgbClr val="FEFEFE"/>
                  </a:solidFill>
                  <a:latin typeface="Poppins"/>
                  <a:ea typeface="Poppins"/>
                  <a:cs typeface="Poppins"/>
                  <a:sym typeface="Poppins"/>
                </a:rPr>
                <a:t> Élimination des doublons</a:t>
              </a:r>
            </a:p>
          </p:txBody>
        </p:sp>
      </p:grpSp>
      <p:grpSp>
        <p:nvGrpSpPr>
          <p:cNvPr name="Group 9" id="9"/>
          <p:cNvGrpSpPr/>
          <p:nvPr/>
        </p:nvGrpSpPr>
        <p:grpSpPr>
          <a:xfrm rot="0">
            <a:off x="5713773" y="4612315"/>
            <a:ext cx="7937634" cy="1305641"/>
            <a:chOff x="0" y="0"/>
            <a:chExt cx="10583512" cy="1740855"/>
          </a:xfrm>
        </p:grpSpPr>
        <p:sp>
          <p:nvSpPr>
            <p:cNvPr name="Freeform 10" id="10"/>
            <p:cNvSpPr/>
            <p:nvPr/>
          </p:nvSpPr>
          <p:spPr>
            <a:xfrm flipH="false" flipV="false" rot="0">
              <a:off x="0" y="0"/>
              <a:ext cx="1841289" cy="1740855"/>
            </a:xfrm>
            <a:custGeom>
              <a:avLst/>
              <a:gdLst/>
              <a:ahLst/>
              <a:cxnLst/>
              <a:rect r="r" b="b" t="t" l="l"/>
              <a:pathLst>
                <a:path h="1740855" w="1841289">
                  <a:moveTo>
                    <a:pt x="0" y="0"/>
                  </a:moveTo>
                  <a:lnTo>
                    <a:pt x="1841289" y="0"/>
                  </a:lnTo>
                  <a:lnTo>
                    <a:pt x="1841289" y="1740855"/>
                  </a:lnTo>
                  <a:lnTo>
                    <a:pt x="0" y="17408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2224183" y="181452"/>
              <a:ext cx="8359329" cy="13493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2. Sélection sur la base du </a:t>
              </a:r>
            </a:p>
            <a:p>
              <a:pPr algn="l">
                <a:lnSpc>
                  <a:spcPts val="3960"/>
                </a:lnSpc>
              </a:pPr>
              <a:r>
                <a:rPr lang="en-US" sz="3300">
                  <a:solidFill>
                    <a:srgbClr val="FEFEFE"/>
                  </a:solidFill>
                  <a:latin typeface="Poppins"/>
                  <a:ea typeface="Poppins"/>
                  <a:cs typeface="Poppins"/>
                  <a:sym typeface="Poppins"/>
                </a:rPr>
                <a:t>    </a:t>
              </a:r>
              <a:r>
                <a:rPr lang="en-US" sz="3300">
                  <a:solidFill>
                    <a:srgbClr val="FEFEFE"/>
                  </a:solidFill>
                  <a:latin typeface="Poppins"/>
                  <a:ea typeface="Poppins"/>
                  <a:cs typeface="Poppins"/>
                  <a:sym typeface="Poppins"/>
                </a:rPr>
                <a:t>titre et de l’abrégé</a:t>
              </a:r>
            </a:p>
          </p:txBody>
        </p:sp>
      </p:grpSp>
    </p:spTree>
  </p:cSld>
  <p:clrMapOvr>
    <a:masterClrMapping/>
  </p:clrMapOvr>
</p:sld>
</file>

<file path=ppt/slides/slide9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070C0"/>
            </a:solidFill>
          </p:spPr>
        </p:sp>
      </p:grpSp>
      <p:sp>
        <p:nvSpPr>
          <p:cNvPr name="TextBox 4" id="4"/>
          <p:cNvSpPr txBox="true"/>
          <p:nvPr/>
        </p:nvSpPr>
        <p:spPr>
          <a:xfrm rot="0">
            <a:off x="3867437" y="1462796"/>
            <a:ext cx="8962866" cy="790575"/>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Processus de sélection</a:t>
            </a:r>
          </a:p>
        </p:txBody>
      </p:sp>
      <p:sp>
        <p:nvSpPr>
          <p:cNvPr name="Freeform 5" id="5"/>
          <p:cNvSpPr/>
          <p:nvPr/>
        </p:nvSpPr>
        <p:spPr>
          <a:xfrm flipH="false" flipV="false" rot="0">
            <a:off x="12755611" y="1100591"/>
            <a:ext cx="1791592" cy="1783338"/>
          </a:xfrm>
          <a:custGeom>
            <a:avLst/>
            <a:gdLst/>
            <a:ahLst/>
            <a:cxnLst/>
            <a:rect r="r" b="b" t="t" l="l"/>
            <a:pathLst>
              <a:path h="1783338" w="1791592">
                <a:moveTo>
                  <a:pt x="0" y="0"/>
                </a:moveTo>
                <a:lnTo>
                  <a:pt x="1791592" y="0"/>
                </a:lnTo>
                <a:lnTo>
                  <a:pt x="1791592" y="1783338"/>
                </a:lnTo>
                <a:lnTo>
                  <a:pt x="0" y="1783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4167248" y="6851406"/>
            <a:ext cx="9480515" cy="1210385"/>
            <a:chOff x="0" y="0"/>
            <a:chExt cx="12640686" cy="1613846"/>
          </a:xfrm>
        </p:grpSpPr>
        <p:sp>
          <p:nvSpPr>
            <p:cNvPr name="Freeform 7" id="7"/>
            <p:cNvSpPr/>
            <p:nvPr/>
          </p:nvSpPr>
          <p:spPr>
            <a:xfrm flipH="false" flipV="false" rot="0">
              <a:off x="0" y="0"/>
              <a:ext cx="1613846" cy="1613846"/>
            </a:xfrm>
            <a:custGeom>
              <a:avLst/>
              <a:gdLst/>
              <a:ahLst/>
              <a:cxnLst/>
              <a:rect r="r" b="b" t="t" l="l"/>
              <a:pathLst>
                <a:path h="1613846" w="1613846">
                  <a:moveTo>
                    <a:pt x="0" y="0"/>
                  </a:moveTo>
                  <a:lnTo>
                    <a:pt x="1613846" y="0"/>
                  </a:lnTo>
                  <a:lnTo>
                    <a:pt x="1613846" y="1613846"/>
                  </a:lnTo>
                  <a:lnTo>
                    <a:pt x="0" y="16138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2066553" y="29048"/>
              <a:ext cx="10574133" cy="13493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3. Sélection sur la base du texte  </a:t>
              </a:r>
            </a:p>
            <a:p>
              <a:pPr algn="l">
                <a:lnSpc>
                  <a:spcPts val="3960"/>
                </a:lnSpc>
              </a:pPr>
              <a:r>
                <a:rPr lang="en-US" sz="3300">
                  <a:solidFill>
                    <a:srgbClr val="FEFEFE"/>
                  </a:solidFill>
                  <a:latin typeface="Poppins"/>
                  <a:ea typeface="Poppins"/>
                  <a:cs typeface="Poppins"/>
                  <a:sym typeface="Poppins"/>
                </a:rPr>
                <a:t>    </a:t>
              </a:r>
              <a:r>
                <a:rPr lang="en-US" sz="3300">
                  <a:solidFill>
                    <a:srgbClr val="FEFEFE"/>
                  </a:solidFill>
                  <a:latin typeface="Poppins"/>
                  <a:ea typeface="Poppins"/>
                  <a:cs typeface="Poppins"/>
                  <a:sym typeface="Poppins"/>
                </a:rPr>
                <a:t>intégral</a:t>
              </a:r>
            </a:p>
          </p:txBody>
        </p:sp>
      </p:grpSp>
      <p:grpSp>
        <p:nvGrpSpPr>
          <p:cNvPr name="Group 9" id="9"/>
          <p:cNvGrpSpPr/>
          <p:nvPr/>
        </p:nvGrpSpPr>
        <p:grpSpPr>
          <a:xfrm rot="0">
            <a:off x="4463640" y="2883929"/>
            <a:ext cx="7924816" cy="1106798"/>
            <a:chOff x="0" y="0"/>
            <a:chExt cx="10566422" cy="1475731"/>
          </a:xfrm>
        </p:grpSpPr>
        <p:sp>
          <p:nvSpPr>
            <p:cNvPr name="Freeform 10" id="10"/>
            <p:cNvSpPr/>
            <p:nvPr/>
          </p:nvSpPr>
          <p:spPr>
            <a:xfrm flipH="false" flipV="false" rot="0">
              <a:off x="0" y="0"/>
              <a:ext cx="1223515" cy="1475731"/>
            </a:xfrm>
            <a:custGeom>
              <a:avLst/>
              <a:gdLst/>
              <a:ahLst/>
              <a:cxnLst/>
              <a:rect r="r" b="b" t="t" l="l"/>
              <a:pathLst>
                <a:path h="1475731" w="1223515">
                  <a:moveTo>
                    <a:pt x="0" y="0"/>
                  </a:moveTo>
                  <a:lnTo>
                    <a:pt x="1223515" y="0"/>
                  </a:lnTo>
                  <a:lnTo>
                    <a:pt x="1223515" y="1475731"/>
                  </a:lnTo>
                  <a:lnTo>
                    <a:pt x="0" y="147573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1676222" y="480691"/>
              <a:ext cx="8890199" cy="688975"/>
            </a:xfrm>
            <a:prstGeom prst="rect">
              <a:avLst/>
            </a:prstGeom>
          </p:spPr>
          <p:txBody>
            <a:bodyPr anchor="t" rtlCol="false" tIns="0" lIns="0" bIns="0" rIns="0">
              <a:spAutoFit/>
            </a:bodyPr>
            <a:lstStyle/>
            <a:p>
              <a:pPr algn="l" marL="712470" indent="-356235" lvl="1">
                <a:lnSpc>
                  <a:spcPts val="3960"/>
                </a:lnSpc>
                <a:buAutoNum type="arabicPeriod" startAt="1"/>
              </a:pPr>
              <a:r>
                <a:rPr lang="en-US" sz="3300">
                  <a:solidFill>
                    <a:srgbClr val="FEFEFE"/>
                  </a:solidFill>
                  <a:latin typeface="Poppins"/>
                  <a:ea typeface="Poppins"/>
                  <a:cs typeface="Poppins"/>
                  <a:sym typeface="Poppins"/>
                </a:rPr>
                <a:t> Élimination des doublons</a:t>
              </a:r>
            </a:p>
          </p:txBody>
        </p:sp>
      </p:grpSp>
      <p:grpSp>
        <p:nvGrpSpPr>
          <p:cNvPr name="Group 12" id="12"/>
          <p:cNvGrpSpPr/>
          <p:nvPr/>
        </p:nvGrpSpPr>
        <p:grpSpPr>
          <a:xfrm rot="0">
            <a:off x="5713773" y="4612315"/>
            <a:ext cx="7937634" cy="1305641"/>
            <a:chOff x="0" y="0"/>
            <a:chExt cx="10583512" cy="1740855"/>
          </a:xfrm>
        </p:grpSpPr>
        <p:sp>
          <p:nvSpPr>
            <p:cNvPr name="Freeform 13" id="13"/>
            <p:cNvSpPr/>
            <p:nvPr/>
          </p:nvSpPr>
          <p:spPr>
            <a:xfrm flipH="false" flipV="false" rot="0">
              <a:off x="0" y="0"/>
              <a:ext cx="1841289" cy="1740855"/>
            </a:xfrm>
            <a:custGeom>
              <a:avLst/>
              <a:gdLst/>
              <a:ahLst/>
              <a:cxnLst/>
              <a:rect r="r" b="b" t="t" l="l"/>
              <a:pathLst>
                <a:path h="1740855" w="1841289">
                  <a:moveTo>
                    <a:pt x="0" y="0"/>
                  </a:moveTo>
                  <a:lnTo>
                    <a:pt x="1841289" y="0"/>
                  </a:lnTo>
                  <a:lnTo>
                    <a:pt x="1841289" y="1740855"/>
                  </a:lnTo>
                  <a:lnTo>
                    <a:pt x="0" y="174085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4" id="14"/>
            <p:cNvSpPr txBox="true"/>
            <p:nvPr/>
          </p:nvSpPr>
          <p:spPr>
            <a:xfrm rot="0">
              <a:off x="2224183" y="181452"/>
              <a:ext cx="8359329" cy="1349375"/>
            </a:xfrm>
            <a:prstGeom prst="rect">
              <a:avLst/>
            </a:prstGeom>
          </p:spPr>
          <p:txBody>
            <a:bodyPr anchor="t" rtlCol="false" tIns="0" lIns="0" bIns="0" rIns="0">
              <a:spAutoFit/>
            </a:bodyPr>
            <a:lstStyle/>
            <a:p>
              <a:pPr algn="l">
                <a:lnSpc>
                  <a:spcPts val="3960"/>
                </a:lnSpc>
              </a:pPr>
              <a:r>
                <a:rPr lang="en-US" sz="3300">
                  <a:solidFill>
                    <a:srgbClr val="FEFEFE"/>
                  </a:solidFill>
                  <a:latin typeface="Poppins"/>
                  <a:ea typeface="Poppins"/>
                  <a:cs typeface="Poppins"/>
                  <a:sym typeface="Poppins"/>
                </a:rPr>
                <a:t>2. Sélection sur la base du </a:t>
              </a:r>
            </a:p>
            <a:p>
              <a:pPr algn="l">
                <a:lnSpc>
                  <a:spcPts val="3960"/>
                </a:lnSpc>
              </a:pPr>
              <a:r>
                <a:rPr lang="en-US" sz="3300">
                  <a:solidFill>
                    <a:srgbClr val="FEFEFE"/>
                  </a:solidFill>
                  <a:latin typeface="Poppins"/>
                  <a:ea typeface="Poppins"/>
                  <a:cs typeface="Poppins"/>
                  <a:sym typeface="Poppins"/>
                </a:rPr>
                <a:t>    </a:t>
              </a:r>
              <a:r>
                <a:rPr lang="en-US" sz="3300">
                  <a:solidFill>
                    <a:srgbClr val="FEFEFE"/>
                  </a:solidFill>
                  <a:latin typeface="Poppins"/>
                  <a:ea typeface="Poppins"/>
                  <a:cs typeface="Poppins"/>
                  <a:sym typeface="Poppins"/>
                </a:rPr>
                <a:t>titre et de l’abrégé</a:t>
              </a:r>
            </a:p>
          </p:txBody>
        </p:sp>
      </p:grpSp>
    </p:spTree>
  </p:cSld>
  <p:clrMapOvr>
    <a:masterClrMapping/>
  </p:clrMapOvr>
</p:sld>
</file>

<file path=ppt/slides/slide9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070C0"/>
            </a:solidFill>
          </p:spPr>
        </p:sp>
      </p:grpSp>
      <p:sp>
        <p:nvSpPr>
          <p:cNvPr name="TextBox 4" id="4"/>
          <p:cNvSpPr txBox="true"/>
          <p:nvPr/>
        </p:nvSpPr>
        <p:spPr>
          <a:xfrm rot="0">
            <a:off x="3504699" y="1340879"/>
            <a:ext cx="8962866" cy="1543050"/>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Informations importantes</a:t>
            </a:r>
          </a:p>
          <a:p>
            <a:pPr algn="ctr">
              <a:lnSpc>
                <a:spcPts val="5999"/>
              </a:lnSpc>
            </a:pPr>
            <a:r>
              <a:rPr lang="en-US" sz="4999">
                <a:solidFill>
                  <a:srgbClr val="FFFFFF"/>
                </a:solidFill>
                <a:latin typeface="Poppins Bold"/>
                <a:ea typeface="Poppins Bold"/>
                <a:cs typeface="Poppins Bold"/>
                <a:sym typeface="Poppins Bold"/>
              </a:rPr>
              <a:t>à inclure</a:t>
            </a:r>
          </a:p>
        </p:txBody>
      </p:sp>
      <p:sp>
        <p:nvSpPr>
          <p:cNvPr name="TextBox 5" id="5"/>
          <p:cNvSpPr txBox="true"/>
          <p:nvPr/>
        </p:nvSpPr>
        <p:spPr>
          <a:xfrm rot="0">
            <a:off x="5619189" y="3083352"/>
            <a:ext cx="9286596" cy="523875"/>
          </a:xfrm>
          <a:prstGeom prst="rect">
            <a:avLst/>
          </a:prstGeom>
        </p:spPr>
        <p:txBody>
          <a:bodyPr anchor="t" rtlCol="false" tIns="0" lIns="0" bIns="0" rIns="0">
            <a:spAutoFit/>
          </a:bodyPr>
          <a:lstStyle/>
          <a:p>
            <a:pPr algn="l">
              <a:lnSpc>
                <a:spcPts val="3960"/>
              </a:lnSpc>
            </a:pPr>
          </a:p>
        </p:txBody>
      </p:sp>
      <p:sp>
        <p:nvSpPr>
          <p:cNvPr name="Freeform 6" id="6"/>
          <p:cNvSpPr/>
          <p:nvPr/>
        </p:nvSpPr>
        <p:spPr>
          <a:xfrm flipH="false" flipV="false" rot="0">
            <a:off x="12755611" y="1100591"/>
            <a:ext cx="1791592" cy="1783338"/>
          </a:xfrm>
          <a:custGeom>
            <a:avLst/>
            <a:gdLst/>
            <a:ahLst/>
            <a:cxnLst/>
            <a:rect r="r" b="b" t="t" l="l"/>
            <a:pathLst>
              <a:path h="1783338" w="1791592">
                <a:moveTo>
                  <a:pt x="0" y="0"/>
                </a:moveTo>
                <a:lnTo>
                  <a:pt x="1791592" y="0"/>
                </a:lnTo>
                <a:lnTo>
                  <a:pt x="1791592" y="1783338"/>
                </a:lnTo>
                <a:lnTo>
                  <a:pt x="0" y="1783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3657099" y="2931554"/>
            <a:ext cx="8810466" cy="523875"/>
          </a:xfrm>
          <a:prstGeom prst="rect">
            <a:avLst/>
          </a:prstGeom>
        </p:spPr>
        <p:txBody>
          <a:bodyPr anchor="t" rtlCol="false" tIns="0" lIns="0" bIns="0" rIns="0">
            <a:spAutoFit/>
          </a:bodyPr>
          <a:lstStyle/>
          <a:p>
            <a:pPr algn="ctr">
              <a:lnSpc>
                <a:spcPts val="3960"/>
              </a:lnSpc>
            </a:pPr>
            <a:r>
              <a:rPr lang="en-US" sz="3300">
                <a:solidFill>
                  <a:srgbClr val="FEFEFE"/>
                </a:solidFill>
                <a:latin typeface="Poppins"/>
                <a:ea typeface="Poppins"/>
                <a:cs typeface="Poppins"/>
                <a:sym typeface="Poppins"/>
              </a:rPr>
              <a:t>Processus de sélection</a:t>
            </a:r>
          </a:p>
        </p:txBody>
      </p:sp>
    </p:spTree>
  </p:cSld>
  <p:clrMapOvr>
    <a:masterClrMapping/>
  </p:clrMapOvr>
</p:sld>
</file>

<file path=ppt/slides/slide9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070C0"/>
            </a:solidFill>
          </p:spPr>
        </p:sp>
      </p:grpSp>
      <p:sp>
        <p:nvSpPr>
          <p:cNvPr name="TextBox 4" id="4"/>
          <p:cNvSpPr txBox="true"/>
          <p:nvPr/>
        </p:nvSpPr>
        <p:spPr>
          <a:xfrm rot="0">
            <a:off x="3504699" y="1340879"/>
            <a:ext cx="8962866" cy="1543050"/>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Informations importantes</a:t>
            </a:r>
          </a:p>
          <a:p>
            <a:pPr algn="ctr">
              <a:lnSpc>
                <a:spcPts val="5999"/>
              </a:lnSpc>
            </a:pPr>
            <a:r>
              <a:rPr lang="en-US" sz="4999">
                <a:solidFill>
                  <a:srgbClr val="FFFFFF"/>
                </a:solidFill>
                <a:latin typeface="Poppins Bold"/>
                <a:ea typeface="Poppins Bold"/>
                <a:cs typeface="Poppins Bold"/>
                <a:sym typeface="Poppins Bold"/>
              </a:rPr>
              <a:t>à inclure</a:t>
            </a:r>
          </a:p>
        </p:txBody>
      </p:sp>
      <p:sp>
        <p:nvSpPr>
          <p:cNvPr name="TextBox 5" id="5"/>
          <p:cNvSpPr txBox="true"/>
          <p:nvPr/>
        </p:nvSpPr>
        <p:spPr>
          <a:xfrm rot="0">
            <a:off x="5619189" y="3083352"/>
            <a:ext cx="9286596" cy="523875"/>
          </a:xfrm>
          <a:prstGeom prst="rect">
            <a:avLst/>
          </a:prstGeom>
        </p:spPr>
        <p:txBody>
          <a:bodyPr anchor="t" rtlCol="false" tIns="0" lIns="0" bIns="0" rIns="0">
            <a:spAutoFit/>
          </a:bodyPr>
          <a:lstStyle/>
          <a:p>
            <a:pPr algn="l">
              <a:lnSpc>
                <a:spcPts val="3960"/>
              </a:lnSpc>
            </a:pPr>
          </a:p>
        </p:txBody>
      </p:sp>
      <p:sp>
        <p:nvSpPr>
          <p:cNvPr name="Freeform 6" id="6"/>
          <p:cNvSpPr/>
          <p:nvPr/>
        </p:nvSpPr>
        <p:spPr>
          <a:xfrm flipH="false" flipV="false" rot="0">
            <a:off x="12755611" y="1100591"/>
            <a:ext cx="1791592" cy="1783338"/>
          </a:xfrm>
          <a:custGeom>
            <a:avLst/>
            <a:gdLst/>
            <a:ahLst/>
            <a:cxnLst/>
            <a:rect r="r" b="b" t="t" l="l"/>
            <a:pathLst>
              <a:path h="1783338" w="1791592">
                <a:moveTo>
                  <a:pt x="0" y="0"/>
                </a:moveTo>
                <a:lnTo>
                  <a:pt x="1791592" y="0"/>
                </a:lnTo>
                <a:lnTo>
                  <a:pt x="1791592" y="1783338"/>
                </a:lnTo>
                <a:lnTo>
                  <a:pt x="0" y="1783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513745" y="4064648"/>
            <a:ext cx="9454969" cy="10191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EFEFE"/>
                </a:solidFill>
                <a:latin typeface="Poppins"/>
                <a:ea typeface="Poppins"/>
                <a:cs typeface="Poppins"/>
                <a:sym typeface="Poppins"/>
              </a:rPr>
              <a:t>Outils de gestion des références utilisés (p. ex. EndNote, Covidence, JBI SUMARI) </a:t>
            </a:r>
          </a:p>
        </p:txBody>
      </p:sp>
      <p:sp>
        <p:nvSpPr>
          <p:cNvPr name="TextBox 8" id="8"/>
          <p:cNvSpPr txBox="true"/>
          <p:nvPr/>
        </p:nvSpPr>
        <p:spPr>
          <a:xfrm rot="0">
            <a:off x="3657099" y="2931554"/>
            <a:ext cx="8810466" cy="523875"/>
          </a:xfrm>
          <a:prstGeom prst="rect">
            <a:avLst/>
          </a:prstGeom>
        </p:spPr>
        <p:txBody>
          <a:bodyPr anchor="t" rtlCol="false" tIns="0" lIns="0" bIns="0" rIns="0">
            <a:spAutoFit/>
          </a:bodyPr>
          <a:lstStyle/>
          <a:p>
            <a:pPr algn="ctr">
              <a:lnSpc>
                <a:spcPts val="3960"/>
              </a:lnSpc>
            </a:pPr>
            <a:r>
              <a:rPr lang="en-US" sz="3300">
                <a:solidFill>
                  <a:srgbClr val="FEFEFE"/>
                </a:solidFill>
                <a:latin typeface="Poppins"/>
                <a:ea typeface="Poppins"/>
                <a:cs typeface="Poppins"/>
                <a:sym typeface="Poppins"/>
              </a:rPr>
              <a:t>Processus de sélection</a:t>
            </a:r>
          </a:p>
        </p:txBody>
      </p:sp>
    </p:spTree>
  </p:cSld>
  <p:clrMapOvr>
    <a:masterClrMapping/>
  </p:clrMapOvr>
</p:sld>
</file>

<file path=ppt/slides/slide9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070C0"/>
            </a:solidFill>
          </p:spPr>
        </p:sp>
      </p:grpSp>
      <p:sp>
        <p:nvSpPr>
          <p:cNvPr name="TextBox 4" id="4"/>
          <p:cNvSpPr txBox="true"/>
          <p:nvPr/>
        </p:nvSpPr>
        <p:spPr>
          <a:xfrm rot="0">
            <a:off x="3504699" y="1340879"/>
            <a:ext cx="8962866" cy="1543050"/>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Informations importantes</a:t>
            </a:r>
          </a:p>
          <a:p>
            <a:pPr algn="ctr">
              <a:lnSpc>
                <a:spcPts val="5999"/>
              </a:lnSpc>
            </a:pPr>
            <a:r>
              <a:rPr lang="en-US" sz="4999">
                <a:solidFill>
                  <a:srgbClr val="FFFFFF"/>
                </a:solidFill>
                <a:latin typeface="Poppins Bold"/>
                <a:ea typeface="Poppins Bold"/>
                <a:cs typeface="Poppins Bold"/>
                <a:sym typeface="Poppins Bold"/>
              </a:rPr>
              <a:t>à inclure</a:t>
            </a:r>
          </a:p>
        </p:txBody>
      </p:sp>
      <p:sp>
        <p:nvSpPr>
          <p:cNvPr name="TextBox 5" id="5"/>
          <p:cNvSpPr txBox="true"/>
          <p:nvPr/>
        </p:nvSpPr>
        <p:spPr>
          <a:xfrm rot="0">
            <a:off x="5619189" y="3083352"/>
            <a:ext cx="9286596" cy="523875"/>
          </a:xfrm>
          <a:prstGeom prst="rect">
            <a:avLst/>
          </a:prstGeom>
        </p:spPr>
        <p:txBody>
          <a:bodyPr anchor="t" rtlCol="false" tIns="0" lIns="0" bIns="0" rIns="0">
            <a:spAutoFit/>
          </a:bodyPr>
          <a:lstStyle/>
          <a:p>
            <a:pPr algn="l">
              <a:lnSpc>
                <a:spcPts val="3960"/>
              </a:lnSpc>
            </a:pPr>
          </a:p>
        </p:txBody>
      </p:sp>
      <p:sp>
        <p:nvSpPr>
          <p:cNvPr name="Freeform 6" id="6"/>
          <p:cNvSpPr/>
          <p:nvPr/>
        </p:nvSpPr>
        <p:spPr>
          <a:xfrm flipH="false" flipV="false" rot="0">
            <a:off x="12755611" y="1100591"/>
            <a:ext cx="1791592" cy="1783338"/>
          </a:xfrm>
          <a:custGeom>
            <a:avLst/>
            <a:gdLst/>
            <a:ahLst/>
            <a:cxnLst/>
            <a:rect r="r" b="b" t="t" l="l"/>
            <a:pathLst>
              <a:path h="1783338" w="1791592">
                <a:moveTo>
                  <a:pt x="0" y="0"/>
                </a:moveTo>
                <a:lnTo>
                  <a:pt x="1791592" y="0"/>
                </a:lnTo>
                <a:lnTo>
                  <a:pt x="1791592" y="1783338"/>
                </a:lnTo>
                <a:lnTo>
                  <a:pt x="0" y="1783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3657099" y="2931554"/>
            <a:ext cx="8810466" cy="523875"/>
          </a:xfrm>
          <a:prstGeom prst="rect">
            <a:avLst/>
          </a:prstGeom>
        </p:spPr>
        <p:txBody>
          <a:bodyPr anchor="t" rtlCol="false" tIns="0" lIns="0" bIns="0" rIns="0">
            <a:spAutoFit/>
          </a:bodyPr>
          <a:lstStyle/>
          <a:p>
            <a:pPr algn="ctr">
              <a:lnSpc>
                <a:spcPts val="3960"/>
              </a:lnSpc>
            </a:pPr>
            <a:r>
              <a:rPr lang="en-US" sz="3300">
                <a:solidFill>
                  <a:srgbClr val="FEFEFE"/>
                </a:solidFill>
                <a:latin typeface="Poppins"/>
                <a:ea typeface="Poppins"/>
                <a:cs typeface="Poppins"/>
                <a:sym typeface="Poppins"/>
              </a:rPr>
              <a:t>Processus de sélection</a:t>
            </a:r>
          </a:p>
        </p:txBody>
      </p:sp>
      <p:sp>
        <p:nvSpPr>
          <p:cNvPr name="TextBox 8" id="8"/>
          <p:cNvSpPr txBox="true"/>
          <p:nvPr/>
        </p:nvSpPr>
        <p:spPr>
          <a:xfrm rot="0">
            <a:off x="4513745" y="5283848"/>
            <a:ext cx="10872901" cy="10191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EFEFE"/>
                </a:solidFill>
                <a:latin typeface="Poppins"/>
                <a:ea typeface="Poppins"/>
                <a:cs typeface="Poppins"/>
                <a:sym typeface="Poppins"/>
              </a:rPr>
              <a:t>Plan pour un test pilote (p. ex., sources de données, % accord, révision de critères)</a:t>
            </a:r>
          </a:p>
        </p:txBody>
      </p:sp>
      <p:sp>
        <p:nvSpPr>
          <p:cNvPr name="TextBox 9" id="9"/>
          <p:cNvSpPr txBox="true"/>
          <p:nvPr/>
        </p:nvSpPr>
        <p:spPr>
          <a:xfrm rot="0">
            <a:off x="4513745" y="4064648"/>
            <a:ext cx="9454969" cy="10191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EFEFE"/>
                </a:solidFill>
                <a:latin typeface="Poppins"/>
                <a:ea typeface="Poppins"/>
                <a:cs typeface="Poppins"/>
                <a:sym typeface="Poppins"/>
              </a:rPr>
              <a:t>Outils de gestion des références utilisés (p. ex. EndNote, Covidence, JBI SUMARI) </a:t>
            </a:r>
          </a:p>
        </p:txBody>
      </p:sp>
    </p:spTree>
  </p:cSld>
  <p:clrMapOvr>
    <a:masterClrMapping/>
  </p:clrMapOvr>
</p:sld>
</file>

<file path=ppt/slides/slide9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070C0"/>
            </a:solidFill>
          </p:spPr>
        </p:sp>
      </p:grpSp>
      <p:sp>
        <p:nvSpPr>
          <p:cNvPr name="TextBox 4" id="4"/>
          <p:cNvSpPr txBox="true"/>
          <p:nvPr/>
        </p:nvSpPr>
        <p:spPr>
          <a:xfrm rot="0">
            <a:off x="3504699" y="1340879"/>
            <a:ext cx="8962866" cy="1543050"/>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Informations importantes</a:t>
            </a:r>
          </a:p>
          <a:p>
            <a:pPr algn="ctr">
              <a:lnSpc>
                <a:spcPts val="5999"/>
              </a:lnSpc>
            </a:pPr>
            <a:r>
              <a:rPr lang="en-US" sz="4999">
                <a:solidFill>
                  <a:srgbClr val="FFFFFF"/>
                </a:solidFill>
                <a:latin typeface="Poppins Bold"/>
                <a:ea typeface="Poppins Bold"/>
                <a:cs typeface="Poppins Bold"/>
                <a:sym typeface="Poppins Bold"/>
              </a:rPr>
              <a:t>à inclure</a:t>
            </a:r>
          </a:p>
        </p:txBody>
      </p:sp>
      <p:sp>
        <p:nvSpPr>
          <p:cNvPr name="TextBox 5" id="5"/>
          <p:cNvSpPr txBox="true"/>
          <p:nvPr/>
        </p:nvSpPr>
        <p:spPr>
          <a:xfrm rot="0">
            <a:off x="5619189" y="3083352"/>
            <a:ext cx="9286596" cy="523875"/>
          </a:xfrm>
          <a:prstGeom prst="rect">
            <a:avLst/>
          </a:prstGeom>
        </p:spPr>
        <p:txBody>
          <a:bodyPr anchor="t" rtlCol="false" tIns="0" lIns="0" bIns="0" rIns="0">
            <a:spAutoFit/>
          </a:bodyPr>
          <a:lstStyle/>
          <a:p>
            <a:pPr algn="l">
              <a:lnSpc>
                <a:spcPts val="3960"/>
              </a:lnSpc>
            </a:pPr>
          </a:p>
        </p:txBody>
      </p:sp>
      <p:sp>
        <p:nvSpPr>
          <p:cNvPr name="Freeform 6" id="6"/>
          <p:cNvSpPr/>
          <p:nvPr/>
        </p:nvSpPr>
        <p:spPr>
          <a:xfrm flipH="false" flipV="false" rot="0">
            <a:off x="12755611" y="1100591"/>
            <a:ext cx="1791592" cy="1783338"/>
          </a:xfrm>
          <a:custGeom>
            <a:avLst/>
            <a:gdLst/>
            <a:ahLst/>
            <a:cxnLst/>
            <a:rect r="r" b="b" t="t" l="l"/>
            <a:pathLst>
              <a:path h="1783338" w="1791592">
                <a:moveTo>
                  <a:pt x="0" y="0"/>
                </a:moveTo>
                <a:lnTo>
                  <a:pt x="1791592" y="0"/>
                </a:lnTo>
                <a:lnTo>
                  <a:pt x="1791592" y="1783338"/>
                </a:lnTo>
                <a:lnTo>
                  <a:pt x="0" y="1783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3657099" y="2931554"/>
            <a:ext cx="8810466" cy="523875"/>
          </a:xfrm>
          <a:prstGeom prst="rect">
            <a:avLst/>
          </a:prstGeom>
        </p:spPr>
        <p:txBody>
          <a:bodyPr anchor="t" rtlCol="false" tIns="0" lIns="0" bIns="0" rIns="0">
            <a:spAutoFit/>
          </a:bodyPr>
          <a:lstStyle/>
          <a:p>
            <a:pPr algn="ctr">
              <a:lnSpc>
                <a:spcPts val="3960"/>
              </a:lnSpc>
            </a:pPr>
            <a:r>
              <a:rPr lang="en-US" sz="3300">
                <a:solidFill>
                  <a:srgbClr val="FEFEFE"/>
                </a:solidFill>
                <a:latin typeface="Poppins"/>
                <a:ea typeface="Poppins"/>
                <a:cs typeface="Poppins"/>
                <a:sym typeface="Poppins"/>
              </a:rPr>
              <a:t>Processus de sélection</a:t>
            </a:r>
          </a:p>
        </p:txBody>
      </p:sp>
      <p:sp>
        <p:nvSpPr>
          <p:cNvPr name="TextBox 8" id="8"/>
          <p:cNvSpPr txBox="true"/>
          <p:nvPr/>
        </p:nvSpPr>
        <p:spPr>
          <a:xfrm rot="0">
            <a:off x="4513745" y="6503048"/>
            <a:ext cx="11149569" cy="5238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EFEFE"/>
                </a:solidFill>
                <a:latin typeface="Poppins"/>
                <a:ea typeface="Poppins"/>
                <a:cs typeface="Poppins"/>
                <a:sym typeface="Poppins"/>
              </a:rPr>
              <a:t>Nombre de réviseur·e·s (au moins 2 réviseur·e·s)</a:t>
            </a:r>
          </a:p>
        </p:txBody>
      </p:sp>
      <p:sp>
        <p:nvSpPr>
          <p:cNvPr name="TextBox 9" id="9"/>
          <p:cNvSpPr txBox="true"/>
          <p:nvPr/>
        </p:nvSpPr>
        <p:spPr>
          <a:xfrm rot="0">
            <a:off x="4513745" y="5283848"/>
            <a:ext cx="10872901" cy="10191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EFEFE"/>
                </a:solidFill>
                <a:latin typeface="Poppins"/>
                <a:ea typeface="Poppins"/>
                <a:cs typeface="Poppins"/>
                <a:sym typeface="Poppins"/>
              </a:rPr>
              <a:t>Plan pour un test pilote (p. ex., sources de données, % accord, révision de critères)</a:t>
            </a:r>
          </a:p>
        </p:txBody>
      </p:sp>
      <p:sp>
        <p:nvSpPr>
          <p:cNvPr name="TextBox 10" id="10"/>
          <p:cNvSpPr txBox="true"/>
          <p:nvPr/>
        </p:nvSpPr>
        <p:spPr>
          <a:xfrm rot="0">
            <a:off x="4513745" y="4064648"/>
            <a:ext cx="9454969" cy="10191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EFEFE"/>
                </a:solidFill>
                <a:latin typeface="Poppins"/>
                <a:ea typeface="Poppins"/>
                <a:cs typeface="Poppins"/>
                <a:sym typeface="Poppins"/>
              </a:rPr>
              <a:t>Outils de gestion des références utilisés (p. ex. EndNote, Covidence, JBI SUMARI) </a:t>
            </a:r>
          </a:p>
        </p:txBody>
      </p:sp>
    </p:spTree>
  </p:cSld>
  <p:clrMapOvr>
    <a:masterClrMapping/>
  </p:clrMapOvr>
</p:sld>
</file>

<file path=ppt/slides/slide9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070C0"/>
            </a:solidFill>
          </p:spPr>
        </p:sp>
      </p:grpSp>
      <p:sp>
        <p:nvSpPr>
          <p:cNvPr name="TextBox 4" id="4"/>
          <p:cNvSpPr txBox="true"/>
          <p:nvPr/>
        </p:nvSpPr>
        <p:spPr>
          <a:xfrm rot="0">
            <a:off x="3504699" y="1340879"/>
            <a:ext cx="8962866" cy="1543050"/>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Informations importantes</a:t>
            </a:r>
          </a:p>
          <a:p>
            <a:pPr algn="ctr">
              <a:lnSpc>
                <a:spcPts val="5999"/>
              </a:lnSpc>
            </a:pPr>
            <a:r>
              <a:rPr lang="en-US" sz="4999">
                <a:solidFill>
                  <a:srgbClr val="FFFFFF"/>
                </a:solidFill>
                <a:latin typeface="Poppins Bold"/>
                <a:ea typeface="Poppins Bold"/>
                <a:cs typeface="Poppins Bold"/>
                <a:sym typeface="Poppins Bold"/>
              </a:rPr>
              <a:t>à inclure</a:t>
            </a:r>
          </a:p>
        </p:txBody>
      </p:sp>
      <p:sp>
        <p:nvSpPr>
          <p:cNvPr name="TextBox 5" id="5"/>
          <p:cNvSpPr txBox="true"/>
          <p:nvPr/>
        </p:nvSpPr>
        <p:spPr>
          <a:xfrm rot="0">
            <a:off x="5619189" y="3083352"/>
            <a:ext cx="9286596" cy="523875"/>
          </a:xfrm>
          <a:prstGeom prst="rect">
            <a:avLst/>
          </a:prstGeom>
        </p:spPr>
        <p:txBody>
          <a:bodyPr anchor="t" rtlCol="false" tIns="0" lIns="0" bIns="0" rIns="0">
            <a:spAutoFit/>
          </a:bodyPr>
          <a:lstStyle/>
          <a:p>
            <a:pPr algn="l">
              <a:lnSpc>
                <a:spcPts val="3960"/>
              </a:lnSpc>
            </a:pPr>
          </a:p>
        </p:txBody>
      </p:sp>
      <p:sp>
        <p:nvSpPr>
          <p:cNvPr name="Freeform 6" id="6"/>
          <p:cNvSpPr/>
          <p:nvPr/>
        </p:nvSpPr>
        <p:spPr>
          <a:xfrm flipH="false" flipV="false" rot="0">
            <a:off x="12755611" y="1100591"/>
            <a:ext cx="1791592" cy="1783338"/>
          </a:xfrm>
          <a:custGeom>
            <a:avLst/>
            <a:gdLst/>
            <a:ahLst/>
            <a:cxnLst/>
            <a:rect r="r" b="b" t="t" l="l"/>
            <a:pathLst>
              <a:path h="1783338" w="1791592">
                <a:moveTo>
                  <a:pt x="0" y="0"/>
                </a:moveTo>
                <a:lnTo>
                  <a:pt x="1791592" y="0"/>
                </a:lnTo>
                <a:lnTo>
                  <a:pt x="1791592" y="1783338"/>
                </a:lnTo>
                <a:lnTo>
                  <a:pt x="0" y="1783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3657099" y="2931554"/>
            <a:ext cx="8810466" cy="523875"/>
          </a:xfrm>
          <a:prstGeom prst="rect">
            <a:avLst/>
          </a:prstGeom>
        </p:spPr>
        <p:txBody>
          <a:bodyPr anchor="t" rtlCol="false" tIns="0" lIns="0" bIns="0" rIns="0">
            <a:spAutoFit/>
          </a:bodyPr>
          <a:lstStyle/>
          <a:p>
            <a:pPr algn="ctr">
              <a:lnSpc>
                <a:spcPts val="3960"/>
              </a:lnSpc>
            </a:pPr>
            <a:r>
              <a:rPr lang="en-US" sz="3300">
                <a:solidFill>
                  <a:srgbClr val="FEFEFE"/>
                </a:solidFill>
                <a:latin typeface="Poppins"/>
                <a:ea typeface="Poppins"/>
                <a:cs typeface="Poppins"/>
                <a:sym typeface="Poppins"/>
              </a:rPr>
              <a:t>Processus de sélection</a:t>
            </a:r>
          </a:p>
        </p:txBody>
      </p:sp>
      <p:sp>
        <p:nvSpPr>
          <p:cNvPr name="TextBox 8" id="8"/>
          <p:cNvSpPr txBox="true"/>
          <p:nvPr/>
        </p:nvSpPr>
        <p:spPr>
          <a:xfrm rot="0">
            <a:off x="4513745" y="6503048"/>
            <a:ext cx="10872901" cy="1695450"/>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EFEFE"/>
                </a:solidFill>
                <a:latin typeface="Poppins"/>
                <a:ea typeface="Poppins"/>
                <a:cs typeface="Poppins"/>
                <a:sym typeface="Poppins"/>
              </a:rPr>
              <a:t>Nombre de réviseur·e·s (au moins 2 réviseur·e·s)</a:t>
            </a:r>
          </a:p>
          <a:p>
            <a:pPr algn="l">
              <a:lnSpc>
                <a:spcPts val="1440"/>
              </a:lnSpc>
            </a:pPr>
          </a:p>
          <a:p>
            <a:pPr algn="l" marL="1424946" indent="-474982" lvl="2">
              <a:lnSpc>
                <a:spcPts val="3960"/>
              </a:lnSpc>
              <a:buFont typeface="Arial"/>
              <a:buChar char="⚬"/>
            </a:pPr>
            <a:r>
              <a:rPr lang="en-US" sz="3300">
                <a:solidFill>
                  <a:srgbClr val="FEFEFE"/>
                </a:solidFill>
                <a:latin typeface="Poppins"/>
                <a:ea typeface="Poppins"/>
                <a:cs typeface="Poppins"/>
                <a:sym typeface="Poppins"/>
              </a:rPr>
              <a:t>Stratégie prévue pour la résolution de conflits et pourcentage d’accord</a:t>
            </a:r>
          </a:p>
        </p:txBody>
      </p:sp>
      <p:sp>
        <p:nvSpPr>
          <p:cNvPr name="TextBox 9" id="9"/>
          <p:cNvSpPr txBox="true"/>
          <p:nvPr/>
        </p:nvSpPr>
        <p:spPr>
          <a:xfrm rot="0">
            <a:off x="4513745" y="5283848"/>
            <a:ext cx="10872901" cy="10191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EFEFE"/>
                </a:solidFill>
                <a:latin typeface="Poppins"/>
                <a:ea typeface="Poppins"/>
                <a:cs typeface="Poppins"/>
                <a:sym typeface="Poppins"/>
              </a:rPr>
              <a:t>Plan pour un test pilote (p. ex., sources de données, % accord, révision de critères)</a:t>
            </a:r>
          </a:p>
        </p:txBody>
      </p:sp>
      <p:sp>
        <p:nvSpPr>
          <p:cNvPr name="TextBox 10" id="10"/>
          <p:cNvSpPr txBox="true"/>
          <p:nvPr/>
        </p:nvSpPr>
        <p:spPr>
          <a:xfrm rot="0">
            <a:off x="4513745" y="4064648"/>
            <a:ext cx="9454969" cy="10191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EFEFE"/>
                </a:solidFill>
                <a:latin typeface="Poppins"/>
                <a:ea typeface="Poppins"/>
                <a:cs typeface="Poppins"/>
                <a:sym typeface="Poppins"/>
              </a:rPr>
              <a:t>Outils de gestion des références utilisés (p. ex. EndNote, Covidence, JBI SUMARI) </a:t>
            </a:r>
          </a:p>
        </p:txBody>
      </p:sp>
    </p:spTree>
  </p:cSld>
  <p:clrMapOvr>
    <a:masterClrMapping/>
  </p:clrMapOvr>
</p:sld>
</file>

<file path=ppt/slides/slide9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1552822" y="727141"/>
            <a:ext cx="15182356" cy="8832717"/>
            <a:chOff x="0" y="0"/>
            <a:chExt cx="3096768" cy="1801623"/>
          </a:xfrm>
        </p:grpSpPr>
        <p:sp>
          <p:nvSpPr>
            <p:cNvPr name="Freeform 3" id="3"/>
            <p:cNvSpPr/>
            <p:nvPr/>
          </p:nvSpPr>
          <p:spPr>
            <a:xfrm flipH="false" flipV="false" rot="0">
              <a:off x="0" y="0"/>
              <a:ext cx="3096768" cy="1801622"/>
            </a:xfrm>
            <a:custGeom>
              <a:avLst/>
              <a:gdLst/>
              <a:ahLst/>
              <a:cxnLst/>
              <a:rect r="r" b="b" t="t" l="l"/>
              <a:pathLst>
                <a:path h="1801622" w="3096768">
                  <a:moveTo>
                    <a:pt x="2661793" y="1801622"/>
                  </a:moveTo>
                  <a:lnTo>
                    <a:pt x="0" y="1801622"/>
                  </a:lnTo>
                  <a:lnTo>
                    <a:pt x="435737" y="900811"/>
                  </a:lnTo>
                  <a:lnTo>
                    <a:pt x="0" y="0"/>
                  </a:lnTo>
                  <a:lnTo>
                    <a:pt x="2661793" y="0"/>
                  </a:lnTo>
                  <a:lnTo>
                    <a:pt x="3096768" y="900811"/>
                  </a:lnTo>
                  <a:lnTo>
                    <a:pt x="2661793" y="1801622"/>
                  </a:lnTo>
                  <a:close/>
                </a:path>
              </a:pathLst>
            </a:custGeom>
            <a:solidFill>
              <a:srgbClr val="0070C0"/>
            </a:solidFill>
          </p:spPr>
        </p:sp>
      </p:grpSp>
      <p:sp>
        <p:nvSpPr>
          <p:cNvPr name="TextBox 4" id="4"/>
          <p:cNvSpPr txBox="true"/>
          <p:nvPr/>
        </p:nvSpPr>
        <p:spPr>
          <a:xfrm rot="0">
            <a:off x="3504699" y="1340879"/>
            <a:ext cx="8962866" cy="1543050"/>
          </a:xfrm>
          <a:prstGeom prst="rect">
            <a:avLst/>
          </a:prstGeom>
        </p:spPr>
        <p:txBody>
          <a:bodyPr anchor="t" rtlCol="false" tIns="0" lIns="0" bIns="0" rIns="0">
            <a:spAutoFit/>
          </a:bodyPr>
          <a:lstStyle/>
          <a:p>
            <a:pPr algn="ctr">
              <a:lnSpc>
                <a:spcPts val="5999"/>
              </a:lnSpc>
            </a:pPr>
            <a:r>
              <a:rPr lang="en-US" sz="4999">
                <a:solidFill>
                  <a:srgbClr val="FFFFFF"/>
                </a:solidFill>
                <a:latin typeface="Poppins Bold"/>
                <a:ea typeface="Poppins Bold"/>
                <a:cs typeface="Poppins Bold"/>
                <a:sym typeface="Poppins Bold"/>
              </a:rPr>
              <a:t>Informations importantes</a:t>
            </a:r>
          </a:p>
          <a:p>
            <a:pPr algn="ctr">
              <a:lnSpc>
                <a:spcPts val="5999"/>
              </a:lnSpc>
            </a:pPr>
            <a:r>
              <a:rPr lang="en-US" sz="4999">
                <a:solidFill>
                  <a:srgbClr val="FFFFFF"/>
                </a:solidFill>
                <a:latin typeface="Poppins Bold"/>
                <a:ea typeface="Poppins Bold"/>
                <a:cs typeface="Poppins Bold"/>
                <a:sym typeface="Poppins Bold"/>
              </a:rPr>
              <a:t>à inclure</a:t>
            </a:r>
          </a:p>
        </p:txBody>
      </p:sp>
      <p:sp>
        <p:nvSpPr>
          <p:cNvPr name="TextBox 5" id="5"/>
          <p:cNvSpPr txBox="true"/>
          <p:nvPr/>
        </p:nvSpPr>
        <p:spPr>
          <a:xfrm rot="0">
            <a:off x="5619189" y="3083352"/>
            <a:ext cx="9286596" cy="523875"/>
          </a:xfrm>
          <a:prstGeom prst="rect">
            <a:avLst/>
          </a:prstGeom>
        </p:spPr>
        <p:txBody>
          <a:bodyPr anchor="t" rtlCol="false" tIns="0" lIns="0" bIns="0" rIns="0">
            <a:spAutoFit/>
          </a:bodyPr>
          <a:lstStyle/>
          <a:p>
            <a:pPr algn="l">
              <a:lnSpc>
                <a:spcPts val="3960"/>
              </a:lnSpc>
            </a:pPr>
          </a:p>
        </p:txBody>
      </p:sp>
      <p:sp>
        <p:nvSpPr>
          <p:cNvPr name="Freeform 6" id="6"/>
          <p:cNvSpPr/>
          <p:nvPr/>
        </p:nvSpPr>
        <p:spPr>
          <a:xfrm flipH="false" flipV="false" rot="0">
            <a:off x="12755611" y="1100591"/>
            <a:ext cx="1791592" cy="1783338"/>
          </a:xfrm>
          <a:custGeom>
            <a:avLst/>
            <a:gdLst/>
            <a:ahLst/>
            <a:cxnLst/>
            <a:rect r="r" b="b" t="t" l="l"/>
            <a:pathLst>
              <a:path h="1783338" w="1791592">
                <a:moveTo>
                  <a:pt x="0" y="0"/>
                </a:moveTo>
                <a:lnTo>
                  <a:pt x="1791592" y="0"/>
                </a:lnTo>
                <a:lnTo>
                  <a:pt x="1791592" y="1783338"/>
                </a:lnTo>
                <a:lnTo>
                  <a:pt x="0" y="1783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3657099" y="2931554"/>
            <a:ext cx="8810466" cy="523875"/>
          </a:xfrm>
          <a:prstGeom prst="rect">
            <a:avLst/>
          </a:prstGeom>
        </p:spPr>
        <p:txBody>
          <a:bodyPr anchor="t" rtlCol="false" tIns="0" lIns="0" bIns="0" rIns="0">
            <a:spAutoFit/>
          </a:bodyPr>
          <a:lstStyle/>
          <a:p>
            <a:pPr algn="ctr">
              <a:lnSpc>
                <a:spcPts val="3960"/>
              </a:lnSpc>
            </a:pPr>
            <a:r>
              <a:rPr lang="en-US" sz="3300">
                <a:solidFill>
                  <a:srgbClr val="FEFEFE"/>
                </a:solidFill>
                <a:latin typeface="Poppins"/>
                <a:ea typeface="Poppins"/>
                <a:cs typeface="Poppins"/>
                <a:sym typeface="Poppins"/>
              </a:rPr>
              <a:t>Processus de sélection</a:t>
            </a:r>
          </a:p>
        </p:txBody>
      </p:sp>
      <p:sp>
        <p:nvSpPr>
          <p:cNvPr name="TextBox 8" id="8"/>
          <p:cNvSpPr txBox="true"/>
          <p:nvPr/>
        </p:nvSpPr>
        <p:spPr>
          <a:xfrm rot="0">
            <a:off x="4513745" y="8446148"/>
            <a:ext cx="8810466" cy="5238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EFEFE"/>
                </a:solidFill>
                <a:latin typeface="Poppins"/>
                <a:ea typeface="Poppins"/>
                <a:cs typeface="Poppins"/>
                <a:sym typeface="Poppins"/>
              </a:rPr>
              <a:t>Durée du processus de sélection</a:t>
            </a:r>
          </a:p>
        </p:txBody>
      </p:sp>
      <p:sp>
        <p:nvSpPr>
          <p:cNvPr name="TextBox 9" id="9"/>
          <p:cNvSpPr txBox="true"/>
          <p:nvPr/>
        </p:nvSpPr>
        <p:spPr>
          <a:xfrm rot="0">
            <a:off x="4513745" y="5283848"/>
            <a:ext cx="10872901" cy="10191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EFEFE"/>
                </a:solidFill>
                <a:latin typeface="Poppins"/>
                <a:ea typeface="Poppins"/>
                <a:cs typeface="Poppins"/>
                <a:sym typeface="Poppins"/>
              </a:rPr>
              <a:t>Plan pour un test pilote (p. ex., sources de données, % accord, révision de critères)</a:t>
            </a:r>
          </a:p>
        </p:txBody>
      </p:sp>
      <p:sp>
        <p:nvSpPr>
          <p:cNvPr name="TextBox 10" id="10"/>
          <p:cNvSpPr txBox="true"/>
          <p:nvPr/>
        </p:nvSpPr>
        <p:spPr>
          <a:xfrm rot="0">
            <a:off x="4513745" y="4064648"/>
            <a:ext cx="9454969" cy="1019175"/>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EFEFE"/>
                </a:solidFill>
                <a:latin typeface="Poppins"/>
                <a:ea typeface="Poppins"/>
                <a:cs typeface="Poppins"/>
                <a:sym typeface="Poppins"/>
              </a:rPr>
              <a:t>Outils de gestion des références utilisés (p. ex. EndNote, Covidence, JBI SUMARI) </a:t>
            </a:r>
          </a:p>
        </p:txBody>
      </p:sp>
      <p:sp>
        <p:nvSpPr>
          <p:cNvPr name="TextBox 11" id="11"/>
          <p:cNvSpPr txBox="true"/>
          <p:nvPr/>
        </p:nvSpPr>
        <p:spPr>
          <a:xfrm rot="0">
            <a:off x="4513745" y="6503048"/>
            <a:ext cx="10872901" cy="1695450"/>
          </a:xfrm>
          <a:prstGeom prst="rect">
            <a:avLst/>
          </a:prstGeom>
        </p:spPr>
        <p:txBody>
          <a:bodyPr anchor="t" rtlCol="false" tIns="0" lIns="0" bIns="0" rIns="0">
            <a:spAutoFit/>
          </a:bodyPr>
          <a:lstStyle/>
          <a:p>
            <a:pPr algn="l" marL="712473" indent="-356237" lvl="1">
              <a:lnSpc>
                <a:spcPts val="3960"/>
              </a:lnSpc>
              <a:buFont typeface="Arial"/>
              <a:buChar char="•"/>
            </a:pPr>
            <a:r>
              <a:rPr lang="en-US" sz="3300">
                <a:solidFill>
                  <a:srgbClr val="FEFEFE"/>
                </a:solidFill>
                <a:latin typeface="Poppins"/>
                <a:ea typeface="Poppins"/>
                <a:cs typeface="Poppins"/>
                <a:sym typeface="Poppins"/>
              </a:rPr>
              <a:t>Nombre de réviseur·e·s (au moins 2 réviseur·e·s)</a:t>
            </a:r>
          </a:p>
          <a:p>
            <a:pPr algn="l">
              <a:lnSpc>
                <a:spcPts val="1440"/>
              </a:lnSpc>
            </a:pPr>
          </a:p>
          <a:p>
            <a:pPr algn="l" marL="1424946" indent="-474982" lvl="2">
              <a:lnSpc>
                <a:spcPts val="3960"/>
              </a:lnSpc>
              <a:buFont typeface="Arial"/>
              <a:buChar char="⚬"/>
            </a:pPr>
            <a:r>
              <a:rPr lang="en-US" sz="3300">
                <a:solidFill>
                  <a:srgbClr val="FEFEFE"/>
                </a:solidFill>
                <a:latin typeface="Poppins"/>
                <a:ea typeface="Poppins"/>
                <a:cs typeface="Poppins"/>
                <a:sym typeface="Poppins"/>
              </a:rPr>
              <a:t>Stratégie prévue pour la résolution de conflits et pourcentage d’accord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DAF-xjThO4U</dc:identifier>
  <dcterms:modified xsi:type="dcterms:W3CDTF">2011-08-01T06:04:30Z</dcterms:modified>
  <cp:revision>1</cp:revision>
  <dc:title>Capsule 2_Protocole de l'examen de la portée_REL</dc:title>
</cp:coreProperties>
</file>