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Open Sans" charset="1" panose="020B0606030504020204"/>
      <p:regular r:id="rId35"/>
    </p:embeddedFont>
    <p:embeddedFont>
      <p:font typeface="Open Sans Bold" charset="1" panose="020B0806030504020204"/>
      <p:regular r:id="rId36"/>
    </p:embeddedFont>
    <p:embeddedFont>
      <p:font typeface="Canva Sans" charset="1" panose="020B0503030501040103"/>
      <p:regular r:id="rId37"/>
    </p:embeddedFont>
    <p:embeddedFont>
      <p:font typeface="Canva Sans Bold" charset="1" panose="020B0803030501040103"/>
      <p:regular r:id="rId38"/>
    </p:embeddedFont>
    <p:embeddedFont>
      <p:font typeface="Canva Sans Italics" charset="1" panose="020B0503030501040103"/>
      <p:regular r:id="rId39"/>
    </p:embeddedFont>
    <p:embeddedFont>
      <p:font typeface="Glacial Indifference" charset="1" panose="00000000000000000000"/>
      <p:regular r:id="rId41"/>
    </p:embeddedFont>
    <p:embeddedFont>
      <p:font typeface="HK Grotesk Bold" charset="1" panose="00000800000000000000"/>
      <p:regular r:id="rId42"/>
    </p:embeddedFont>
    <p:embeddedFont>
      <p:font typeface="HK Grotesk" charset="1" panose="00000500000000000000"/>
      <p:regular r:id="rId43"/>
    </p:embeddedFont>
    <p:embeddedFont>
      <p:font typeface="Poppins Semi-Bold" charset="1" panose="00000700000000000000"/>
      <p:regular r:id="rId45"/>
    </p:embeddedFont>
    <p:embeddedFont>
      <p:font typeface="Poppins Heavy" charset="1" panose="00000A00000000000000"/>
      <p:regular r:id="rId49"/>
    </p:embeddedFont>
    <p:embeddedFont>
      <p:font typeface="Arial" charset="1" panose="020B0502020202020204"/>
      <p:regular r:id="rId50"/>
    </p:embeddedFont>
    <p:embeddedFont>
      <p:font typeface="Arial Bold" charset="1" panose="020B0802020202020204"/>
      <p:regular r:id="rId52"/>
    </p:embeddedFont>
    <p:embeddedFont>
      <p:font typeface="Poppins Medium" charset="1" panose="00000600000000000000"/>
      <p:regular r:id="rId61"/>
    </p:embeddedFont>
    <p:embeddedFont>
      <p:font typeface="Arial Italics" charset="1" panose="020B0502020202090204"/>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notesMasters/notesMaster1.xml" Type="http://schemas.openxmlformats.org/officeDocument/2006/relationships/notesMaster"/><Relationship Id="rId33" Target="theme/theme2.xml" Type="http://schemas.openxmlformats.org/officeDocument/2006/relationships/theme"/><Relationship Id="rId34" Target="notesSlides/notesSlide1.xml" Type="http://schemas.openxmlformats.org/officeDocument/2006/relationships/notesSlide"/><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notesSlides/notesSlide2.xml" Type="http://schemas.openxmlformats.org/officeDocument/2006/relationships/notesSlide"/><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notesSlides/notesSlide3.xml" Type="http://schemas.openxmlformats.org/officeDocument/2006/relationships/notesSlide"/><Relationship Id="rId45" Target="fonts/font45.fntdata" Type="http://schemas.openxmlformats.org/officeDocument/2006/relationships/font"/><Relationship Id="rId46" Target="notesSlides/notesSlide4.xml" Type="http://schemas.openxmlformats.org/officeDocument/2006/relationships/notesSlide"/><Relationship Id="rId47" Target="notesSlides/notesSlide5.xml" Type="http://schemas.openxmlformats.org/officeDocument/2006/relationships/notesSlide"/><Relationship Id="rId48" Target="notesSlides/notesSlide6.xml" Type="http://schemas.openxmlformats.org/officeDocument/2006/relationships/notesSlide"/><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notesSlides/notesSlide7.xml" Type="http://schemas.openxmlformats.org/officeDocument/2006/relationships/notesSlide"/><Relationship Id="rId52" Target="fonts/font52.fntdata" Type="http://schemas.openxmlformats.org/officeDocument/2006/relationships/font"/><Relationship Id="rId53" Target="notesSlides/notesSlide8.xml" Type="http://schemas.openxmlformats.org/officeDocument/2006/relationships/notesSlide"/><Relationship Id="rId54" Target="notesSlides/notesSlide9.xml" Type="http://schemas.openxmlformats.org/officeDocument/2006/relationships/notesSlide"/><Relationship Id="rId55" Target="notesSlides/notesSlide10.xml" Type="http://schemas.openxmlformats.org/officeDocument/2006/relationships/notesSlide"/><Relationship Id="rId56" Target="notesSlides/notesSlide11.xml" Type="http://schemas.openxmlformats.org/officeDocument/2006/relationships/notesSlide"/><Relationship Id="rId57" Target="notesSlides/notesSlide12.xml" Type="http://schemas.openxmlformats.org/officeDocument/2006/relationships/notesSlide"/><Relationship Id="rId58" Target="notesSlides/notesSlide13.xml" Type="http://schemas.openxmlformats.org/officeDocument/2006/relationships/notesSlide"/><Relationship Id="rId59" Target="notesSlides/notesSlide14.xml" Type="http://schemas.openxmlformats.org/officeDocument/2006/relationships/notesSlide"/><Relationship Id="rId6" Target="slides/slide1.xml" Type="http://schemas.openxmlformats.org/officeDocument/2006/relationships/slide"/><Relationship Id="rId60" Target="notesSlides/notesSlide15.xml" Type="http://schemas.openxmlformats.org/officeDocument/2006/relationships/notesSlide"/><Relationship Id="rId61" Target="fonts/font61.fntdata" Type="http://schemas.openxmlformats.org/officeDocument/2006/relationships/font"/><Relationship Id="rId62" Target="notesSlides/notesSlide16.xml" Type="http://schemas.openxmlformats.org/officeDocument/2006/relationships/notesSlide"/><Relationship Id="rId63" Target="notesSlides/notesSlide17.xml" Type="http://schemas.openxmlformats.org/officeDocument/2006/relationships/notesSlide"/><Relationship Id="rId64" Target="notesSlides/notesSlide18.xml" Type="http://schemas.openxmlformats.org/officeDocument/2006/relationships/notesSlide"/><Relationship Id="rId65" Target="notesSlides/notesSlide19.xml" Type="http://schemas.openxmlformats.org/officeDocument/2006/relationships/notesSlide"/><Relationship Id="rId66" Target="notesSlides/notesSlide20.xml" Type="http://schemas.openxmlformats.org/officeDocument/2006/relationships/notesSlide"/><Relationship Id="rId67" Target="notesSlides/notesSlide21.xml" Type="http://schemas.openxmlformats.org/officeDocument/2006/relationships/notesSlide"/><Relationship Id="rId68" Target="notesSlides/notesSlide22.xml" Type="http://schemas.openxmlformats.org/officeDocument/2006/relationships/notesSlide"/><Relationship Id="rId69" Target="fonts/font69.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Bonjour ! Je suis Shalini Lal, professeure agrégée à l’École de réadaptation de l’Université de Montréal, responsable du projet « Mieux réussir un examen de la portée en sciences de la santé : une boîte à outils».</a:t>
            </a:r>
          </a:p>
          <a:p>
            <a:r>
              <a:rPr lang="en-US"/>
              <a:t>J’ai le plaisir de vous présenter une « boîte à outils » vous permettant d’en apprendre davantage sur l'examen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nous nous sommes assurés que celui-ci est conforme aux normes des ressources éducatives libres (REL).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La boîte à outils contient principalement trois types de médias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Les capsules d’enseignement présentent les étapes essentielles à la production de l’examen de la portée.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Les vidéos expérientielles présentent les expériences et conseils d’étudiantes et d'étudiants, professeurs et bibliothécaires.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Les ressources vous permettront d’enrichir vos connaissances et vous aideront à réaliser votre projet.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La boîte à outils est présentée sous forme de livre en ligne, accessible sur la plateforme Pressbooks. Comme dans un livre, la boîte à outils est organisée en chapitres.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Le premier chapitre aborde les concepts de base en lien avec l’examen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Le deuxième chapitre présente les étapes de rédaction pour le protocole d’un examen de la portée.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Le troisième chapitre présente les étapes d’implémentation de l'examen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Dans ces trois chapitres, vous trouverez du contenu sous forme de capsules d’enseignement, vidéos expérientielles, ainsi que ressources.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Scoping review, mapping review, revue de la portée, étude de la portée, examen de la portée… Comme vous pouvez le constater, il existe plusieurs terminologies pour aborder ce type de méthodologie. Dans cette boîte à outils, on utilise le terme « examen de la portée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Ensuite, vous trouverez la section des références incluant une liste exhaustive de toutes les ressources présentées dans les chapitres précédents.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Enfin, l’annexe contient les informations essentielles à la réutilisation de cette boîte à outils qui est une ressource éducative libre.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En terminant, j'espère qu'en consultant cette boîte à outils, nous vous donnerons envie de réaliser une examen de la portée et que vous vous sentirez outiller pour le faire!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Mon premier examen de la portée a été publié en 2012, dans la Revue canadienne d’ergothérapie, quand j’étais étudiante en doctorat. Mon étude était sur la méthode photovoix. J'ai initié ce processus en 2009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À l'époque, il y avait une ressource clé, intitulé « Scoping studies: towards a methodological framework ». Depuis, de nombreux progrès ont été faits, et de nouvelles ressources ont été publiées pour effectuer un examen de la portée de manière rigoureuse.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Comment avons-nous créé cette boîte à outils ?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Tout d’abord, nous avons rassemblé le matériel pédagogique que j’ai développé pendant mes cours.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Ensuite, nous avons effectué une recherche en ligne pour identifier toute autre ressource pertinente disponible, incluant en français.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Puis, nous avons impliqué des bibliothécaires, des professeurs, et des étudiants et étudiantes afin de nous assurer de la pertinence du contenu.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 mars 2024</a:t>
            </a:r>
          </a:p>
          <a:p>
            <a:r>
              <a:rPr lang="en-US"/>
              <a:t/>
            </a:r>
          </a:p>
          <a:p>
            <a:r>
              <a:rPr lang="en-US"/>
              <a:t>Après, nous avons finalisé le contenu 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36.png" Type="http://schemas.openxmlformats.org/officeDocument/2006/relationships/image"/><Relationship Id="rId16" Target="../media/image37.svg" Type="http://schemas.openxmlformats.org/officeDocument/2006/relationships/image"/><Relationship Id="rId17" Target="../media/image38.png" Type="http://schemas.openxmlformats.org/officeDocument/2006/relationships/image"/><Relationship Id="rId18" Target="../media/image39.svg" Type="http://schemas.openxmlformats.org/officeDocument/2006/relationships/image"/><Relationship Id="rId19" Target="../media/image40.png" Type="http://schemas.openxmlformats.org/officeDocument/2006/relationships/image"/><Relationship Id="rId2" Target="../notesSlides/notesSlide10.xml" Type="http://schemas.openxmlformats.org/officeDocument/2006/relationships/notesSlide"/><Relationship Id="rId20" Target="../media/image41.svg" Type="http://schemas.openxmlformats.org/officeDocument/2006/relationships/image"/><Relationship Id="rId21" Target="../media/image42.png" Type="http://schemas.openxmlformats.org/officeDocument/2006/relationships/image"/><Relationship Id="rId22" Target="../media/image43.svg" Type="http://schemas.openxmlformats.org/officeDocument/2006/relationships/image"/><Relationship Id="rId23" Target="../media/image44.png" Type="http://schemas.openxmlformats.org/officeDocument/2006/relationships/image"/><Relationship Id="rId24" Target="../media/image45.sv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svg" Type="http://schemas.openxmlformats.org/officeDocument/2006/relationships/image"/><Relationship Id="rId2" Target="../notesSlides/notesSlide12.xml" Type="http://schemas.openxmlformats.org/officeDocument/2006/relationships/notesSlide"/><Relationship Id="rId3" Target="../media/image46.pn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12" Target="../media/image53.png" Type="http://schemas.openxmlformats.org/officeDocument/2006/relationships/image"/><Relationship Id="rId13" Target="../media/image54.svg" Type="http://schemas.openxmlformats.org/officeDocument/2006/relationships/image"/><Relationship Id="rId14" Target="../media/image57.png" Type="http://schemas.openxmlformats.org/officeDocument/2006/relationships/image"/><Relationship Id="rId15" Target="../media/image58.svg" Type="http://schemas.openxmlformats.org/officeDocument/2006/relationships/image"/><Relationship Id="rId2" Target="../notesSlides/notesSlide13.xml" Type="http://schemas.openxmlformats.org/officeDocument/2006/relationships/notesSlide"/><Relationship Id="rId3" Target="../media/image46.pn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12" Target="../media/image53.png" Type="http://schemas.openxmlformats.org/officeDocument/2006/relationships/image"/><Relationship Id="rId13" Target="../media/image54.svg" Type="http://schemas.openxmlformats.org/officeDocument/2006/relationships/image"/><Relationship Id="rId14" Target="../media/image59.png" Type="http://schemas.openxmlformats.org/officeDocument/2006/relationships/image"/><Relationship Id="rId15" Target="../media/image60.svg" Type="http://schemas.openxmlformats.org/officeDocument/2006/relationships/image"/><Relationship Id="rId16" Target="../media/image61.png" Type="http://schemas.openxmlformats.org/officeDocument/2006/relationships/image"/><Relationship Id="rId17" Target="../media/image62.svg" Type="http://schemas.openxmlformats.org/officeDocument/2006/relationships/image"/><Relationship Id="rId18" Target="../media/image57.png" Type="http://schemas.openxmlformats.org/officeDocument/2006/relationships/image"/><Relationship Id="rId19" Target="../media/image58.svg" Type="http://schemas.openxmlformats.org/officeDocument/2006/relationships/image"/><Relationship Id="rId2" Target="../notesSlides/notesSlide14.xml" Type="http://schemas.openxmlformats.org/officeDocument/2006/relationships/notesSlide"/><Relationship Id="rId3" Target="../media/image47.png" Type="http://schemas.openxmlformats.org/officeDocument/2006/relationships/image"/><Relationship Id="rId4" Target="../media/image48.svg" Type="http://schemas.openxmlformats.org/officeDocument/2006/relationships/image"/><Relationship Id="rId5" Target="../media/image46.png" Type="http://schemas.openxmlformats.org/officeDocument/2006/relationships/image"/><Relationship Id="rId6" Target="../media/image49.png" Type="http://schemas.openxmlformats.org/officeDocument/2006/relationships/image"/><Relationship Id="rId7" Target="../media/image50.svg" Type="http://schemas.openxmlformats.org/officeDocument/2006/relationships/image"/><Relationship Id="rId8" Target="../media/image55.png" Type="http://schemas.openxmlformats.org/officeDocument/2006/relationships/image"/><Relationship Id="rId9" Target="../media/image5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3.png" Type="http://schemas.openxmlformats.org/officeDocument/2006/relationships/image"/><Relationship Id="rId4" Target="../media/image6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63.png" Type="http://schemas.openxmlformats.org/officeDocument/2006/relationships/image"/><Relationship Id="rId4" Target="../media/image6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63.png" Type="http://schemas.openxmlformats.org/officeDocument/2006/relationships/image"/><Relationship Id="rId4" Target="../media/image6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3.png" Type="http://schemas.openxmlformats.org/officeDocument/2006/relationships/image"/><Relationship Id="rId4" Target="../media/image64.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63.png" Type="http://schemas.openxmlformats.org/officeDocument/2006/relationships/image"/><Relationship Id="rId4" Target="../media/image6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notesSlides/notesSlide2.xml" Type="http://schemas.openxmlformats.org/officeDocument/2006/relationships/notesSlid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63.png" Type="http://schemas.openxmlformats.org/officeDocument/2006/relationships/image"/><Relationship Id="rId4" Target="../media/image64.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3.png" Type="http://schemas.openxmlformats.org/officeDocument/2006/relationships/image"/><Relationship Id="rId4" Target="../media/image64.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2.svg" Type="http://schemas.openxmlformats.org/officeDocument/2006/relationships/image"/><Relationship Id="rId11" Target="../media/image73.png" Type="http://schemas.openxmlformats.org/officeDocument/2006/relationships/image"/><Relationship Id="rId12" Target="../media/image74.svg" Type="http://schemas.openxmlformats.org/officeDocument/2006/relationships/image"/><Relationship Id="rId13" Target="../media/image75.png" Type="http://schemas.openxmlformats.org/officeDocument/2006/relationships/image"/><Relationship Id="rId14" Target="../media/image76.svg" Type="http://schemas.openxmlformats.org/officeDocument/2006/relationships/image"/><Relationship Id="rId2" Target="../notesSlides/notesSlide22.xml" Type="http://schemas.openxmlformats.org/officeDocument/2006/relationships/notesSlide"/><Relationship Id="rId3" Target="../media/image65.png" Type="http://schemas.openxmlformats.org/officeDocument/2006/relationships/image"/><Relationship Id="rId4" Target="../media/image66.svg" Type="http://schemas.openxmlformats.org/officeDocument/2006/relationships/image"/><Relationship Id="rId5" Target="../media/image67.png" Type="http://schemas.openxmlformats.org/officeDocument/2006/relationships/image"/><Relationship Id="rId6" Target="../media/image68.svg" Type="http://schemas.openxmlformats.org/officeDocument/2006/relationships/image"/><Relationship Id="rId7" Target="../media/image69.png" Type="http://schemas.openxmlformats.org/officeDocument/2006/relationships/image"/><Relationship Id="rId8" Target="../media/image70.svg" Type="http://schemas.openxmlformats.org/officeDocument/2006/relationships/image"/><Relationship Id="rId9" Target="../media/image7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77.png" Type="http://schemas.openxmlformats.org/officeDocument/2006/relationships/image"/><Relationship Id="rId4" Target="../media/image78.png" Type="http://schemas.openxmlformats.org/officeDocument/2006/relationships/image"/><Relationship Id="rId5" Target="../media/image79.png" Type="http://schemas.openxmlformats.org/officeDocument/2006/relationships/image"/><Relationship Id="rId6" Target="../media/image80.png" Type="http://schemas.openxmlformats.org/officeDocument/2006/relationships/image"/><Relationship Id="rId7" Target="../media/image81.png" Type="http://schemas.openxmlformats.org/officeDocument/2006/relationships/image"/><Relationship Id="rId8" Target="../media/image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7.png" Type="http://schemas.openxmlformats.org/officeDocument/2006/relationships/image"/><Relationship Id="rId3" Target="../media/image78.png" Type="http://schemas.openxmlformats.org/officeDocument/2006/relationships/image"/><Relationship Id="rId4" Target="../media/image79.png" Type="http://schemas.openxmlformats.org/officeDocument/2006/relationships/image"/><Relationship Id="rId5" Target="../media/image80.png" Type="http://schemas.openxmlformats.org/officeDocument/2006/relationships/image"/><Relationship Id="rId6" Target="../media/image81.png" Type="http://schemas.openxmlformats.org/officeDocument/2006/relationships/image"/><Relationship Id="rId7"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s://pressbooks.etsmtl.ca/reussirexamensciencessante/back-matter/annexe/" TargetMode="External" Type="http://schemas.openxmlformats.org/officeDocument/2006/relationships/hyperlink"/><Relationship Id="rId4" Target="../media/image77.png" Type="http://schemas.openxmlformats.org/officeDocument/2006/relationships/image"/><Relationship Id="rId5" Target="../media/image78.png" Type="http://schemas.openxmlformats.org/officeDocument/2006/relationships/image"/><Relationship Id="rId6" Target="../media/image79.png" Type="http://schemas.openxmlformats.org/officeDocument/2006/relationships/image"/><Relationship Id="rId7" Target="../media/image80.png" Type="http://schemas.openxmlformats.org/officeDocument/2006/relationships/image"/><Relationship Id="rId8" Target="../media/image81.png" Type="http://schemas.openxmlformats.org/officeDocument/2006/relationships/image"/><Relationship Id="rId9" Target="../media/image7.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https://pressbooks.etsmtl.ca/reussirexamensciencessante/" TargetMode="External" Type="http://schemas.openxmlformats.org/officeDocument/2006/relationships/hyperlink"/><Relationship Id="rId3" Target="../media/image77.png" Type="http://schemas.openxmlformats.org/officeDocument/2006/relationships/image"/><Relationship Id="rId4" Target="../media/image78.png" Type="http://schemas.openxmlformats.org/officeDocument/2006/relationships/image"/><Relationship Id="rId5" Target="../media/image79.png" Type="http://schemas.openxmlformats.org/officeDocument/2006/relationships/image"/><Relationship Id="rId6" Target="../media/image80.png" Type="http://schemas.openxmlformats.org/officeDocument/2006/relationships/image"/><Relationship Id="rId7" Target="../media/image81.png" Type="http://schemas.openxmlformats.org/officeDocument/2006/relationships/image"/><Relationship Id="rId8"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2" Target="../notesSlides/notesSlide4.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2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4.png" Type="http://schemas.openxmlformats.org/officeDocument/2006/relationships/image"/><Relationship Id="rId4" Target="../media/image2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2" Target="../notesSlides/notesSlide7.xml" Type="http://schemas.openxmlformats.org/officeDocument/2006/relationships/notesSlid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36.png" Type="http://schemas.openxmlformats.org/officeDocument/2006/relationships/image"/><Relationship Id="rId16" Target="../media/image37.svg" Type="http://schemas.openxmlformats.org/officeDocument/2006/relationships/image"/><Relationship Id="rId17" Target="../media/image38.png" Type="http://schemas.openxmlformats.org/officeDocument/2006/relationships/image"/><Relationship Id="rId18" Target="../media/image39.svg" Type="http://schemas.openxmlformats.org/officeDocument/2006/relationships/image"/><Relationship Id="rId2" Target="../notesSlides/notesSlide8.xml" Type="http://schemas.openxmlformats.org/officeDocument/2006/relationships/notesSlid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32.png" Type="http://schemas.openxmlformats.org/officeDocument/2006/relationships/image"/><Relationship Id="rId12" Target="../media/image33.svg" Type="http://schemas.openxmlformats.org/officeDocument/2006/relationships/image"/><Relationship Id="rId13" Target="../media/image34.png" Type="http://schemas.openxmlformats.org/officeDocument/2006/relationships/image"/><Relationship Id="rId14" Target="../media/image35.svg" Type="http://schemas.openxmlformats.org/officeDocument/2006/relationships/image"/><Relationship Id="rId15" Target="../media/image36.png" Type="http://schemas.openxmlformats.org/officeDocument/2006/relationships/image"/><Relationship Id="rId16" Target="../media/image37.svg" Type="http://schemas.openxmlformats.org/officeDocument/2006/relationships/image"/><Relationship Id="rId17" Target="../media/image38.png" Type="http://schemas.openxmlformats.org/officeDocument/2006/relationships/image"/><Relationship Id="rId18" Target="../media/image39.svg" Type="http://schemas.openxmlformats.org/officeDocument/2006/relationships/image"/><Relationship Id="rId19" Target="../media/image40.png" Type="http://schemas.openxmlformats.org/officeDocument/2006/relationships/image"/><Relationship Id="rId2" Target="../notesSlides/notesSlide9.xml" Type="http://schemas.openxmlformats.org/officeDocument/2006/relationships/notesSlide"/><Relationship Id="rId20" Target="../media/image41.sv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AutoShape 2" id="2"/>
          <p:cNvSpPr/>
          <p:nvPr/>
        </p:nvSpPr>
        <p:spPr>
          <a:xfrm>
            <a:off x="5897880" y="2534884"/>
            <a:ext cx="6492240" cy="0"/>
          </a:xfrm>
          <a:prstGeom prst="line">
            <a:avLst/>
          </a:prstGeom>
          <a:ln cap="flat" w="38100">
            <a:solidFill>
              <a:srgbClr val="FFFFFF"/>
            </a:solidFill>
            <a:prstDash val="solid"/>
            <a:headEnd type="none" len="sm" w="sm"/>
            <a:tailEnd type="none" len="sm" w="sm"/>
          </a:ln>
        </p:spPr>
      </p:sp>
      <p:sp>
        <p:nvSpPr>
          <p:cNvPr name="TextBox 3" id="3"/>
          <p:cNvSpPr txBox="true"/>
          <p:nvPr/>
        </p:nvSpPr>
        <p:spPr>
          <a:xfrm rot="0">
            <a:off x="1028700" y="2801584"/>
            <a:ext cx="16230600" cy="1251585"/>
          </a:xfrm>
          <a:prstGeom prst="rect">
            <a:avLst/>
          </a:prstGeom>
        </p:spPr>
        <p:txBody>
          <a:bodyPr anchor="t" rtlCol="false" tIns="0" lIns="0" bIns="0" rIns="0">
            <a:spAutoFit/>
          </a:bodyPr>
          <a:lstStyle/>
          <a:p>
            <a:pPr algn="ctr">
              <a:lnSpc>
                <a:spcPts val="5039"/>
              </a:lnSpc>
            </a:pPr>
            <a:r>
              <a:rPr lang="en-US" sz="3599">
                <a:solidFill>
                  <a:srgbClr val="FFFFFF"/>
                </a:solidFill>
                <a:latin typeface="Open Sans"/>
                <a:ea typeface="Open Sans"/>
                <a:cs typeface="Open Sans"/>
                <a:sym typeface="Open Sans"/>
              </a:rPr>
              <a:t>Présenté par Shalini Lal, erg., Ph.D., </a:t>
            </a:r>
          </a:p>
          <a:p>
            <a:pPr algn="ctr">
              <a:lnSpc>
                <a:spcPts val="5039"/>
              </a:lnSpc>
              <a:spcBef>
                <a:spcPct val="0"/>
              </a:spcBef>
            </a:pPr>
            <a:r>
              <a:rPr lang="en-US" sz="3599">
                <a:solidFill>
                  <a:srgbClr val="FFFFFF"/>
                </a:solidFill>
                <a:latin typeface="Open Sans"/>
                <a:ea typeface="Open Sans"/>
                <a:cs typeface="Open Sans"/>
                <a:sym typeface="Open Sans"/>
              </a:rPr>
              <a:t>professeure agrégée à l’École de réadaptation de l’Université de Montréal </a:t>
            </a:r>
          </a:p>
        </p:txBody>
      </p:sp>
      <p:sp>
        <p:nvSpPr>
          <p:cNvPr name="TextBox 4" id="4"/>
          <p:cNvSpPr txBox="true"/>
          <p:nvPr/>
        </p:nvSpPr>
        <p:spPr>
          <a:xfrm rot="0">
            <a:off x="1549280" y="1173443"/>
            <a:ext cx="15499411" cy="828041"/>
          </a:xfrm>
          <a:prstGeom prst="rect">
            <a:avLst/>
          </a:prstGeom>
        </p:spPr>
        <p:txBody>
          <a:bodyPr anchor="t" rtlCol="false" tIns="0" lIns="0" bIns="0" rIns="0">
            <a:spAutoFit/>
          </a:bodyPr>
          <a:lstStyle/>
          <a:p>
            <a:pPr algn="ctr">
              <a:lnSpc>
                <a:spcPts val="6859"/>
              </a:lnSpc>
              <a:spcBef>
                <a:spcPct val="0"/>
              </a:spcBef>
            </a:pPr>
            <a:r>
              <a:rPr lang="en-US" sz="4899">
                <a:solidFill>
                  <a:srgbClr val="FFFFFF"/>
                </a:solidFill>
                <a:latin typeface="Open Sans Bold"/>
                <a:ea typeface="Open Sans Bold"/>
                <a:cs typeface="Open Sans Bold"/>
                <a:sym typeface="Open Sans Bold"/>
              </a:rPr>
              <a:t>Introduction : Bienvenue dans la boîte à outils</a:t>
            </a:r>
          </a:p>
        </p:txBody>
      </p:sp>
      <p:grpSp>
        <p:nvGrpSpPr>
          <p:cNvPr name="Group 5" id="5"/>
          <p:cNvGrpSpPr/>
          <p:nvPr/>
        </p:nvGrpSpPr>
        <p:grpSpPr>
          <a:xfrm rot="0">
            <a:off x="2214892" y="6778836"/>
            <a:ext cx="13858216" cy="729541"/>
            <a:chOff x="0" y="0"/>
            <a:chExt cx="18477621" cy="972721"/>
          </a:xfrm>
        </p:grpSpPr>
        <p:sp>
          <p:nvSpPr>
            <p:cNvPr name="Freeform 6" id="6"/>
            <p:cNvSpPr/>
            <p:nvPr/>
          </p:nvSpPr>
          <p:spPr>
            <a:xfrm flipH="false" flipV="false" rot="0">
              <a:off x="0" y="19572"/>
              <a:ext cx="2724249" cy="953149"/>
            </a:xfrm>
            <a:custGeom>
              <a:avLst/>
              <a:gdLst/>
              <a:ahLst/>
              <a:cxnLst/>
              <a:rect r="r" b="b" t="t" l="l"/>
              <a:pathLst>
                <a:path h="953149" w="2724249">
                  <a:moveTo>
                    <a:pt x="0" y="0"/>
                  </a:moveTo>
                  <a:lnTo>
                    <a:pt x="2724249" y="0"/>
                  </a:lnTo>
                  <a:lnTo>
                    <a:pt x="2724249" y="953149"/>
                  </a:lnTo>
                  <a:lnTo>
                    <a:pt x="0" y="953149"/>
                  </a:lnTo>
                  <a:lnTo>
                    <a:pt x="0" y="0"/>
                  </a:lnTo>
                  <a:close/>
                </a:path>
              </a:pathLst>
            </a:custGeom>
            <a:blipFill>
              <a:blip r:embed="rId3"/>
              <a:stretch>
                <a:fillRect l="0" t="0" r="0" b="0"/>
              </a:stretch>
            </a:blipFill>
          </p:spPr>
        </p:sp>
        <p:sp>
          <p:nvSpPr>
            <p:cNvPr name="TextBox 7" id="7"/>
            <p:cNvSpPr txBox="true"/>
            <p:nvPr/>
          </p:nvSpPr>
          <p:spPr>
            <a:xfrm rot="0">
              <a:off x="3154080" y="-38100"/>
              <a:ext cx="15323541" cy="1004992"/>
            </a:xfrm>
            <a:prstGeom prst="rect">
              <a:avLst/>
            </a:prstGeom>
          </p:spPr>
          <p:txBody>
            <a:bodyPr anchor="t" rtlCol="false" tIns="0" lIns="0" bIns="0" rIns="0">
              <a:spAutoFit/>
            </a:bodyPr>
            <a:lstStyle/>
            <a:p>
              <a:pPr algn="l">
                <a:lnSpc>
                  <a:spcPts val="3080"/>
                </a:lnSpc>
              </a:pPr>
              <a:r>
                <a:rPr lang="en-US" sz="2200">
                  <a:solidFill>
                    <a:srgbClr val="FFFFFF"/>
                  </a:solidFill>
                  <a:latin typeface="Canva Sans"/>
                  <a:ea typeface="Canva Sans"/>
                  <a:cs typeface="Canva Sans"/>
                  <a:sym typeface="Canva Sans"/>
                </a:rPr>
                <a:t>Cette œuvre est une ressource éducative libre diffusée sur licence CC BY-NC-SA 4.0 (Attribution-NonCommercial-ShareAlike 4.0 International).</a:t>
              </a:r>
            </a:p>
          </p:txBody>
        </p:sp>
      </p:grpSp>
      <p:grpSp>
        <p:nvGrpSpPr>
          <p:cNvPr name="Group 8" id="8"/>
          <p:cNvGrpSpPr/>
          <p:nvPr/>
        </p:nvGrpSpPr>
        <p:grpSpPr>
          <a:xfrm rot="0">
            <a:off x="978051" y="9110633"/>
            <a:ext cx="16522397" cy="600134"/>
            <a:chOff x="0" y="0"/>
            <a:chExt cx="22029863" cy="800179"/>
          </a:xfrm>
        </p:grpSpPr>
        <p:sp>
          <p:nvSpPr>
            <p:cNvPr name="Freeform 9" id="9"/>
            <p:cNvSpPr/>
            <p:nvPr/>
          </p:nvSpPr>
          <p:spPr>
            <a:xfrm flipH="false" flipV="false" rot="0">
              <a:off x="0" y="0"/>
              <a:ext cx="6507302" cy="800179"/>
            </a:xfrm>
            <a:custGeom>
              <a:avLst/>
              <a:gdLst/>
              <a:ahLst/>
              <a:cxnLst/>
              <a:rect r="r" b="b" t="t" l="l"/>
              <a:pathLst>
                <a:path h="800179" w="6507302">
                  <a:moveTo>
                    <a:pt x="0" y="0"/>
                  </a:moveTo>
                  <a:lnTo>
                    <a:pt x="6507302" y="0"/>
                  </a:lnTo>
                  <a:lnTo>
                    <a:pt x="6507302" y="800179"/>
                  </a:lnTo>
                  <a:lnTo>
                    <a:pt x="0" y="800179"/>
                  </a:lnTo>
                  <a:lnTo>
                    <a:pt x="0" y="0"/>
                  </a:lnTo>
                  <a:close/>
                </a:path>
              </a:pathLst>
            </a:custGeom>
            <a:blipFill>
              <a:blip r:embed="rId4"/>
              <a:stretch>
                <a:fillRect l="0" t="0" r="-156414" b="0"/>
              </a:stretch>
            </a:blipFill>
          </p:spPr>
        </p:sp>
        <p:sp>
          <p:nvSpPr>
            <p:cNvPr name="Freeform 10" id="10"/>
            <p:cNvSpPr/>
            <p:nvPr/>
          </p:nvSpPr>
          <p:spPr>
            <a:xfrm flipH="false" flipV="false" rot="0">
              <a:off x="18409288" y="0"/>
              <a:ext cx="3620575" cy="800179"/>
            </a:xfrm>
            <a:custGeom>
              <a:avLst/>
              <a:gdLst/>
              <a:ahLst/>
              <a:cxnLst/>
              <a:rect r="r" b="b" t="t" l="l"/>
              <a:pathLst>
                <a:path h="800179" w="3620575">
                  <a:moveTo>
                    <a:pt x="0" y="0"/>
                  </a:moveTo>
                  <a:lnTo>
                    <a:pt x="3620575" y="0"/>
                  </a:lnTo>
                  <a:lnTo>
                    <a:pt x="3620575" y="800179"/>
                  </a:lnTo>
                  <a:lnTo>
                    <a:pt x="0" y="800179"/>
                  </a:lnTo>
                  <a:lnTo>
                    <a:pt x="0" y="0"/>
                  </a:lnTo>
                  <a:close/>
                </a:path>
              </a:pathLst>
            </a:custGeom>
            <a:blipFill>
              <a:blip r:embed="rId4"/>
              <a:stretch>
                <a:fillRect l="-360857" t="0" r="0" b="0"/>
              </a:stretch>
            </a:blipFill>
          </p:spPr>
        </p:sp>
      </p:grpSp>
      <p:grpSp>
        <p:nvGrpSpPr>
          <p:cNvPr name="Group 11" id="11"/>
          <p:cNvGrpSpPr/>
          <p:nvPr/>
        </p:nvGrpSpPr>
        <p:grpSpPr>
          <a:xfrm rot="0">
            <a:off x="1178543" y="4891716"/>
            <a:ext cx="15930914" cy="1744245"/>
            <a:chOff x="0" y="0"/>
            <a:chExt cx="21241219" cy="2325661"/>
          </a:xfrm>
        </p:grpSpPr>
        <p:sp>
          <p:nvSpPr>
            <p:cNvPr name="Freeform 12" id="12"/>
            <p:cNvSpPr/>
            <p:nvPr/>
          </p:nvSpPr>
          <p:spPr>
            <a:xfrm flipH="false" flipV="false" rot="0">
              <a:off x="4157623" y="0"/>
              <a:ext cx="4651321" cy="2325661"/>
            </a:xfrm>
            <a:custGeom>
              <a:avLst/>
              <a:gdLst/>
              <a:ahLst/>
              <a:cxnLst/>
              <a:rect r="r" b="b" t="t" l="l"/>
              <a:pathLst>
                <a:path h="2325661" w="4651321">
                  <a:moveTo>
                    <a:pt x="0" y="0"/>
                  </a:moveTo>
                  <a:lnTo>
                    <a:pt x="4651321" y="0"/>
                  </a:lnTo>
                  <a:lnTo>
                    <a:pt x="4651321" y="2325661"/>
                  </a:lnTo>
                  <a:lnTo>
                    <a:pt x="0" y="2325661"/>
                  </a:lnTo>
                  <a:lnTo>
                    <a:pt x="0" y="0"/>
                  </a:lnTo>
                  <a:close/>
                </a:path>
              </a:pathLst>
            </a:custGeom>
            <a:blipFill>
              <a:blip r:embed="rId5"/>
              <a:stretch>
                <a:fillRect l="0" t="0" r="0" b="0"/>
              </a:stretch>
            </a:blipFill>
          </p:spPr>
        </p:sp>
        <p:sp>
          <p:nvSpPr>
            <p:cNvPr name="Freeform 13" id="13"/>
            <p:cNvSpPr/>
            <p:nvPr/>
          </p:nvSpPr>
          <p:spPr>
            <a:xfrm flipH="false" flipV="false" rot="0">
              <a:off x="13204561" y="620515"/>
              <a:ext cx="3681425" cy="1288833"/>
            </a:xfrm>
            <a:custGeom>
              <a:avLst/>
              <a:gdLst/>
              <a:ahLst/>
              <a:cxnLst/>
              <a:rect r="r" b="b" t="t" l="l"/>
              <a:pathLst>
                <a:path h="1288833" w="3681425">
                  <a:moveTo>
                    <a:pt x="0" y="0"/>
                  </a:moveTo>
                  <a:lnTo>
                    <a:pt x="3681425" y="0"/>
                  </a:lnTo>
                  <a:lnTo>
                    <a:pt x="3681425" y="1288833"/>
                  </a:lnTo>
                  <a:lnTo>
                    <a:pt x="0" y="1288833"/>
                  </a:lnTo>
                  <a:lnTo>
                    <a:pt x="0" y="0"/>
                  </a:lnTo>
                  <a:close/>
                </a:path>
              </a:pathLst>
            </a:custGeom>
            <a:blipFill>
              <a:blip r:embed="rId6"/>
              <a:stretch>
                <a:fillRect l="0" t="0" r="0" b="0"/>
              </a:stretch>
            </a:blipFill>
          </p:spPr>
        </p:sp>
        <p:sp>
          <p:nvSpPr>
            <p:cNvPr name="Freeform 14" id="14"/>
            <p:cNvSpPr/>
            <p:nvPr/>
          </p:nvSpPr>
          <p:spPr>
            <a:xfrm flipH="false" flipV="false" rot="0">
              <a:off x="17647986" y="508080"/>
              <a:ext cx="1513705" cy="1513705"/>
            </a:xfrm>
            <a:custGeom>
              <a:avLst/>
              <a:gdLst/>
              <a:ahLst/>
              <a:cxnLst/>
              <a:rect r="r" b="b" t="t" l="l"/>
              <a:pathLst>
                <a:path h="1513705" w="1513705">
                  <a:moveTo>
                    <a:pt x="0" y="0"/>
                  </a:moveTo>
                  <a:lnTo>
                    <a:pt x="1513704" y="0"/>
                  </a:lnTo>
                  <a:lnTo>
                    <a:pt x="1513704" y="1513704"/>
                  </a:lnTo>
                  <a:lnTo>
                    <a:pt x="0" y="1513704"/>
                  </a:lnTo>
                  <a:lnTo>
                    <a:pt x="0" y="0"/>
                  </a:lnTo>
                  <a:close/>
                </a:path>
              </a:pathLst>
            </a:custGeom>
            <a:blipFill>
              <a:blip r:embed="rId7"/>
              <a:stretch>
                <a:fillRect l="0" t="-39037" r="0" b="-39037"/>
              </a:stretch>
            </a:blipFill>
          </p:spPr>
        </p:sp>
        <p:sp>
          <p:nvSpPr>
            <p:cNvPr name="TextBox 15" id="15"/>
            <p:cNvSpPr txBox="true"/>
            <p:nvPr/>
          </p:nvSpPr>
          <p:spPr>
            <a:xfrm rot="0">
              <a:off x="19012802" y="826813"/>
              <a:ext cx="2228417" cy="809563"/>
            </a:xfrm>
            <a:prstGeom prst="rect">
              <a:avLst/>
            </a:prstGeom>
          </p:spPr>
          <p:txBody>
            <a:bodyPr anchor="t" rtlCol="false" tIns="0" lIns="0" bIns="0" rIns="0">
              <a:spAutoFit/>
            </a:bodyPr>
            <a:lstStyle/>
            <a:p>
              <a:pPr algn="ctr">
                <a:lnSpc>
                  <a:spcPts val="5175"/>
                </a:lnSpc>
              </a:pPr>
              <a:r>
                <a:rPr lang="en-US" sz="3697">
                  <a:solidFill>
                    <a:srgbClr val="EFAC42"/>
                  </a:solidFill>
                  <a:latin typeface="Canva Sans Bold"/>
                  <a:ea typeface="Canva Sans Bold"/>
                  <a:cs typeface="Canva Sans Bold"/>
                  <a:sym typeface="Canva Sans Bold"/>
                </a:rPr>
                <a:t>vis</a:t>
              </a:r>
              <a:r>
                <a:rPr lang="en-US" sz="3697">
                  <a:solidFill>
                    <a:srgbClr val="B73531"/>
                  </a:solidFill>
                  <a:latin typeface="Canva Sans Bold"/>
                  <a:ea typeface="Canva Sans Bold"/>
                  <a:cs typeface="Canva Sans Bold"/>
                  <a:sym typeface="Canva Sans Bold"/>
                </a:rPr>
                <a:t>er</a:t>
              </a:r>
              <a:r>
                <a:rPr lang="en-US" sz="3697">
                  <a:solidFill>
                    <a:srgbClr val="E85532"/>
                  </a:solidFill>
                  <a:latin typeface="Canva Sans Bold"/>
                  <a:ea typeface="Canva Sans Bold"/>
                  <a:cs typeface="Canva Sans Bold"/>
                  <a:sym typeface="Canva Sans Bold"/>
                </a:rPr>
                <a:t>go</a:t>
              </a:r>
            </a:p>
          </p:txBody>
        </p:sp>
        <p:sp>
          <p:nvSpPr>
            <p:cNvPr name="Freeform 16" id="16"/>
            <p:cNvSpPr/>
            <p:nvPr/>
          </p:nvSpPr>
          <p:spPr>
            <a:xfrm flipH="false" flipV="false" rot="0">
              <a:off x="9086647" y="351269"/>
              <a:ext cx="3355914" cy="1623122"/>
            </a:xfrm>
            <a:custGeom>
              <a:avLst/>
              <a:gdLst/>
              <a:ahLst/>
              <a:cxnLst/>
              <a:rect r="r" b="b" t="t" l="l"/>
              <a:pathLst>
                <a:path h="1623122" w="3355914">
                  <a:moveTo>
                    <a:pt x="0" y="0"/>
                  </a:moveTo>
                  <a:lnTo>
                    <a:pt x="3355914" y="0"/>
                  </a:lnTo>
                  <a:lnTo>
                    <a:pt x="3355914" y="1623122"/>
                  </a:lnTo>
                  <a:lnTo>
                    <a:pt x="0" y="1623122"/>
                  </a:lnTo>
                  <a:lnTo>
                    <a:pt x="0" y="0"/>
                  </a:lnTo>
                  <a:close/>
                </a:path>
              </a:pathLst>
            </a:custGeom>
            <a:blipFill>
              <a:blip r:embed="rId8"/>
              <a:stretch>
                <a:fillRect l="0" t="0" r="0" b="0"/>
              </a:stretch>
            </a:blipFill>
          </p:spPr>
        </p:sp>
        <p:sp>
          <p:nvSpPr>
            <p:cNvPr name="Freeform 17" id="17"/>
            <p:cNvSpPr/>
            <p:nvPr/>
          </p:nvSpPr>
          <p:spPr>
            <a:xfrm flipH="false" flipV="false" rot="0">
              <a:off x="0" y="351269"/>
              <a:ext cx="3389298" cy="1309501"/>
            </a:xfrm>
            <a:custGeom>
              <a:avLst/>
              <a:gdLst/>
              <a:ahLst/>
              <a:cxnLst/>
              <a:rect r="r" b="b" t="t" l="l"/>
              <a:pathLst>
                <a:path h="1309501" w="3389298">
                  <a:moveTo>
                    <a:pt x="0" y="0"/>
                  </a:moveTo>
                  <a:lnTo>
                    <a:pt x="3389298" y="0"/>
                  </a:lnTo>
                  <a:lnTo>
                    <a:pt x="3389298" y="1309502"/>
                  </a:lnTo>
                  <a:lnTo>
                    <a:pt x="0" y="1309502"/>
                  </a:lnTo>
                  <a:lnTo>
                    <a:pt x="0" y="0"/>
                  </a:lnTo>
                  <a:close/>
                </a:path>
              </a:pathLst>
            </a:custGeom>
            <a:blipFill>
              <a:blip r:embed="rId9"/>
              <a:stretch>
                <a:fillRect l="0" t="0" r="0" b="0"/>
              </a:stretch>
            </a:blipFill>
          </p:spPr>
        </p:sp>
      </p:grpSp>
      <p:sp>
        <p:nvSpPr>
          <p:cNvPr name="TextBox 18" id="18"/>
          <p:cNvSpPr txBox="true"/>
          <p:nvPr/>
        </p:nvSpPr>
        <p:spPr>
          <a:xfrm rot="0">
            <a:off x="997090" y="7812830"/>
            <a:ext cx="16503358" cy="1153795"/>
          </a:xfrm>
          <a:prstGeom prst="rect">
            <a:avLst/>
          </a:prstGeom>
        </p:spPr>
        <p:txBody>
          <a:bodyPr anchor="t" rtlCol="false" tIns="0" lIns="0" bIns="0" rIns="0">
            <a:spAutoFit/>
          </a:bodyPr>
          <a:lstStyle/>
          <a:p>
            <a:pPr algn="ctr">
              <a:lnSpc>
                <a:spcPts val="3079"/>
              </a:lnSpc>
            </a:pPr>
            <a:r>
              <a:rPr lang="en-US" sz="2199">
                <a:solidFill>
                  <a:srgbClr val="FFFFFF"/>
                </a:solidFill>
                <a:latin typeface="Canva Sans Bold"/>
                <a:ea typeface="Canva Sans Bold"/>
                <a:cs typeface="Canva Sans Bold"/>
                <a:sym typeface="Canva Sans Bold"/>
              </a:rPr>
              <a:t>Pour citer ce projet </a:t>
            </a:r>
            <a:r>
              <a:rPr lang="en-US" sz="2199">
                <a:solidFill>
                  <a:srgbClr val="FFFFFF"/>
                </a:solidFill>
                <a:latin typeface="Canva Sans"/>
                <a:ea typeface="Canva Sans"/>
                <a:cs typeface="Canva Sans"/>
                <a:sym typeface="Canva Sans"/>
              </a:rPr>
              <a:t>:  </a:t>
            </a:r>
          </a:p>
          <a:p>
            <a:pPr algn="ctr">
              <a:lnSpc>
                <a:spcPts val="3079"/>
              </a:lnSpc>
              <a:spcBef>
                <a:spcPct val="0"/>
              </a:spcBef>
            </a:pPr>
            <a:r>
              <a:rPr lang="en-US" sz="2199">
                <a:solidFill>
                  <a:srgbClr val="FFFFFF"/>
                </a:solidFill>
                <a:latin typeface="Canva Sans"/>
                <a:ea typeface="Canva Sans"/>
                <a:cs typeface="Canva Sans"/>
                <a:sym typeface="Canva Sans"/>
              </a:rPr>
              <a:t>Lal, S., Sabatino, T. et Jazi, S. (2024). </a:t>
            </a:r>
            <a:r>
              <a:rPr lang="en-US" sz="2199">
                <a:solidFill>
                  <a:srgbClr val="FFFFFF"/>
                </a:solidFill>
                <a:latin typeface="Canva Sans Italics"/>
                <a:ea typeface="Canva Sans Italics"/>
                <a:cs typeface="Canva Sans Italics"/>
                <a:sym typeface="Canva Sans Italics"/>
              </a:rPr>
              <a:t>Mieux réussir un examen de la portée en sciences de la santé : Une boîte à outils.</a:t>
            </a:r>
            <a:r>
              <a:rPr lang="en-US" sz="2199">
                <a:solidFill>
                  <a:srgbClr val="FFFFFF"/>
                </a:solidFill>
                <a:latin typeface="Canva Sans"/>
                <a:ea typeface="Canva Sans"/>
                <a:cs typeface="Canva Sans"/>
                <a:sym typeface="Canva Sans"/>
              </a:rPr>
              <a:t> Université de Montréal. Licence CC BY-NC-SA 4.0 International.</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801408" y="4480571"/>
            <a:ext cx="2431427" cy="243142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6" id="6"/>
          <p:cNvSpPr/>
          <p:nvPr/>
        </p:nvSpPr>
        <p:spPr>
          <a:xfrm flipH="false" flipV="false" rot="0">
            <a:off x="1151513" y="5035024"/>
            <a:ext cx="1908526" cy="1268567"/>
          </a:xfrm>
          <a:custGeom>
            <a:avLst/>
            <a:gdLst/>
            <a:ahLst/>
            <a:cxnLst/>
            <a:rect r="r" b="b" t="t" l="l"/>
            <a:pathLst>
              <a:path h="1268567" w="1908526">
                <a:moveTo>
                  <a:pt x="0" y="0"/>
                </a:moveTo>
                <a:lnTo>
                  <a:pt x="1908526" y="0"/>
                </a:lnTo>
                <a:lnTo>
                  <a:pt x="1908526" y="1268567"/>
                </a:lnTo>
                <a:lnTo>
                  <a:pt x="0" y="1268567"/>
                </a:lnTo>
                <a:lnTo>
                  <a:pt x="0" y="0"/>
                </a:lnTo>
                <a:close/>
              </a:path>
            </a:pathLst>
          </a:custGeom>
          <a:blipFill>
            <a:blip r:embed="rId3">
              <a:extLst>
                <a:ext uri="{96DAC541-7B7A-43D3-8B79-37D633B846F1}">
                  <asvg:svgBlip xmlns:asvg="http://schemas.microsoft.com/office/drawing/2016/SVG/main" r:embed="rId4"/>
                </a:ext>
              </a:extLst>
            </a:blip>
            <a:stretch>
              <a:fillRect l="0" t="0" r="0" b="-81859"/>
            </a:stretch>
          </a:blipFill>
        </p:spPr>
      </p:sp>
      <p:grpSp>
        <p:nvGrpSpPr>
          <p:cNvPr name="Group 7" id="7"/>
          <p:cNvGrpSpPr/>
          <p:nvPr/>
        </p:nvGrpSpPr>
        <p:grpSpPr>
          <a:xfrm rot="0">
            <a:off x="4213751" y="5805847"/>
            <a:ext cx="2355227" cy="23552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9" id="9"/>
          <p:cNvSpPr/>
          <p:nvPr/>
        </p:nvSpPr>
        <p:spPr>
          <a:xfrm flipH="false" flipV="false" rot="0">
            <a:off x="5139998" y="6176147"/>
            <a:ext cx="1285824" cy="1341941"/>
          </a:xfrm>
          <a:custGeom>
            <a:avLst/>
            <a:gdLst/>
            <a:ahLst/>
            <a:cxnLst/>
            <a:rect r="r" b="b" t="t" l="l"/>
            <a:pathLst>
              <a:path h="1341941" w="1285824">
                <a:moveTo>
                  <a:pt x="0" y="0"/>
                </a:moveTo>
                <a:lnTo>
                  <a:pt x="1285824" y="0"/>
                </a:lnTo>
                <a:lnTo>
                  <a:pt x="1285824" y="1341942"/>
                </a:lnTo>
                <a:lnTo>
                  <a:pt x="0" y="13419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518798" y="6206207"/>
            <a:ext cx="928696" cy="721006"/>
          </a:xfrm>
          <a:custGeom>
            <a:avLst/>
            <a:gdLst/>
            <a:ahLst/>
            <a:cxnLst/>
            <a:rect r="r" b="b" t="t" l="l"/>
            <a:pathLst>
              <a:path h="721006" w="928696">
                <a:moveTo>
                  <a:pt x="0" y="0"/>
                </a:moveTo>
                <a:lnTo>
                  <a:pt x="928696" y="0"/>
                </a:lnTo>
                <a:lnTo>
                  <a:pt x="928696" y="721006"/>
                </a:lnTo>
                <a:lnTo>
                  <a:pt x="0" y="7210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57134" y="7140431"/>
            <a:ext cx="1052023" cy="650342"/>
          </a:xfrm>
          <a:custGeom>
            <a:avLst/>
            <a:gdLst/>
            <a:ahLst/>
            <a:cxnLst/>
            <a:rect r="r" b="b" t="t" l="l"/>
            <a:pathLst>
              <a:path h="650342" w="1052023">
                <a:moveTo>
                  <a:pt x="0" y="0"/>
                </a:moveTo>
                <a:lnTo>
                  <a:pt x="1052023" y="0"/>
                </a:lnTo>
                <a:lnTo>
                  <a:pt x="1052023" y="650342"/>
                </a:lnTo>
                <a:lnTo>
                  <a:pt x="0" y="6503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2" id="12"/>
          <p:cNvGrpSpPr/>
          <p:nvPr/>
        </p:nvGrpSpPr>
        <p:grpSpPr>
          <a:xfrm rot="0">
            <a:off x="7840830" y="4385597"/>
            <a:ext cx="2526402" cy="2526402"/>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14" id="14"/>
          <p:cNvSpPr/>
          <p:nvPr/>
        </p:nvSpPr>
        <p:spPr>
          <a:xfrm flipH="false" flipV="false" rot="0">
            <a:off x="8413487" y="4520719"/>
            <a:ext cx="1381088" cy="981828"/>
          </a:xfrm>
          <a:custGeom>
            <a:avLst/>
            <a:gdLst/>
            <a:ahLst/>
            <a:cxnLst/>
            <a:rect r="r" b="b" t="t" l="l"/>
            <a:pathLst>
              <a:path h="981828" w="1381088">
                <a:moveTo>
                  <a:pt x="0" y="0"/>
                </a:moveTo>
                <a:lnTo>
                  <a:pt x="1381087" y="0"/>
                </a:lnTo>
                <a:lnTo>
                  <a:pt x="1381087" y="981827"/>
                </a:lnTo>
                <a:lnTo>
                  <a:pt x="0" y="98182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9504730" y="5384264"/>
            <a:ext cx="591071" cy="895562"/>
          </a:xfrm>
          <a:custGeom>
            <a:avLst/>
            <a:gdLst/>
            <a:ahLst/>
            <a:cxnLst/>
            <a:rect r="r" b="b" t="t" l="l"/>
            <a:pathLst>
              <a:path h="895562" w="591071">
                <a:moveTo>
                  <a:pt x="0" y="0"/>
                </a:moveTo>
                <a:lnTo>
                  <a:pt x="591071" y="0"/>
                </a:lnTo>
                <a:lnTo>
                  <a:pt x="591071" y="895562"/>
                </a:lnTo>
                <a:lnTo>
                  <a:pt x="0" y="89556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0">
            <a:off x="8715915" y="5134787"/>
            <a:ext cx="883742" cy="1252726"/>
          </a:xfrm>
          <a:custGeom>
            <a:avLst/>
            <a:gdLst/>
            <a:ahLst/>
            <a:cxnLst/>
            <a:rect r="r" b="b" t="t" l="l"/>
            <a:pathLst>
              <a:path h="1252726" w="883742">
                <a:moveTo>
                  <a:pt x="0" y="0"/>
                </a:moveTo>
                <a:lnTo>
                  <a:pt x="883741" y="0"/>
                </a:lnTo>
                <a:lnTo>
                  <a:pt x="883741" y="1252727"/>
                </a:lnTo>
                <a:lnTo>
                  <a:pt x="0" y="125272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false" flipV="false" rot="0">
            <a:off x="7922295" y="5146165"/>
            <a:ext cx="793620" cy="1252726"/>
          </a:xfrm>
          <a:custGeom>
            <a:avLst/>
            <a:gdLst/>
            <a:ahLst/>
            <a:cxnLst/>
            <a:rect r="r" b="b" t="t" l="l"/>
            <a:pathLst>
              <a:path h="1252726" w="793620">
                <a:moveTo>
                  <a:pt x="0" y="0"/>
                </a:moveTo>
                <a:lnTo>
                  <a:pt x="793620" y="0"/>
                </a:lnTo>
                <a:lnTo>
                  <a:pt x="793620" y="1252726"/>
                </a:lnTo>
                <a:lnTo>
                  <a:pt x="0" y="1252726"/>
                </a:lnTo>
                <a:lnTo>
                  <a:pt x="0" y="0"/>
                </a:lnTo>
                <a:close/>
              </a:path>
            </a:pathLst>
          </a:custGeom>
          <a:blipFill>
            <a:blip r:embed="rId17">
              <a:extLst>
                <a:ext uri="{96DAC541-7B7A-43D3-8B79-37D633B846F1}">
                  <asvg:svgBlip xmlns:asvg="http://schemas.microsoft.com/office/drawing/2016/SVG/main" r:embed="rId18"/>
                </a:ext>
              </a:extLst>
            </a:blip>
            <a:stretch>
              <a:fillRect l="0" t="0" r="0" b="-54858"/>
            </a:stretch>
          </a:blipFill>
        </p:spPr>
      </p:sp>
      <p:sp>
        <p:nvSpPr>
          <p:cNvPr name="TextBox 18" id="18"/>
          <p:cNvSpPr txBox="true"/>
          <p:nvPr/>
        </p:nvSpPr>
        <p:spPr>
          <a:xfrm rot="0">
            <a:off x="928366" y="3886115"/>
            <a:ext cx="1735685" cy="439694"/>
          </a:xfrm>
          <a:prstGeom prst="rect">
            <a:avLst/>
          </a:prstGeom>
        </p:spPr>
        <p:txBody>
          <a:bodyPr anchor="t" rtlCol="false" tIns="0" lIns="0" bIns="0" rIns="0">
            <a:spAutoFit/>
          </a:bodyPr>
          <a:lstStyle/>
          <a:p>
            <a:pPr algn="l">
              <a:lnSpc>
                <a:spcPts val="3427"/>
              </a:lnSpc>
              <a:spcBef>
                <a:spcPct val="0"/>
              </a:spcBef>
            </a:pPr>
            <a:r>
              <a:rPr lang="en-US" sz="2616" spc="78">
                <a:solidFill>
                  <a:srgbClr val="2E59A7"/>
                </a:solidFill>
                <a:latin typeface="Poppins Heavy"/>
                <a:ea typeface="Poppins Heavy"/>
                <a:cs typeface="Poppins Heavy"/>
                <a:sym typeface="Poppins Heavy"/>
              </a:rPr>
              <a:t>ÉTAPE 1</a:t>
            </a:r>
          </a:p>
        </p:txBody>
      </p:sp>
      <p:sp>
        <p:nvSpPr>
          <p:cNvPr name="TextBox 19" id="19"/>
          <p:cNvSpPr txBox="true"/>
          <p:nvPr/>
        </p:nvSpPr>
        <p:spPr>
          <a:xfrm rot="0">
            <a:off x="4869972" y="8279303"/>
            <a:ext cx="1453164" cy="439649"/>
          </a:xfrm>
          <a:prstGeom prst="rect">
            <a:avLst/>
          </a:prstGeom>
        </p:spPr>
        <p:txBody>
          <a:bodyPr anchor="t" rtlCol="false" tIns="0" lIns="0" bIns="0" rIns="0">
            <a:spAutoFit/>
          </a:bodyPr>
          <a:lstStyle/>
          <a:p>
            <a:pPr algn="l">
              <a:lnSpc>
                <a:spcPts val="3432"/>
              </a:lnSpc>
              <a:spcBef>
                <a:spcPct val="0"/>
              </a:spcBef>
            </a:pPr>
            <a:r>
              <a:rPr lang="en-US" sz="2619" spc="78">
                <a:solidFill>
                  <a:srgbClr val="3B429F"/>
                </a:solidFill>
                <a:latin typeface="Poppins Heavy"/>
                <a:ea typeface="Poppins Heavy"/>
                <a:cs typeface="Poppins Heavy"/>
                <a:sym typeface="Poppins Heavy"/>
              </a:rPr>
              <a:t>ÉTAPE 2</a:t>
            </a:r>
          </a:p>
        </p:txBody>
      </p:sp>
      <p:sp>
        <p:nvSpPr>
          <p:cNvPr name="TextBox 20" id="20"/>
          <p:cNvSpPr txBox="true"/>
          <p:nvPr/>
        </p:nvSpPr>
        <p:spPr>
          <a:xfrm rot="0">
            <a:off x="8318108" y="3871464"/>
            <a:ext cx="1410189" cy="439649"/>
          </a:xfrm>
          <a:prstGeom prst="rect">
            <a:avLst/>
          </a:prstGeom>
        </p:spPr>
        <p:txBody>
          <a:bodyPr anchor="t" rtlCol="false" tIns="0" lIns="0" bIns="0" rIns="0">
            <a:spAutoFit/>
          </a:bodyPr>
          <a:lstStyle/>
          <a:p>
            <a:pPr algn="r">
              <a:lnSpc>
                <a:spcPts val="3432"/>
              </a:lnSpc>
              <a:spcBef>
                <a:spcPct val="0"/>
              </a:spcBef>
            </a:pPr>
            <a:r>
              <a:rPr lang="en-US" sz="2619" spc="78">
                <a:solidFill>
                  <a:srgbClr val="2C92D5"/>
                </a:solidFill>
                <a:latin typeface="Poppins Heavy"/>
                <a:ea typeface="Poppins Heavy"/>
                <a:cs typeface="Poppins Heavy"/>
                <a:sym typeface="Poppins Heavy"/>
              </a:rPr>
              <a:t>ÉTAPE 3</a:t>
            </a:r>
          </a:p>
        </p:txBody>
      </p:sp>
      <p:sp>
        <p:nvSpPr>
          <p:cNvPr name="AutoShape 21" id="21"/>
          <p:cNvSpPr/>
          <p:nvPr/>
        </p:nvSpPr>
        <p:spPr>
          <a:xfrm>
            <a:off x="3871718" y="8522939"/>
            <a:ext cx="998255" cy="0"/>
          </a:xfrm>
          <a:prstGeom prst="line">
            <a:avLst/>
          </a:prstGeom>
          <a:ln cap="flat" w="19050">
            <a:solidFill>
              <a:srgbClr val="000000"/>
            </a:solidFill>
            <a:prstDash val="sysDot"/>
            <a:headEnd type="none" len="sm" w="sm"/>
            <a:tailEnd type="none" len="sm" w="sm"/>
          </a:ln>
        </p:spPr>
      </p:sp>
      <p:sp>
        <p:nvSpPr>
          <p:cNvPr name="AutoShape 22" id="22"/>
          <p:cNvSpPr/>
          <p:nvPr/>
        </p:nvSpPr>
        <p:spPr>
          <a:xfrm flipV="true">
            <a:off x="7311866" y="4096071"/>
            <a:ext cx="9525" cy="4413624"/>
          </a:xfrm>
          <a:prstGeom prst="line">
            <a:avLst/>
          </a:prstGeom>
          <a:ln cap="flat" w="19050">
            <a:solidFill>
              <a:srgbClr val="000000"/>
            </a:solidFill>
            <a:prstDash val="sysDot"/>
            <a:headEnd type="none" len="sm" w="sm"/>
            <a:tailEnd type="none" len="sm" w="sm"/>
          </a:ln>
        </p:spPr>
      </p:sp>
      <p:sp>
        <p:nvSpPr>
          <p:cNvPr name="AutoShape 23" id="23"/>
          <p:cNvSpPr/>
          <p:nvPr/>
        </p:nvSpPr>
        <p:spPr>
          <a:xfrm flipV="true">
            <a:off x="6323136" y="8513414"/>
            <a:ext cx="1007779" cy="9525"/>
          </a:xfrm>
          <a:prstGeom prst="line">
            <a:avLst/>
          </a:prstGeom>
          <a:ln cap="flat" w="19050">
            <a:solidFill>
              <a:srgbClr val="000000"/>
            </a:solidFill>
            <a:prstDash val="sysDot"/>
            <a:headEnd type="none" len="sm" w="sm"/>
            <a:tailEnd type="none" len="sm" w="sm"/>
          </a:ln>
        </p:spPr>
      </p:sp>
      <p:sp>
        <p:nvSpPr>
          <p:cNvPr name="AutoShape 24" id="24"/>
          <p:cNvSpPr/>
          <p:nvPr/>
        </p:nvSpPr>
        <p:spPr>
          <a:xfrm flipV="true">
            <a:off x="3871718" y="4115101"/>
            <a:ext cx="9525" cy="4398314"/>
          </a:xfrm>
          <a:prstGeom prst="line">
            <a:avLst/>
          </a:prstGeom>
          <a:ln cap="flat" w="19050">
            <a:solidFill>
              <a:srgbClr val="000000"/>
            </a:solidFill>
            <a:prstDash val="sysDot"/>
            <a:headEnd type="none" len="sm" w="sm"/>
            <a:tailEnd type="none" len="sm" w="sm"/>
          </a:ln>
        </p:spPr>
      </p:sp>
      <p:grpSp>
        <p:nvGrpSpPr>
          <p:cNvPr name="Group 25" id="25"/>
          <p:cNvGrpSpPr/>
          <p:nvPr/>
        </p:nvGrpSpPr>
        <p:grpSpPr>
          <a:xfrm rot="0">
            <a:off x="11300286" y="5805847"/>
            <a:ext cx="2381426" cy="2381426"/>
            <a:chOff x="0" y="0"/>
            <a:chExt cx="6350000" cy="6350000"/>
          </a:xfrm>
        </p:grpSpPr>
        <p:sp>
          <p:nvSpPr>
            <p:cNvPr name="Freeform 26" id="2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grpSp>
        <p:nvGrpSpPr>
          <p:cNvPr name="Group 27" id="27"/>
          <p:cNvGrpSpPr/>
          <p:nvPr/>
        </p:nvGrpSpPr>
        <p:grpSpPr>
          <a:xfrm rot="0">
            <a:off x="14660116" y="4325809"/>
            <a:ext cx="2521309" cy="2521309"/>
            <a:chOff x="0" y="0"/>
            <a:chExt cx="6350000" cy="6350000"/>
          </a:xfrm>
        </p:grpSpPr>
        <p:sp>
          <p:nvSpPr>
            <p:cNvPr name="Freeform 28" id="2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AutoShape 29" id="29"/>
          <p:cNvSpPr/>
          <p:nvPr/>
        </p:nvSpPr>
        <p:spPr>
          <a:xfrm>
            <a:off x="14198153" y="4075240"/>
            <a:ext cx="1643725" cy="0"/>
          </a:xfrm>
          <a:prstGeom prst="line">
            <a:avLst/>
          </a:prstGeom>
          <a:ln cap="flat" w="19050">
            <a:solidFill>
              <a:srgbClr val="000000"/>
            </a:solidFill>
            <a:prstDash val="sysDot"/>
            <a:headEnd type="none" len="sm" w="sm"/>
            <a:tailEnd type="none" len="sm" w="sm"/>
          </a:ln>
        </p:spPr>
      </p:sp>
      <p:sp>
        <p:nvSpPr>
          <p:cNvPr name="AutoShape 30" id="30"/>
          <p:cNvSpPr/>
          <p:nvPr/>
        </p:nvSpPr>
        <p:spPr>
          <a:xfrm flipV="true">
            <a:off x="2280063" y="4102231"/>
            <a:ext cx="1582130" cy="3345"/>
          </a:xfrm>
          <a:prstGeom prst="line">
            <a:avLst/>
          </a:prstGeom>
          <a:ln cap="flat" w="19050">
            <a:solidFill>
              <a:srgbClr val="000000"/>
            </a:solidFill>
            <a:prstDash val="sysDot"/>
            <a:headEnd type="none" len="sm" w="sm"/>
            <a:tailEnd type="none" len="sm" w="sm"/>
          </a:ln>
        </p:spPr>
      </p:sp>
      <p:sp>
        <p:nvSpPr>
          <p:cNvPr name="AutoShape 31" id="31"/>
          <p:cNvSpPr/>
          <p:nvPr/>
        </p:nvSpPr>
        <p:spPr>
          <a:xfrm>
            <a:off x="7331006" y="4102231"/>
            <a:ext cx="998255" cy="0"/>
          </a:xfrm>
          <a:prstGeom prst="line">
            <a:avLst/>
          </a:prstGeom>
          <a:ln cap="flat" w="19050">
            <a:solidFill>
              <a:srgbClr val="000000"/>
            </a:solidFill>
            <a:prstDash val="sysDot"/>
            <a:headEnd type="none" len="sm" w="sm"/>
            <a:tailEnd type="none" len="sm" w="sm"/>
          </a:ln>
        </p:spPr>
      </p:sp>
      <p:sp>
        <p:nvSpPr>
          <p:cNvPr name="AutoShape 32" id="32"/>
          <p:cNvSpPr/>
          <p:nvPr/>
        </p:nvSpPr>
        <p:spPr>
          <a:xfrm flipV="true">
            <a:off x="9728296" y="4110725"/>
            <a:ext cx="1084069" cy="4376"/>
          </a:xfrm>
          <a:prstGeom prst="line">
            <a:avLst/>
          </a:prstGeom>
          <a:ln cap="flat" w="19050">
            <a:solidFill>
              <a:srgbClr val="000000"/>
            </a:solidFill>
            <a:prstDash val="sysDot"/>
            <a:headEnd type="none" len="sm" w="sm"/>
            <a:tailEnd type="none" len="sm" w="sm"/>
          </a:ln>
        </p:spPr>
      </p:sp>
      <p:sp>
        <p:nvSpPr>
          <p:cNvPr name="AutoShape 33" id="33"/>
          <p:cNvSpPr/>
          <p:nvPr/>
        </p:nvSpPr>
        <p:spPr>
          <a:xfrm flipV="true">
            <a:off x="10821981" y="4096779"/>
            <a:ext cx="9525" cy="4413624"/>
          </a:xfrm>
          <a:prstGeom prst="line">
            <a:avLst/>
          </a:prstGeom>
          <a:ln cap="flat" w="19050">
            <a:solidFill>
              <a:srgbClr val="000000"/>
            </a:solidFill>
            <a:prstDash val="sysDot"/>
            <a:headEnd type="none" len="sm" w="sm"/>
            <a:tailEnd type="none" len="sm" w="sm"/>
          </a:ln>
        </p:spPr>
      </p:sp>
      <p:sp>
        <p:nvSpPr>
          <p:cNvPr name="TextBox 34" id="34"/>
          <p:cNvSpPr txBox="true"/>
          <p:nvPr/>
        </p:nvSpPr>
        <p:spPr>
          <a:xfrm rot="0">
            <a:off x="11751317" y="8260253"/>
            <a:ext cx="1453164" cy="439649"/>
          </a:xfrm>
          <a:prstGeom prst="rect">
            <a:avLst/>
          </a:prstGeom>
        </p:spPr>
        <p:txBody>
          <a:bodyPr anchor="t" rtlCol="false" tIns="0" lIns="0" bIns="0" rIns="0">
            <a:spAutoFit/>
          </a:bodyPr>
          <a:lstStyle/>
          <a:p>
            <a:pPr algn="l">
              <a:lnSpc>
                <a:spcPts val="3432"/>
              </a:lnSpc>
              <a:spcBef>
                <a:spcPct val="0"/>
              </a:spcBef>
            </a:pPr>
            <a:r>
              <a:rPr lang="en-US" sz="2619" spc="78">
                <a:solidFill>
                  <a:srgbClr val="2E59A7"/>
                </a:solidFill>
                <a:latin typeface="Poppins Heavy"/>
                <a:ea typeface="Poppins Heavy"/>
                <a:cs typeface="Poppins Heavy"/>
                <a:sym typeface="Poppins Heavy"/>
              </a:rPr>
              <a:t>ÉTAPE 4</a:t>
            </a:r>
          </a:p>
        </p:txBody>
      </p:sp>
      <p:sp>
        <p:nvSpPr>
          <p:cNvPr name="AutoShape 35" id="35"/>
          <p:cNvSpPr/>
          <p:nvPr/>
        </p:nvSpPr>
        <p:spPr>
          <a:xfrm>
            <a:off x="10812456" y="8494365"/>
            <a:ext cx="998255" cy="0"/>
          </a:xfrm>
          <a:prstGeom prst="line">
            <a:avLst/>
          </a:prstGeom>
          <a:ln cap="flat" w="19050">
            <a:solidFill>
              <a:srgbClr val="000000"/>
            </a:solidFill>
            <a:prstDash val="sysDot"/>
            <a:headEnd type="none" len="sm" w="sm"/>
            <a:tailEnd type="none" len="sm" w="sm"/>
          </a:ln>
        </p:spPr>
      </p:sp>
      <p:sp>
        <p:nvSpPr>
          <p:cNvPr name="AutoShape 36" id="36"/>
          <p:cNvSpPr/>
          <p:nvPr/>
        </p:nvSpPr>
        <p:spPr>
          <a:xfrm flipV="true">
            <a:off x="13204571" y="8456265"/>
            <a:ext cx="979295" cy="19050"/>
          </a:xfrm>
          <a:prstGeom prst="line">
            <a:avLst/>
          </a:prstGeom>
          <a:ln cap="flat" w="19050">
            <a:solidFill>
              <a:srgbClr val="000000"/>
            </a:solidFill>
            <a:prstDash val="sysDot"/>
            <a:headEnd type="none" len="sm" w="sm"/>
            <a:tailEnd type="none" len="sm" w="sm"/>
          </a:ln>
        </p:spPr>
      </p:sp>
      <p:sp>
        <p:nvSpPr>
          <p:cNvPr name="AutoShape 37" id="37"/>
          <p:cNvSpPr/>
          <p:nvPr/>
        </p:nvSpPr>
        <p:spPr>
          <a:xfrm flipV="true">
            <a:off x="14193391" y="4042620"/>
            <a:ext cx="9525" cy="4413624"/>
          </a:xfrm>
          <a:prstGeom prst="line">
            <a:avLst/>
          </a:prstGeom>
          <a:ln cap="flat" w="19050">
            <a:solidFill>
              <a:srgbClr val="000000"/>
            </a:solidFill>
            <a:prstDash val="sysDot"/>
            <a:headEnd type="none" len="sm" w="sm"/>
            <a:tailEnd type="none" len="sm" w="sm"/>
          </a:ln>
        </p:spPr>
      </p:sp>
      <p:sp>
        <p:nvSpPr>
          <p:cNvPr name="Freeform 38" id="38"/>
          <p:cNvSpPr/>
          <p:nvPr/>
        </p:nvSpPr>
        <p:spPr>
          <a:xfrm flipH="false" flipV="false" rot="0">
            <a:off x="11641131" y="6267406"/>
            <a:ext cx="1640596" cy="1458307"/>
          </a:xfrm>
          <a:custGeom>
            <a:avLst/>
            <a:gdLst/>
            <a:ahLst/>
            <a:cxnLst/>
            <a:rect r="r" b="b" t="t" l="l"/>
            <a:pathLst>
              <a:path h="1458307" w="1640596">
                <a:moveTo>
                  <a:pt x="0" y="0"/>
                </a:moveTo>
                <a:lnTo>
                  <a:pt x="1640595" y="0"/>
                </a:lnTo>
                <a:lnTo>
                  <a:pt x="1640595" y="1458307"/>
                </a:lnTo>
                <a:lnTo>
                  <a:pt x="0" y="145830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39" id="39"/>
          <p:cNvSpPr/>
          <p:nvPr/>
        </p:nvSpPr>
        <p:spPr>
          <a:xfrm flipH="false" flipV="false" rot="0">
            <a:off x="14998969" y="4926647"/>
            <a:ext cx="1843603" cy="1322785"/>
          </a:xfrm>
          <a:custGeom>
            <a:avLst/>
            <a:gdLst/>
            <a:ahLst/>
            <a:cxnLst/>
            <a:rect r="r" b="b" t="t" l="l"/>
            <a:pathLst>
              <a:path h="1322785" w="1843603">
                <a:moveTo>
                  <a:pt x="0" y="0"/>
                </a:moveTo>
                <a:lnTo>
                  <a:pt x="1843603" y="0"/>
                </a:lnTo>
                <a:lnTo>
                  <a:pt x="1843603" y="1322786"/>
                </a:lnTo>
                <a:lnTo>
                  <a:pt x="0" y="132278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40" id="40"/>
          <p:cNvSpPr/>
          <p:nvPr/>
        </p:nvSpPr>
        <p:spPr>
          <a:xfrm flipH="false" flipV="false" rot="0">
            <a:off x="15659975" y="5071083"/>
            <a:ext cx="521590" cy="626363"/>
          </a:xfrm>
          <a:custGeom>
            <a:avLst/>
            <a:gdLst/>
            <a:ahLst/>
            <a:cxnLst/>
            <a:rect r="r" b="b" t="t" l="l"/>
            <a:pathLst>
              <a:path h="626363" w="521590">
                <a:moveTo>
                  <a:pt x="0" y="0"/>
                </a:moveTo>
                <a:lnTo>
                  <a:pt x="521590" y="0"/>
                </a:lnTo>
                <a:lnTo>
                  <a:pt x="521590" y="626363"/>
                </a:lnTo>
                <a:lnTo>
                  <a:pt x="0" y="626363"/>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TextBox 41" id="41"/>
          <p:cNvSpPr txBox="true"/>
          <p:nvPr/>
        </p:nvSpPr>
        <p:spPr>
          <a:xfrm rot="0">
            <a:off x="13785" y="654246"/>
            <a:ext cx="18288000" cy="952500"/>
          </a:xfrm>
          <a:prstGeom prst="rect">
            <a:avLst/>
          </a:prstGeom>
        </p:spPr>
        <p:txBody>
          <a:bodyPr anchor="t" rtlCol="false" tIns="0" lIns="0" bIns="0" rIns="0">
            <a:spAutoFit/>
          </a:bodyPr>
          <a:lstStyle/>
          <a:p>
            <a:pPr algn="ctr">
              <a:lnSpc>
                <a:spcPts val="7500"/>
              </a:lnSpc>
            </a:pPr>
            <a:r>
              <a:rPr lang="en-US" sz="5000">
                <a:solidFill>
                  <a:srgbClr val="F7F7F7"/>
                </a:solidFill>
                <a:latin typeface="Poppins Semi-Bold"/>
                <a:ea typeface="Poppins Semi-Bold"/>
                <a:cs typeface="Poppins Semi-Bold"/>
                <a:sym typeface="Poppins Semi-Bold"/>
              </a:rPr>
              <a:t>Le processus de création</a:t>
            </a:r>
          </a:p>
        </p:txBody>
      </p:sp>
      <p:sp>
        <p:nvSpPr>
          <p:cNvPr name="TextBox 42" id="42"/>
          <p:cNvSpPr txBox="true"/>
          <p:nvPr/>
        </p:nvSpPr>
        <p:spPr>
          <a:xfrm rot="0">
            <a:off x="933327" y="7054706"/>
            <a:ext cx="2471666" cy="1146138"/>
          </a:xfrm>
          <a:prstGeom prst="rect">
            <a:avLst/>
          </a:prstGeom>
        </p:spPr>
        <p:txBody>
          <a:bodyPr anchor="t" rtlCol="false" tIns="0" lIns="0" bIns="0" rIns="0">
            <a:spAutoFit/>
          </a:bodyPr>
          <a:lstStyle/>
          <a:p>
            <a:pPr algn="ctr">
              <a:lnSpc>
                <a:spcPts val="2977"/>
              </a:lnSpc>
            </a:pPr>
            <a:r>
              <a:rPr lang="en-US" sz="2126">
                <a:solidFill>
                  <a:srgbClr val="000000"/>
                </a:solidFill>
                <a:latin typeface="Arial"/>
                <a:ea typeface="Arial"/>
                <a:cs typeface="Arial"/>
                <a:sym typeface="Arial"/>
              </a:rPr>
              <a:t>Consultation du contenu du cours de la prof. Shalini Lal.</a:t>
            </a:r>
          </a:p>
        </p:txBody>
      </p:sp>
      <p:sp>
        <p:nvSpPr>
          <p:cNvPr name="TextBox 43" id="43"/>
          <p:cNvSpPr txBox="true"/>
          <p:nvPr/>
        </p:nvSpPr>
        <p:spPr>
          <a:xfrm rot="0">
            <a:off x="4089803" y="4045081"/>
            <a:ext cx="3013503" cy="1315593"/>
          </a:xfrm>
          <a:prstGeom prst="rect">
            <a:avLst/>
          </a:prstGeom>
        </p:spPr>
        <p:txBody>
          <a:bodyPr anchor="t" rtlCol="false" tIns="0" lIns="0" bIns="0" rIns="0">
            <a:spAutoFit/>
          </a:bodyPr>
          <a:lstStyle/>
          <a:p>
            <a:pPr algn="ctr">
              <a:lnSpc>
                <a:spcPts val="2561"/>
              </a:lnSpc>
            </a:pPr>
            <a:r>
              <a:rPr lang="en-US" sz="1829">
                <a:solidFill>
                  <a:srgbClr val="000000"/>
                </a:solidFill>
                <a:latin typeface="Arial"/>
                <a:ea typeface="Arial"/>
                <a:cs typeface="Arial"/>
                <a:sym typeface="Arial"/>
              </a:rPr>
              <a:t>Scan des ressources dans la littérature pour identifier d’autres ressources pertinentes.</a:t>
            </a:r>
          </a:p>
        </p:txBody>
      </p:sp>
      <p:sp>
        <p:nvSpPr>
          <p:cNvPr name="TextBox 44" id="44"/>
          <p:cNvSpPr txBox="true"/>
          <p:nvPr/>
        </p:nvSpPr>
        <p:spPr>
          <a:xfrm rot="0">
            <a:off x="7552812" y="7178772"/>
            <a:ext cx="3037748" cy="1315593"/>
          </a:xfrm>
          <a:prstGeom prst="rect">
            <a:avLst/>
          </a:prstGeom>
        </p:spPr>
        <p:txBody>
          <a:bodyPr anchor="t" rtlCol="false" tIns="0" lIns="0" bIns="0" rIns="0">
            <a:spAutoFit/>
          </a:bodyPr>
          <a:lstStyle/>
          <a:p>
            <a:pPr algn="ctr">
              <a:lnSpc>
                <a:spcPts val="2561"/>
              </a:lnSpc>
              <a:spcBef>
                <a:spcPct val="0"/>
              </a:spcBef>
            </a:pPr>
            <a:r>
              <a:rPr lang="en-US" sz="1829">
                <a:solidFill>
                  <a:srgbClr val="000000"/>
                </a:solidFill>
                <a:latin typeface="Arial"/>
                <a:ea typeface="Arial"/>
                <a:cs typeface="Arial"/>
                <a:sym typeface="Arial"/>
              </a:rPr>
              <a:t>Consultation de bibliothécaires, professeur·e·s et étudiant·e·s afin d’affiner le contenu. </a:t>
            </a:r>
          </a:p>
        </p:txBody>
      </p:sp>
      <p:sp>
        <p:nvSpPr>
          <p:cNvPr name="TextBox 45" id="45"/>
          <p:cNvSpPr txBox="true"/>
          <p:nvPr/>
        </p:nvSpPr>
        <p:spPr>
          <a:xfrm rot="0">
            <a:off x="11185867" y="4052104"/>
            <a:ext cx="2653163" cy="991743"/>
          </a:xfrm>
          <a:prstGeom prst="rect">
            <a:avLst/>
          </a:prstGeom>
        </p:spPr>
        <p:txBody>
          <a:bodyPr anchor="t" rtlCol="false" tIns="0" lIns="0" bIns="0" rIns="0">
            <a:spAutoFit/>
          </a:bodyPr>
          <a:lstStyle/>
          <a:p>
            <a:pPr algn="ctr">
              <a:lnSpc>
                <a:spcPts val="2561"/>
              </a:lnSpc>
            </a:pPr>
            <a:r>
              <a:rPr lang="en-US" sz="1829">
                <a:solidFill>
                  <a:srgbClr val="000000"/>
                </a:solidFill>
                <a:latin typeface="Arial"/>
                <a:ea typeface="Arial"/>
                <a:cs typeface="Arial"/>
                <a:sym typeface="Arial"/>
              </a:rPr>
              <a:t>Finalisation du contenu et révision du matériel produit.</a:t>
            </a:r>
          </a:p>
        </p:txBody>
      </p:sp>
      <p:sp>
        <p:nvSpPr>
          <p:cNvPr name="TextBox 46" id="46"/>
          <p:cNvSpPr txBox="true"/>
          <p:nvPr/>
        </p:nvSpPr>
        <p:spPr>
          <a:xfrm rot="0">
            <a:off x="14669641" y="7159722"/>
            <a:ext cx="2748438" cy="1518285"/>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Arial Bold"/>
                <a:ea typeface="Arial Bold"/>
                <a:cs typeface="Arial Bold"/>
                <a:sym typeface="Arial Bold"/>
              </a:rPr>
              <a:t>Adaptation du contenu selon les principes REL et mise en ligne.</a:t>
            </a:r>
          </a:p>
        </p:txBody>
      </p:sp>
      <p:sp>
        <p:nvSpPr>
          <p:cNvPr name="TextBox 47" id="47"/>
          <p:cNvSpPr txBox="true"/>
          <p:nvPr/>
        </p:nvSpPr>
        <p:spPr>
          <a:xfrm rot="0">
            <a:off x="15841878" y="3886115"/>
            <a:ext cx="1735685" cy="439694"/>
          </a:xfrm>
          <a:prstGeom prst="rect">
            <a:avLst/>
          </a:prstGeom>
        </p:spPr>
        <p:txBody>
          <a:bodyPr anchor="t" rtlCol="false" tIns="0" lIns="0" bIns="0" rIns="0">
            <a:spAutoFit/>
          </a:bodyPr>
          <a:lstStyle/>
          <a:p>
            <a:pPr algn="l">
              <a:lnSpc>
                <a:spcPts val="3427"/>
              </a:lnSpc>
              <a:spcBef>
                <a:spcPct val="0"/>
              </a:spcBef>
            </a:pPr>
            <a:r>
              <a:rPr lang="en-US" sz="2616" spc="78">
                <a:solidFill>
                  <a:srgbClr val="3B429F"/>
                </a:solidFill>
                <a:latin typeface="Poppins Heavy"/>
                <a:ea typeface="Poppins Heavy"/>
                <a:cs typeface="Poppins Heavy"/>
                <a:sym typeface="Poppins Heavy"/>
              </a:rPr>
              <a:t>ÉTAPE 5</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Freeform 2" id="2"/>
          <p:cNvSpPr/>
          <p:nvPr/>
        </p:nvSpPr>
        <p:spPr>
          <a:xfrm flipH="false" flipV="false" rot="0">
            <a:off x="5181633" y="4987722"/>
            <a:ext cx="7924734" cy="5018998"/>
          </a:xfrm>
          <a:custGeom>
            <a:avLst/>
            <a:gdLst/>
            <a:ahLst/>
            <a:cxnLst/>
            <a:rect r="r" b="b" t="t" l="l"/>
            <a:pathLst>
              <a:path h="5018998" w="7924734">
                <a:moveTo>
                  <a:pt x="0" y="0"/>
                </a:moveTo>
                <a:lnTo>
                  <a:pt x="7924734" y="0"/>
                </a:lnTo>
                <a:lnTo>
                  <a:pt x="7924734" y="5018998"/>
                </a:lnTo>
                <a:lnTo>
                  <a:pt x="0" y="5018998"/>
                </a:lnTo>
                <a:lnTo>
                  <a:pt x="0" y="0"/>
                </a:lnTo>
                <a:close/>
              </a:path>
            </a:pathLst>
          </a:custGeom>
          <a:blipFill>
            <a:blip r:embed="rId3"/>
            <a:stretch>
              <a:fillRect l="0" t="0" r="0" b="0"/>
            </a:stretch>
          </a:blipFill>
        </p:spPr>
      </p:sp>
      <p:grpSp>
        <p:nvGrpSpPr>
          <p:cNvPr name="Group 3" id="3"/>
          <p:cNvGrpSpPr/>
          <p:nvPr/>
        </p:nvGrpSpPr>
        <p:grpSpPr>
          <a:xfrm rot="0">
            <a:off x="0" y="0"/>
            <a:ext cx="18288000" cy="2451491"/>
            <a:chOff x="0" y="0"/>
            <a:chExt cx="3368783" cy="451583"/>
          </a:xfrm>
        </p:grpSpPr>
        <p:sp>
          <p:nvSpPr>
            <p:cNvPr name="Freeform 4" id="4"/>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5" id="5"/>
          <p:cNvSpPr txBox="true"/>
          <p:nvPr/>
        </p:nvSpPr>
        <p:spPr>
          <a:xfrm rot="0">
            <a:off x="3786819"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FFFFF"/>
                </a:solidFill>
                <a:latin typeface="Poppins Semi-Bold"/>
                <a:ea typeface="Poppins Semi-Bold"/>
                <a:cs typeface="Poppins Semi-Bold"/>
                <a:sym typeface="Poppins Semi-Bold"/>
              </a:rPr>
              <a:t>La boîte à outils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Freeform 2" id="2"/>
          <p:cNvSpPr/>
          <p:nvPr/>
        </p:nvSpPr>
        <p:spPr>
          <a:xfrm flipH="false" flipV="false" rot="0">
            <a:off x="5181633" y="4987722"/>
            <a:ext cx="7924734" cy="5018998"/>
          </a:xfrm>
          <a:custGeom>
            <a:avLst/>
            <a:gdLst/>
            <a:ahLst/>
            <a:cxnLst/>
            <a:rect r="r" b="b" t="t" l="l"/>
            <a:pathLst>
              <a:path h="5018998" w="7924734">
                <a:moveTo>
                  <a:pt x="0" y="0"/>
                </a:moveTo>
                <a:lnTo>
                  <a:pt x="7924734" y="0"/>
                </a:lnTo>
                <a:lnTo>
                  <a:pt x="7924734" y="5018998"/>
                </a:lnTo>
                <a:lnTo>
                  <a:pt x="0" y="5018998"/>
                </a:lnTo>
                <a:lnTo>
                  <a:pt x="0" y="0"/>
                </a:lnTo>
                <a:close/>
              </a:path>
            </a:pathLst>
          </a:custGeom>
          <a:blipFill>
            <a:blip r:embed="rId3"/>
            <a:stretch>
              <a:fillRect l="0" t="0" r="0" b="0"/>
            </a:stretch>
          </a:blipFill>
        </p:spPr>
      </p:sp>
      <p:grpSp>
        <p:nvGrpSpPr>
          <p:cNvPr name="Group 3" id="3"/>
          <p:cNvGrpSpPr/>
          <p:nvPr/>
        </p:nvGrpSpPr>
        <p:grpSpPr>
          <a:xfrm rot="0">
            <a:off x="0" y="0"/>
            <a:ext cx="18288000" cy="2451491"/>
            <a:chOff x="0" y="0"/>
            <a:chExt cx="3368783" cy="451583"/>
          </a:xfrm>
        </p:grpSpPr>
        <p:sp>
          <p:nvSpPr>
            <p:cNvPr name="Freeform 4" id="4"/>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5" id="5"/>
          <p:cNvSpPr txBox="true"/>
          <p:nvPr/>
        </p:nvSpPr>
        <p:spPr>
          <a:xfrm rot="0">
            <a:off x="3786819"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FFFFF"/>
                </a:solidFill>
                <a:latin typeface="Poppins Semi-Bold"/>
                <a:ea typeface="Poppins Semi-Bold"/>
                <a:cs typeface="Poppins Semi-Bold"/>
                <a:sym typeface="Poppins Semi-Bold"/>
              </a:rPr>
              <a:t>La boîte à outils</a:t>
            </a:r>
          </a:p>
        </p:txBody>
      </p:sp>
      <p:grpSp>
        <p:nvGrpSpPr>
          <p:cNvPr name="Group 6" id="6"/>
          <p:cNvGrpSpPr/>
          <p:nvPr/>
        </p:nvGrpSpPr>
        <p:grpSpPr>
          <a:xfrm rot="0">
            <a:off x="6647125" y="3863484"/>
            <a:ext cx="4689479" cy="4689479"/>
            <a:chOff x="0" y="0"/>
            <a:chExt cx="6252639" cy="6252639"/>
          </a:xfrm>
        </p:grpSpPr>
        <p:sp>
          <p:nvSpPr>
            <p:cNvPr name="Freeform 7" id="7"/>
            <p:cNvSpPr/>
            <p:nvPr/>
          </p:nvSpPr>
          <p:spPr>
            <a:xfrm flipH="false" flipV="false" rot="0">
              <a:off x="0" y="0"/>
              <a:ext cx="6252639" cy="6252639"/>
            </a:xfrm>
            <a:custGeom>
              <a:avLst/>
              <a:gdLst/>
              <a:ahLst/>
              <a:cxnLst/>
              <a:rect r="r" b="b" t="t" l="l"/>
              <a:pathLst>
                <a:path h="6252639" w="6252639">
                  <a:moveTo>
                    <a:pt x="0" y="0"/>
                  </a:moveTo>
                  <a:lnTo>
                    <a:pt x="6252639" y="0"/>
                  </a:lnTo>
                  <a:lnTo>
                    <a:pt x="6252639" y="6252639"/>
                  </a:lnTo>
                  <a:lnTo>
                    <a:pt x="0" y="62526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14950" y="595956"/>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814950" y="580609"/>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1795165" y="2260143"/>
              <a:ext cx="2330493" cy="1549042"/>
            </a:xfrm>
            <a:custGeom>
              <a:avLst/>
              <a:gdLst/>
              <a:ahLst/>
              <a:cxnLst/>
              <a:rect r="r" b="b" t="t" l="l"/>
              <a:pathLst>
                <a:path h="1549042" w="2330493">
                  <a:moveTo>
                    <a:pt x="0" y="0"/>
                  </a:moveTo>
                  <a:lnTo>
                    <a:pt x="2330492" y="0"/>
                  </a:lnTo>
                  <a:lnTo>
                    <a:pt x="2330492" y="1549043"/>
                  </a:lnTo>
                  <a:lnTo>
                    <a:pt x="0" y="1549043"/>
                  </a:lnTo>
                  <a:lnTo>
                    <a:pt x="0" y="0"/>
                  </a:lnTo>
                  <a:close/>
                </a:path>
              </a:pathLst>
            </a:custGeom>
            <a:blipFill>
              <a:blip r:embed="rId10">
                <a:extLst>
                  <a:ext uri="{96DAC541-7B7A-43D3-8B79-37D633B846F1}">
                    <asvg:svgBlip xmlns:asvg="http://schemas.microsoft.com/office/drawing/2016/SVG/main" r:embed="rId11"/>
                  </a:ext>
                </a:extLst>
              </a:blip>
              <a:stretch>
                <a:fillRect l="0" t="0" r="0" b="-81859"/>
              </a:stretch>
            </a:blipFill>
          </p:spPr>
        </p:sp>
        <p:sp>
          <p:nvSpPr>
            <p:cNvPr name="TextBox 11" id="11"/>
            <p:cNvSpPr txBox="true"/>
            <p:nvPr/>
          </p:nvSpPr>
          <p:spPr>
            <a:xfrm rot="0">
              <a:off x="1366741" y="1216976"/>
              <a:ext cx="3187339" cy="783502"/>
            </a:xfrm>
            <a:prstGeom prst="rect">
              <a:avLst/>
            </a:prstGeom>
          </p:spPr>
          <p:txBody>
            <a:bodyPr anchor="t" rtlCol="false" tIns="0" lIns="0" bIns="0" rIns="0">
              <a:spAutoFit/>
            </a:bodyPr>
            <a:lstStyle/>
            <a:p>
              <a:pPr algn="ctr">
                <a:lnSpc>
                  <a:spcPts val="2327"/>
                </a:lnSpc>
              </a:pPr>
              <a:r>
                <a:rPr lang="en-US" sz="1877" spc="27">
                  <a:solidFill>
                    <a:srgbClr val="000000"/>
                  </a:solidFill>
                  <a:latin typeface="Poppins Semi-Bold"/>
                  <a:ea typeface="Poppins Semi-Bold"/>
                  <a:cs typeface="Poppins Semi-Bold"/>
                  <a:sym typeface="Poppins Semi-Bold"/>
                </a:rPr>
                <a:t>Capsules d’enseignements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Freeform 2" id="2"/>
          <p:cNvSpPr/>
          <p:nvPr/>
        </p:nvSpPr>
        <p:spPr>
          <a:xfrm flipH="false" flipV="false" rot="0">
            <a:off x="5181633" y="4987722"/>
            <a:ext cx="7924734" cy="5018998"/>
          </a:xfrm>
          <a:custGeom>
            <a:avLst/>
            <a:gdLst/>
            <a:ahLst/>
            <a:cxnLst/>
            <a:rect r="r" b="b" t="t" l="l"/>
            <a:pathLst>
              <a:path h="5018998" w="7924734">
                <a:moveTo>
                  <a:pt x="0" y="0"/>
                </a:moveTo>
                <a:lnTo>
                  <a:pt x="7924734" y="0"/>
                </a:lnTo>
                <a:lnTo>
                  <a:pt x="7924734" y="5018998"/>
                </a:lnTo>
                <a:lnTo>
                  <a:pt x="0" y="5018998"/>
                </a:lnTo>
                <a:lnTo>
                  <a:pt x="0" y="0"/>
                </a:lnTo>
                <a:close/>
              </a:path>
            </a:pathLst>
          </a:custGeom>
          <a:blipFill>
            <a:blip r:embed="rId3"/>
            <a:stretch>
              <a:fillRect l="0" t="0" r="0" b="0"/>
            </a:stretch>
          </a:blipFill>
        </p:spPr>
      </p:sp>
      <p:sp>
        <p:nvSpPr>
          <p:cNvPr name="Freeform 3" id="3"/>
          <p:cNvSpPr/>
          <p:nvPr/>
        </p:nvSpPr>
        <p:spPr>
          <a:xfrm flipH="false" flipV="false" rot="-2392551">
            <a:off x="8420278" y="5825421"/>
            <a:ext cx="312694" cy="102905"/>
          </a:xfrm>
          <a:custGeom>
            <a:avLst/>
            <a:gdLst/>
            <a:ahLst/>
            <a:cxnLst/>
            <a:rect r="r" b="b" t="t" l="l"/>
            <a:pathLst>
              <a:path h="102905" w="312694">
                <a:moveTo>
                  <a:pt x="0" y="0"/>
                </a:moveTo>
                <a:lnTo>
                  <a:pt x="312693" y="0"/>
                </a:lnTo>
                <a:lnTo>
                  <a:pt x="312693" y="102905"/>
                </a:lnTo>
                <a:lnTo>
                  <a:pt x="0" y="1029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0" y="0"/>
            <a:ext cx="18288000" cy="2451491"/>
            <a:chOff x="0" y="0"/>
            <a:chExt cx="3368783" cy="451583"/>
          </a:xfrm>
        </p:grpSpPr>
        <p:sp>
          <p:nvSpPr>
            <p:cNvPr name="Freeform 5" id="5"/>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6" id="6"/>
          <p:cNvSpPr txBox="true"/>
          <p:nvPr/>
        </p:nvSpPr>
        <p:spPr>
          <a:xfrm rot="0">
            <a:off x="3786819"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FFFFF"/>
                </a:solidFill>
                <a:latin typeface="Poppins Semi-Bold"/>
                <a:ea typeface="Poppins Semi-Bold"/>
                <a:cs typeface="Poppins Semi-Bold"/>
                <a:sym typeface="Poppins Semi-Bold"/>
              </a:rPr>
              <a:t>La boîte à outils</a:t>
            </a:r>
          </a:p>
        </p:txBody>
      </p:sp>
      <p:grpSp>
        <p:nvGrpSpPr>
          <p:cNvPr name="Group 7" id="7"/>
          <p:cNvGrpSpPr/>
          <p:nvPr/>
        </p:nvGrpSpPr>
        <p:grpSpPr>
          <a:xfrm rot="0">
            <a:off x="5272446" y="2807742"/>
            <a:ext cx="4689479" cy="4689479"/>
            <a:chOff x="0" y="0"/>
            <a:chExt cx="6252639" cy="6252639"/>
          </a:xfrm>
        </p:grpSpPr>
        <p:sp>
          <p:nvSpPr>
            <p:cNvPr name="Freeform 8" id="8"/>
            <p:cNvSpPr/>
            <p:nvPr/>
          </p:nvSpPr>
          <p:spPr>
            <a:xfrm flipH="false" flipV="false" rot="0">
              <a:off x="0" y="0"/>
              <a:ext cx="6252639" cy="6252639"/>
            </a:xfrm>
            <a:custGeom>
              <a:avLst/>
              <a:gdLst/>
              <a:ahLst/>
              <a:cxnLst/>
              <a:rect r="r" b="b" t="t" l="l"/>
              <a:pathLst>
                <a:path h="6252639" w="6252639">
                  <a:moveTo>
                    <a:pt x="0" y="0"/>
                  </a:moveTo>
                  <a:lnTo>
                    <a:pt x="6252639" y="0"/>
                  </a:lnTo>
                  <a:lnTo>
                    <a:pt x="6252639" y="6252639"/>
                  </a:lnTo>
                  <a:lnTo>
                    <a:pt x="0" y="62526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814950" y="595956"/>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814950" y="580609"/>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795165" y="2260143"/>
              <a:ext cx="2330493" cy="1549042"/>
            </a:xfrm>
            <a:custGeom>
              <a:avLst/>
              <a:gdLst/>
              <a:ahLst/>
              <a:cxnLst/>
              <a:rect r="r" b="b" t="t" l="l"/>
              <a:pathLst>
                <a:path h="1549042" w="2330493">
                  <a:moveTo>
                    <a:pt x="0" y="0"/>
                  </a:moveTo>
                  <a:lnTo>
                    <a:pt x="2330492" y="0"/>
                  </a:lnTo>
                  <a:lnTo>
                    <a:pt x="2330492" y="1549043"/>
                  </a:lnTo>
                  <a:lnTo>
                    <a:pt x="0" y="1549043"/>
                  </a:lnTo>
                  <a:lnTo>
                    <a:pt x="0" y="0"/>
                  </a:lnTo>
                  <a:close/>
                </a:path>
              </a:pathLst>
            </a:custGeom>
            <a:blipFill>
              <a:blip r:embed="rId12">
                <a:extLst>
                  <a:ext uri="{96DAC541-7B7A-43D3-8B79-37D633B846F1}">
                    <asvg:svgBlip xmlns:asvg="http://schemas.microsoft.com/office/drawing/2016/SVG/main" r:embed="rId13"/>
                  </a:ext>
                </a:extLst>
              </a:blip>
              <a:stretch>
                <a:fillRect l="0" t="0" r="0" b="-81859"/>
              </a:stretch>
            </a:blipFill>
          </p:spPr>
        </p:sp>
        <p:sp>
          <p:nvSpPr>
            <p:cNvPr name="TextBox 12" id="12"/>
            <p:cNvSpPr txBox="true"/>
            <p:nvPr/>
          </p:nvSpPr>
          <p:spPr>
            <a:xfrm rot="0">
              <a:off x="1366741" y="1216976"/>
              <a:ext cx="3187339" cy="783502"/>
            </a:xfrm>
            <a:prstGeom prst="rect">
              <a:avLst/>
            </a:prstGeom>
          </p:spPr>
          <p:txBody>
            <a:bodyPr anchor="t" rtlCol="false" tIns="0" lIns="0" bIns="0" rIns="0">
              <a:spAutoFit/>
            </a:bodyPr>
            <a:lstStyle/>
            <a:p>
              <a:pPr algn="ctr">
                <a:lnSpc>
                  <a:spcPts val="2327"/>
                </a:lnSpc>
              </a:pPr>
              <a:r>
                <a:rPr lang="en-US" sz="1877" spc="27">
                  <a:solidFill>
                    <a:srgbClr val="000000"/>
                  </a:solidFill>
                  <a:latin typeface="Poppins Semi-Bold"/>
                  <a:ea typeface="Poppins Semi-Bold"/>
                  <a:cs typeface="Poppins Semi-Bold"/>
                  <a:sym typeface="Poppins Semi-Bold"/>
                </a:rPr>
                <a:t>Capsules d’enseignements</a:t>
              </a:r>
            </a:p>
          </p:txBody>
        </p:sp>
      </p:grpSp>
      <p:grpSp>
        <p:nvGrpSpPr>
          <p:cNvPr name="Group 13" id="13"/>
          <p:cNvGrpSpPr/>
          <p:nvPr/>
        </p:nvGrpSpPr>
        <p:grpSpPr>
          <a:xfrm rot="0">
            <a:off x="6647125" y="4006665"/>
            <a:ext cx="4689479" cy="4689479"/>
            <a:chOff x="0" y="0"/>
            <a:chExt cx="6252639" cy="6252639"/>
          </a:xfrm>
        </p:grpSpPr>
        <p:sp>
          <p:nvSpPr>
            <p:cNvPr name="Freeform 14" id="14"/>
            <p:cNvSpPr/>
            <p:nvPr/>
          </p:nvSpPr>
          <p:spPr>
            <a:xfrm flipH="false" flipV="false" rot="0">
              <a:off x="0" y="0"/>
              <a:ext cx="6252639" cy="6252639"/>
            </a:xfrm>
            <a:custGeom>
              <a:avLst/>
              <a:gdLst/>
              <a:ahLst/>
              <a:cxnLst/>
              <a:rect r="r" b="b" t="t" l="l"/>
              <a:pathLst>
                <a:path h="6252639" w="6252639">
                  <a:moveTo>
                    <a:pt x="0" y="0"/>
                  </a:moveTo>
                  <a:lnTo>
                    <a:pt x="6252639" y="0"/>
                  </a:lnTo>
                  <a:lnTo>
                    <a:pt x="6252639" y="6252639"/>
                  </a:lnTo>
                  <a:lnTo>
                    <a:pt x="0" y="62526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1318814" y="1168505"/>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151964">
              <a:off x="1318814" y="1168505"/>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167795">
              <a:off x="2487694" y="2741632"/>
              <a:ext cx="1953399" cy="1704785"/>
            </a:xfrm>
            <a:custGeom>
              <a:avLst/>
              <a:gdLst/>
              <a:ahLst/>
              <a:cxnLst/>
              <a:rect r="r" b="b" t="t" l="l"/>
              <a:pathLst>
                <a:path h="1704785" w="1953399">
                  <a:moveTo>
                    <a:pt x="0" y="0"/>
                  </a:moveTo>
                  <a:lnTo>
                    <a:pt x="1953399" y="0"/>
                  </a:lnTo>
                  <a:lnTo>
                    <a:pt x="1953399" y="1704785"/>
                  </a:lnTo>
                  <a:lnTo>
                    <a:pt x="0" y="170478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972478" y="1809328"/>
              <a:ext cx="2836947" cy="665709"/>
            </a:xfrm>
            <a:prstGeom prst="rect">
              <a:avLst/>
            </a:prstGeom>
          </p:spPr>
          <p:txBody>
            <a:bodyPr anchor="t" rtlCol="false" tIns="0" lIns="0" bIns="0" rIns="0">
              <a:spAutoFit/>
            </a:bodyPr>
            <a:lstStyle/>
            <a:p>
              <a:pPr algn="ctr">
                <a:lnSpc>
                  <a:spcPts val="1897"/>
                </a:lnSpc>
              </a:pPr>
              <a:r>
                <a:rPr lang="en-US" sz="1859" spc="27">
                  <a:solidFill>
                    <a:srgbClr val="000000"/>
                  </a:solidFill>
                  <a:latin typeface="Poppins Semi-Bold"/>
                  <a:ea typeface="Poppins Semi-Bold"/>
                  <a:cs typeface="Poppins Semi-Bold"/>
                  <a:sym typeface="Poppins Semi-Bold"/>
                </a:rPr>
                <a:t>Vidéos expérientielles</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3786819"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FFFFF"/>
                </a:solidFill>
                <a:latin typeface="Poppins Semi-Bold"/>
                <a:ea typeface="Poppins Semi-Bold"/>
                <a:cs typeface="Poppins Semi-Bold"/>
                <a:sym typeface="Poppins Semi-Bold"/>
              </a:rPr>
              <a:t>La boîte à outils</a:t>
            </a:r>
          </a:p>
        </p:txBody>
      </p:sp>
      <p:grpSp>
        <p:nvGrpSpPr>
          <p:cNvPr name="Group 5" id="5"/>
          <p:cNvGrpSpPr/>
          <p:nvPr/>
        </p:nvGrpSpPr>
        <p:grpSpPr>
          <a:xfrm rot="0">
            <a:off x="5181633" y="2278811"/>
            <a:ext cx="7924734" cy="7727909"/>
            <a:chOff x="0" y="0"/>
            <a:chExt cx="10566311" cy="10303879"/>
          </a:xfrm>
        </p:grpSpPr>
        <p:sp>
          <p:nvSpPr>
            <p:cNvPr name="Freeform 6" id="6"/>
            <p:cNvSpPr/>
            <p:nvPr/>
          </p:nvSpPr>
          <p:spPr>
            <a:xfrm flipH="false" flipV="false" rot="0">
              <a:off x="121084" y="705241"/>
              <a:ext cx="6252639" cy="6252639"/>
            </a:xfrm>
            <a:custGeom>
              <a:avLst/>
              <a:gdLst/>
              <a:ahLst/>
              <a:cxnLst/>
              <a:rect r="r" b="b" t="t" l="l"/>
              <a:pathLst>
                <a:path h="6252639" w="6252639">
                  <a:moveTo>
                    <a:pt x="0" y="0"/>
                  </a:moveTo>
                  <a:lnTo>
                    <a:pt x="6252638" y="0"/>
                  </a:lnTo>
                  <a:lnTo>
                    <a:pt x="6252638" y="6252639"/>
                  </a:lnTo>
                  <a:lnTo>
                    <a:pt x="0" y="62526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0" y="3611881"/>
              <a:ext cx="10566311" cy="6691997"/>
            </a:xfrm>
            <a:custGeom>
              <a:avLst/>
              <a:gdLst/>
              <a:ahLst/>
              <a:cxnLst/>
              <a:rect r="r" b="b" t="t" l="l"/>
              <a:pathLst>
                <a:path h="6691997" w="10566311">
                  <a:moveTo>
                    <a:pt x="0" y="0"/>
                  </a:moveTo>
                  <a:lnTo>
                    <a:pt x="10566311" y="0"/>
                  </a:lnTo>
                  <a:lnTo>
                    <a:pt x="10566311" y="6691998"/>
                  </a:lnTo>
                  <a:lnTo>
                    <a:pt x="0" y="6691998"/>
                  </a:lnTo>
                  <a:lnTo>
                    <a:pt x="0" y="0"/>
                  </a:lnTo>
                  <a:close/>
                </a:path>
              </a:pathLst>
            </a:custGeom>
            <a:blipFill>
              <a:blip r:embed="rId5"/>
              <a:stretch>
                <a:fillRect l="0" t="0" r="0" b="0"/>
              </a:stretch>
            </a:blipFill>
          </p:spPr>
        </p:sp>
        <p:sp>
          <p:nvSpPr>
            <p:cNvPr name="Freeform 8" id="8"/>
            <p:cNvSpPr/>
            <p:nvPr/>
          </p:nvSpPr>
          <p:spPr>
            <a:xfrm flipH="false" flipV="false" rot="0">
              <a:off x="936034" y="1301197"/>
              <a:ext cx="4144274" cy="4144274"/>
            </a:xfrm>
            <a:custGeom>
              <a:avLst/>
              <a:gdLst/>
              <a:ahLst/>
              <a:cxnLst/>
              <a:rect r="r" b="b" t="t" l="l"/>
              <a:pathLst>
                <a:path h="4144274" w="4144274">
                  <a:moveTo>
                    <a:pt x="0" y="0"/>
                  </a:moveTo>
                  <a:lnTo>
                    <a:pt x="4144274" y="0"/>
                  </a:lnTo>
                  <a:lnTo>
                    <a:pt x="4144274" y="4144275"/>
                  </a:lnTo>
                  <a:lnTo>
                    <a:pt x="0" y="41442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2392551">
              <a:off x="4318193" y="4728813"/>
              <a:ext cx="416925" cy="137206"/>
            </a:xfrm>
            <a:custGeom>
              <a:avLst/>
              <a:gdLst/>
              <a:ahLst/>
              <a:cxnLst/>
              <a:rect r="r" b="b" t="t" l="l"/>
              <a:pathLst>
                <a:path h="137206" w="416925">
                  <a:moveTo>
                    <a:pt x="0" y="0"/>
                  </a:moveTo>
                  <a:lnTo>
                    <a:pt x="416924" y="0"/>
                  </a:lnTo>
                  <a:lnTo>
                    <a:pt x="416924" y="137207"/>
                  </a:lnTo>
                  <a:lnTo>
                    <a:pt x="0" y="1372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936034" y="1285850"/>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916248" y="2965385"/>
              <a:ext cx="2330493" cy="1549042"/>
            </a:xfrm>
            <a:custGeom>
              <a:avLst/>
              <a:gdLst/>
              <a:ahLst/>
              <a:cxnLst/>
              <a:rect r="r" b="b" t="t" l="l"/>
              <a:pathLst>
                <a:path h="1549042" w="2330493">
                  <a:moveTo>
                    <a:pt x="0" y="0"/>
                  </a:moveTo>
                  <a:lnTo>
                    <a:pt x="2330493" y="0"/>
                  </a:lnTo>
                  <a:lnTo>
                    <a:pt x="2330493" y="1549042"/>
                  </a:lnTo>
                  <a:lnTo>
                    <a:pt x="0" y="1549042"/>
                  </a:lnTo>
                  <a:lnTo>
                    <a:pt x="0" y="0"/>
                  </a:lnTo>
                  <a:close/>
                </a:path>
              </a:pathLst>
            </a:custGeom>
            <a:blipFill>
              <a:blip r:embed="rId12">
                <a:extLst>
                  <a:ext uri="{96DAC541-7B7A-43D3-8B79-37D633B846F1}">
                    <asvg:svgBlip xmlns:asvg="http://schemas.microsoft.com/office/drawing/2016/SVG/main" r:embed="rId13"/>
                  </a:ext>
                </a:extLst>
              </a:blip>
              <a:stretch>
                <a:fillRect l="0" t="0" r="0" b="-81859"/>
              </a:stretch>
            </a:blipFill>
          </p:spPr>
        </p:sp>
        <p:sp>
          <p:nvSpPr>
            <p:cNvPr name="TextBox 12" id="12"/>
            <p:cNvSpPr txBox="true"/>
            <p:nvPr/>
          </p:nvSpPr>
          <p:spPr>
            <a:xfrm rot="0">
              <a:off x="1487825" y="1922217"/>
              <a:ext cx="3187339" cy="783502"/>
            </a:xfrm>
            <a:prstGeom prst="rect">
              <a:avLst/>
            </a:prstGeom>
          </p:spPr>
          <p:txBody>
            <a:bodyPr anchor="t" rtlCol="false" tIns="0" lIns="0" bIns="0" rIns="0">
              <a:spAutoFit/>
            </a:bodyPr>
            <a:lstStyle/>
            <a:p>
              <a:pPr algn="ctr">
                <a:lnSpc>
                  <a:spcPts val="2327"/>
                </a:lnSpc>
              </a:pPr>
              <a:r>
                <a:rPr lang="en-US" sz="1877" spc="27">
                  <a:solidFill>
                    <a:srgbClr val="000000"/>
                  </a:solidFill>
                  <a:latin typeface="Poppins Semi-Bold"/>
                  <a:ea typeface="Poppins Semi-Bold"/>
                  <a:cs typeface="Poppins Semi-Bold"/>
                  <a:sym typeface="Poppins Semi-Bold"/>
                </a:rPr>
                <a:t>Capsules d’enseignements</a:t>
              </a:r>
            </a:p>
          </p:txBody>
        </p:sp>
        <p:sp>
          <p:nvSpPr>
            <p:cNvPr name="Freeform 13" id="13"/>
            <p:cNvSpPr/>
            <p:nvPr/>
          </p:nvSpPr>
          <p:spPr>
            <a:xfrm flipH="false" flipV="false" rot="0">
              <a:off x="4675164" y="0"/>
              <a:ext cx="4656511" cy="4656511"/>
            </a:xfrm>
            <a:custGeom>
              <a:avLst/>
              <a:gdLst/>
              <a:ahLst/>
              <a:cxnLst/>
              <a:rect r="r" b="b" t="t" l="l"/>
              <a:pathLst>
                <a:path h="4656511" w="4656511">
                  <a:moveTo>
                    <a:pt x="0" y="0"/>
                  </a:moveTo>
                  <a:lnTo>
                    <a:pt x="4656511" y="0"/>
                  </a:lnTo>
                  <a:lnTo>
                    <a:pt x="4656511" y="4656511"/>
                  </a:lnTo>
                  <a:lnTo>
                    <a:pt x="0" y="465651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5080308" y="370153"/>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5080308" y="370153"/>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0">
              <a:off x="5933580" y="1829011"/>
              <a:ext cx="2017998" cy="1614398"/>
            </a:xfrm>
            <a:custGeom>
              <a:avLst/>
              <a:gdLst/>
              <a:ahLst/>
              <a:cxnLst/>
              <a:rect r="r" b="b" t="t" l="l"/>
              <a:pathLst>
                <a:path h="1614398" w="2017998">
                  <a:moveTo>
                    <a:pt x="0" y="0"/>
                  </a:moveTo>
                  <a:lnTo>
                    <a:pt x="2017998" y="0"/>
                  </a:lnTo>
                  <a:lnTo>
                    <a:pt x="2017998" y="1614398"/>
                  </a:lnTo>
                  <a:lnTo>
                    <a:pt x="0" y="161439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6942579" y="2324698"/>
              <a:ext cx="1601699" cy="1287183"/>
            </a:xfrm>
            <a:custGeom>
              <a:avLst/>
              <a:gdLst/>
              <a:ahLst/>
              <a:cxnLst/>
              <a:rect r="r" b="b" t="t" l="l"/>
              <a:pathLst>
                <a:path h="1287183" w="1601699">
                  <a:moveTo>
                    <a:pt x="0" y="0"/>
                  </a:moveTo>
                  <a:lnTo>
                    <a:pt x="1601698" y="0"/>
                  </a:lnTo>
                  <a:lnTo>
                    <a:pt x="1601698" y="1287183"/>
                  </a:lnTo>
                  <a:lnTo>
                    <a:pt x="0" y="128718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8" id="18"/>
            <p:cNvSpPr txBox="true"/>
            <p:nvPr/>
          </p:nvSpPr>
          <p:spPr>
            <a:xfrm rot="0">
              <a:off x="5204458" y="929882"/>
              <a:ext cx="4059233" cy="535357"/>
            </a:xfrm>
            <a:prstGeom prst="rect">
              <a:avLst/>
            </a:prstGeom>
          </p:spPr>
          <p:txBody>
            <a:bodyPr anchor="t" rtlCol="false" tIns="0" lIns="0" bIns="0" rIns="0">
              <a:spAutoFit/>
            </a:bodyPr>
            <a:lstStyle/>
            <a:p>
              <a:pPr algn="ctr">
                <a:lnSpc>
                  <a:spcPts val="3712"/>
                </a:lnSpc>
                <a:spcBef>
                  <a:spcPct val="0"/>
                </a:spcBef>
              </a:pPr>
              <a:r>
                <a:rPr lang="en-US" sz="1909" spc="28">
                  <a:solidFill>
                    <a:srgbClr val="000000"/>
                  </a:solidFill>
                  <a:latin typeface="Poppins Semi-Bold"/>
                  <a:ea typeface="Poppins Semi-Bold"/>
                  <a:cs typeface="Poppins Semi-Bold"/>
                  <a:sym typeface="Poppins Semi-Bold"/>
                </a:rPr>
                <a:t>Ressources </a:t>
              </a:r>
            </a:p>
          </p:txBody>
        </p:sp>
        <p:sp>
          <p:nvSpPr>
            <p:cNvPr name="Freeform 19" id="19"/>
            <p:cNvSpPr/>
            <p:nvPr/>
          </p:nvSpPr>
          <p:spPr>
            <a:xfrm flipH="false" flipV="false" rot="0">
              <a:off x="1953989" y="2303805"/>
              <a:ext cx="6252639" cy="6252639"/>
            </a:xfrm>
            <a:custGeom>
              <a:avLst/>
              <a:gdLst/>
              <a:ahLst/>
              <a:cxnLst/>
              <a:rect r="r" b="b" t="t" l="l"/>
              <a:pathLst>
                <a:path h="6252639" w="6252639">
                  <a:moveTo>
                    <a:pt x="0" y="0"/>
                  </a:moveTo>
                  <a:lnTo>
                    <a:pt x="6252638" y="0"/>
                  </a:lnTo>
                  <a:lnTo>
                    <a:pt x="6252638" y="6252639"/>
                  </a:lnTo>
                  <a:lnTo>
                    <a:pt x="0" y="62526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3272803" y="3472310"/>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151964">
              <a:off x="3272803" y="3472310"/>
              <a:ext cx="4144274" cy="4144274"/>
            </a:xfrm>
            <a:custGeom>
              <a:avLst/>
              <a:gdLst/>
              <a:ahLst/>
              <a:cxnLst/>
              <a:rect r="r" b="b" t="t" l="l"/>
              <a:pathLst>
                <a:path h="4144274" w="4144274">
                  <a:moveTo>
                    <a:pt x="0" y="0"/>
                  </a:moveTo>
                  <a:lnTo>
                    <a:pt x="4144274" y="0"/>
                  </a:lnTo>
                  <a:lnTo>
                    <a:pt x="4144274" y="4144274"/>
                  </a:lnTo>
                  <a:lnTo>
                    <a:pt x="0" y="4144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167795">
              <a:off x="4441682" y="5045437"/>
              <a:ext cx="1953399" cy="1704785"/>
            </a:xfrm>
            <a:custGeom>
              <a:avLst/>
              <a:gdLst/>
              <a:ahLst/>
              <a:cxnLst/>
              <a:rect r="r" b="b" t="t" l="l"/>
              <a:pathLst>
                <a:path h="1704785" w="1953399">
                  <a:moveTo>
                    <a:pt x="0" y="0"/>
                  </a:moveTo>
                  <a:lnTo>
                    <a:pt x="1953399" y="0"/>
                  </a:lnTo>
                  <a:lnTo>
                    <a:pt x="1953399" y="1704785"/>
                  </a:lnTo>
                  <a:lnTo>
                    <a:pt x="0" y="1704785"/>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3" id="23"/>
            <p:cNvSpPr txBox="true"/>
            <p:nvPr/>
          </p:nvSpPr>
          <p:spPr>
            <a:xfrm rot="0">
              <a:off x="3926467" y="4113133"/>
              <a:ext cx="2836947" cy="665709"/>
            </a:xfrm>
            <a:prstGeom prst="rect">
              <a:avLst/>
            </a:prstGeom>
          </p:spPr>
          <p:txBody>
            <a:bodyPr anchor="t" rtlCol="false" tIns="0" lIns="0" bIns="0" rIns="0">
              <a:spAutoFit/>
            </a:bodyPr>
            <a:lstStyle/>
            <a:p>
              <a:pPr algn="ctr">
                <a:lnSpc>
                  <a:spcPts val="1897"/>
                </a:lnSpc>
              </a:pPr>
              <a:r>
                <a:rPr lang="en-US" sz="1859" spc="27">
                  <a:solidFill>
                    <a:srgbClr val="000000"/>
                  </a:solidFill>
                  <a:latin typeface="Poppins Semi-Bold"/>
                  <a:ea typeface="Poppins Semi-Bold"/>
                  <a:cs typeface="Poppins Semi-Bold"/>
                  <a:sym typeface="Poppins Semi-Bold"/>
                </a:rPr>
                <a:t>Vidéos expérientielles</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AutoShape 2" id="2"/>
          <p:cNvSpPr/>
          <p:nvPr/>
        </p:nvSpPr>
        <p:spPr>
          <a:xfrm rot="0">
            <a:off x="970719" y="3525954"/>
            <a:ext cx="2638974" cy="4845791"/>
          </a:xfrm>
          <a:prstGeom prst="rect">
            <a:avLst/>
          </a:prstGeom>
          <a:solidFill>
            <a:srgbClr val="5AEBBB"/>
          </a:solidFill>
        </p:spPr>
      </p:sp>
      <p:sp>
        <p:nvSpPr>
          <p:cNvPr name="AutoShape 3" id="3"/>
          <p:cNvSpPr/>
          <p:nvPr/>
        </p:nvSpPr>
        <p:spPr>
          <a:xfrm rot="0">
            <a:off x="11739297" y="3525954"/>
            <a:ext cx="2638974" cy="4845791"/>
          </a:xfrm>
          <a:prstGeom prst="rect">
            <a:avLst/>
          </a:prstGeom>
          <a:solidFill>
            <a:srgbClr val="289DD2"/>
          </a:solidFill>
        </p:spPr>
      </p:sp>
      <p:sp>
        <p:nvSpPr>
          <p:cNvPr name="AutoShape 4" id="4"/>
          <p:cNvSpPr/>
          <p:nvPr/>
        </p:nvSpPr>
        <p:spPr>
          <a:xfrm rot="0">
            <a:off x="9047152" y="3525954"/>
            <a:ext cx="2638974" cy="4845791"/>
          </a:xfrm>
          <a:prstGeom prst="rect">
            <a:avLst/>
          </a:prstGeom>
          <a:solidFill>
            <a:srgbClr val="4FB8EE"/>
          </a:solidFill>
        </p:spPr>
      </p:sp>
      <p:sp>
        <p:nvSpPr>
          <p:cNvPr name="AutoShape 5" id="5"/>
          <p:cNvSpPr/>
          <p:nvPr/>
        </p:nvSpPr>
        <p:spPr>
          <a:xfrm rot="0">
            <a:off x="6355008" y="3525954"/>
            <a:ext cx="2638974" cy="4845791"/>
          </a:xfrm>
          <a:prstGeom prst="rect">
            <a:avLst/>
          </a:prstGeom>
          <a:solidFill>
            <a:srgbClr val="41C1BA"/>
          </a:solidFill>
        </p:spPr>
      </p:sp>
      <p:sp>
        <p:nvSpPr>
          <p:cNvPr name="AutoShape 6" id="6"/>
          <p:cNvSpPr/>
          <p:nvPr/>
        </p:nvSpPr>
        <p:spPr>
          <a:xfrm rot="0">
            <a:off x="3662863" y="3525954"/>
            <a:ext cx="2638974" cy="4845791"/>
          </a:xfrm>
          <a:prstGeom prst="rect">
            <a:avLst/>
          </a:prstGeom>
          <a:solidFill>
            <a:srgbClr val="62DDD6"/>
          </a:solidFill>
        </p:spPr>
      </p:sp>
      <p:sp>
        <p:nvSpPr>
          <p:cNvPr name="AutoShape 7" id="7"/>
          <p:cNvSpPr/>
          <p:nvPr/>
        </p:nvSpPr>
        <p:spPr>
          <a:xfrm rot="0">
            <a:off x="970719" y="4972648"/>
            <a:ext cx="2638974" cy="3399098"/>
          </a:xfrm>
          <a:prstGeom prst="rect">
            <a:avLst/>
          </a:prstGeom>
          <a:solidFill>
            <a:srgbClr val="F7F7F7">
              <a:alpha val="60000"/>
            </a:srgbClr>
          </a:solidFill>
        </p:spPr>
      </p:sp>
      <p:grpSp>
        <p:nvGrpSpPr>
          <p:cNvPr name="Group 8" id="8"/>
          <p:cNvGrpSpPr/>
          <p:nvPr/>
        </p:nvGrpSpPr>
        <p:grpSpPr>
          <a:xfrm rot="-2700000">
            <a:off x="2084215" y="4766986"/>
            <a:ext cx="411982" cy="411323"/>
            <a:chOff x="0" y="0"/>
            <a:chExt cx="6350000" cy="6339840"/>
          </a:xfrm>
        </p:grpSpPr>
        <p:sp>
          <p:nvSpPr>
            <p:cNvPr name="Freeform 9" id="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5AEBBB"/>
            </a:solidFill>
          </p:spPr>
        </p:sp>
      </p:grpSp>
      <p:sp>
        <p:nvSpPr>
          <p:cNvPr name="AutoShape 10" id="10"/>
          <p:cNvSpPr/>
          <p:nvPr/>
        </p:nvSpPr>
        <p:spPr>
          <a:xfrm rot="0">
            <a:off x="3662863" y="4972648"/>
            <a:ext cx="2638974" cy="3399098"/>
          </a:xfrm>
          <a:prstGeom prst="rect">
            <a:avLst/>
          </a:prstGeom>
          <a:solidFill>
            <a:srgbClr val="F7F7F7">
              <a:alpha val="60000"/>
            </a:srgbClr>
          </a:solidFill>
        </p:spPr>
      </p:sp>
      <p:grpSp>
        <p:nvGrpSpPr>
          <p:cNvPr name="Group 11" id="11"/>
          <p:cNvGrpSpPr/>
          <p:nvPr/>
        </p:nvGrpSpPr>
        <p:grpSpPr>
          <a:xfrm rot="-2700000">
            <a:off x="4776359" y="4766986"/>
            <a:ext cx="411982" cy="411323"/>
            <a:chOff x="0" y="0"/>
            <a:chExt cx="6350000" cy="6339840"/>
          </a:xfrm>
        </p:grpSpPr>
        <p:sp>
          <p:nvSpPr>
            <p:cNvPr name="Freeform 12" id="1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62DDD6"/>
            </a:solidFill>
          </p:spPr>
        </p:sp>
      </p:grpSp>
      <p:sp>
        <p:nvSpPr>
          <p:cNvPr name="AutoShape 13" id="13"/>
          <p:cNvSpPr/>
          <p:nvPr/>
        </p:nvSpPr>
        <p:spPr>
          <a:xfrm rot="0">
            <a:off x="6355008" y="4972648"/>
            <a:ext cx="2638974" cy="3399098"/>
          </a:xfrm>
          <a:prstGeom prst="rect">
            <a:avLst/>
          </a:prstGeom>
          <a:solidFill>
            <a:srgbClr val="F7F7F7">
              <a:alpha val="60000"/>
            </a:srgbClr>
          </a:solidFill>
        </p:spPr>
      </p:sp>
      <p:grpSp>
        <p:nvGrpSpPr>
          <p:cNvPr name="Group 14" id="14"/>
          <p:cNvGrpSpPr/>
          <p:nvPr/>
        </p:nvGrpSpPr>
        <p:grpSpPr>
          <a:xfrm rot="-2700000">
            <a:off x="7468504" y="4766986"/>
            <a:ext cx="411982" cy="411323"/>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1C1BA"/>
            </a:solidFill>
          </p:spPr>
        </p:sp>
      </p:grpSp>
      <p:sp>
        <p:nvSpPr>
          <p:cNvPr name="AutoShape 16" id="16"/>
          <p:cNvSpPr/>
          <p:nvPr/>
        </p:nvSpPr>
        <p:spPr>
          <a:xfrm rot="0">
            <a:off x="9047152" y="4972648"/>
            <a:ext cx="2638974" cy="3399098"/>
          </a:xfrm>
          <a:prstGeom prst="rect">
            <a:avLst/>
          </a:prstGeom>
          <a:solidFill>
            <a:srgbClr val="F7F7F7">
              <a:alpha val="60000"/>
            </a:srgbClr>
          </a:solidFill>
        </p:spPr>
      </p:sp>
      <p:grpSp>
        <p:nvGrpSpPr>
          <p:cNvPr name="Group 17" id="17"/>
          <p:cNvGrpSpPr/>
          <p:nvPr/>
        </p:nvGrpSpPr>
        <p:grpSpPr>
          <a:xfrm rot="-2700000">
            <a:off x="10160648" y="4766986"/>
            <a:ext cx="411982" cy="411323"/>
            <a:chOff x="0" y="0"/>
            <a:chExt cx="6350000" cy="6339840"/>
          </a:xfrm>
        </p:grpSpPr>
        <p:sp>
          <p:nvSpPr>
            <p:cNvPr name="Freeform 18" id="1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FB8EE"/>
            </a:solidFill>
          </p:spPr>
        </p:sp>
      </p:grpSp>
      <p:sp>
        <p:nvSpPr>
          <p:cNvPr name="AutoShape 19" id="19"/>
          <p:cNvSpPr/>
          <p:nvPr/>
        </p:nvSpPr>
        <p:spPr>
          <a:xfrm rot="0">
            <a:off x="11739297" y="4972648"/>
            <a:ext cx="2638974" cy="3399098"/>
          </a:xfrm>
          <a:prstGeom prst="rect">
            <a:avLst/>
          </a:prstGeom>
          <a:solidFill>
            <a:srgbClr val="F7F7F7">
              <a:alpha val="60000"/>
            </a:srgbClr>
          </a:solidFill>
        </p:spPr>
      </p:sp>
      <p:grpSp>
        <p:nvGrpSpPr>
          <p:cNvPr name="Group 20" id="20"/>
          <p:cNvGrpSpPr/>
          <p:nvPr/>
        </p:nvGrpSpPr>
        <p:grpSpPr>
          <a:xfrm rot="-2700000">
            <a:off x="12852793" y="4766986"/>
            <a:ext cx="411982" cy="411323"/>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289DD2"/>
            </a:solidFill>
          </p:spPr>
        </p:sp>
      </p:grpSp>
      <p:sp>
        <p:nvSpPr>
          <p:cNvPr name="Freeform 22" id="22"/>
          <p:cNvSpPr/>
          <p:nvPr/>
        </p:nvSpPr>
        <p:spPr>
          <a:xfrm flipH="false" flipV="false" rot="-2392551">
            <a:off x="683456" y="3575375"/>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1234602"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PRÉFACE</a:t>
            </a:r>
          </a:p>
        </p:txBody>
      </p:sp>
      <p:sp>
        <p:nvSpPr>
          <p:cNvPr name="TextBox 24" id="24"/>
          <p:cNvSpPr txBox="true"/>
          <p:nvPr/>
        </p:nvSpPr>
        <p:spPr>
          <a:xfrm rot="0">
            <a:off x="1299411" y="5616155"/>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Bienvenue dans la boîte à outils </a:t>
            </a:r>
          </a:p>
        </p:txBody>
      </p:sp>
      <p:sp>
        <p:nvSpPr>
          <p:cNvPr name="TextBox 25" id="25"/>
          <p:cNvSpPr txBox="true"/>
          <p:nvPr/>
        </p:nvSpPr>
        <p:spPr>
          <a:xfrm rot="0">
            <a:off x="3926747"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1</a:t>
            </a:r>
          </a:p>
        </p:txBody>
      </p:sp>
      <p:sp>
        <p:nvSpPr>
          <p:cNvPr name="TextBox 26" id="26"/>
          <p:cNvSpPr txBox="true"/>
          <p:nvPr/>
        </p:nvSpPr>
        <p:spPr>
          <a:xfrm rot="0">
            <a:off x="3991124" y="5641546"/>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Introduction à l’examen de la portée </a:t>
            </a:r>
          </a:p>
        </p:txBody>
      </p:sp>
      <p:sp>
        <p:nvSpPr>
          <p:cNvPr name="TextBox 27" id="27"/>
          <p:cNvSpPr txBox="true"/>
          <p:nvPr/>
        </p:nvSpPr>
        <p:spPr>
          <a:xfrm rot="0">
            <a:off x="6618891"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2</a:t>
            </a:r>
          </a:p>
        </p:txBody>
      </p:sp>
      <p:sp>
        <p:nvSpPr>
          <p:cNvPr name="TextBox 28" id="28"/>
          <p:cNvSpPr txBox="true"/>
          <p:nvPr/>
        </p:nvSpPr>
        <p:spPr>
          <a:xfrm rot="0">
            <a:off x="6583515" y="5641546"/>
            <a:ext cx="2206462"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Protocole</a:t>
            </a:r>
            <a:r>
              <a:rPr lang="en-US" sz="2065" spc="103">
                <a:solidFill>
                  <a:srgbClr val="000000"/>
                </a:solidFill>
                <a:latin typeface="Poppins Medium"/>
                <a:ea typeface="Poppins Medium"/>
                <a:cs typeface="Poppins Medium"/>
                <a:sym typeface="Poppins Medium"/>
              </a:rPr>
              <a:t> de l’examen de la portée</a:t>
            </a:r>
          </a:p>
        </p:txBody>
      </p:sp>
      <p:sp>
        <p:nvSpPr>
          <p:cNvPr name="TextBox 29" id="29"/>
          <p:cNvSpPr txBox="true"/>
          <p:nvPr/>
        </p:nvSpPr>
        <p:spPr>
          <a:xfrm rot="0">
            <a:off x="9311036"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a:t>
            </a:r>
            <a:r>
              <a:rPr lang="en-US" sz="2560" spc="99">
                <a:solidFill>
                  <a:srgbClr val="000000"/>
                </a:solidFill>
                <a:latin typeface="Poppins Semi-Bold"/>
                <a:ea typeface="Poppins Semi-Bold"/>
                <a:cs typeface="Poppins Semi-Bold"/>
                <a:sym typeface="Poppins Semi-Bold"/>
              </a:rPr>
              <a:t>E 3</a:t>
            </a:r>
          </a:p>
        </p:txBody>
      </p:sp>
      <p:sp>
        <p:nvSpPr>
          <p:cNvPr name="TextBox 30" id="30"/>
          <p:cNvSpPr txBox="true"/>
          <p:nvPr/>
        </p:nvSpPr>
        <p:spPr>
          <a:xfrm rot="0">
            <a:off x="9184220" y="5641546"/>
            <a:ext cx="2364837"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Implémentation de l’examen de la portée</a:t>
            </a:r>
          </a:p>
        </p:txBody>
      </p:sp>
      <p:sp>
        <p:nvSpPr>
          <p:cNvPr name="TextBox 31" id="31"/>
          <p:cNvSpPr txBox="true"/>
          <p:nvPr/>
        </p:nvSpPr>
        <p:spPr>
          <a:xfrm rot="0">
            <a:off x="11806617" y="5641546"/>
            <a:ext cx="2508312" cy="768609"/>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Liste de toutes les ressources </a:t>
            </a:r>
          </a:p>
        </p:txBody>
      </p:sp>
      <p:grpSp>
        <p:nvGrpSpPr>
          <p:cNvPr name="Group 32" id="32"/>
          <p:cNvGrpSpPr/>
          <p:nvPr/>
        </p:nvGrpSpPr>
        <p:grpSpPr>
          <a:xfrm rot="0">
            <a:off x="0" y="0"/>
            <a:ext cx="18288000" cy="2451491"/>
            <a:chOff x="0" y="0"/>
            <a:chExt cx="3368783" cy="451583"/>
          </a:xfrm>
        </p:grpSpPr>
        <p:sp>
          <p:nvSpPr>
            <p:cNvPr name="Freeform 33" id="3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34" id="34"/>
          <p:cNvSpPr txBox="true"/>
          <p:nvPr/>
        </p:nvSpPr>
        <p:spPr>
          <a:xfrm rot="0">
            <a:off x="3938955"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7F7F7"/>
                </a:solidFill>
                <a:latin typeface="Poppins Semi-Bold"/>
                <a:ea typeface="Poppins Semi-Bold"/>
                <a:cs typeface="Poppins Semi-Bold"/>
                <a:sym typeface="Poppins Semi-Bold"/>
              </a:rPr>
              <a:t>Organisation de la boîte à outils</a:t>
            </a:r>
          </a:p>
        </p:txBody>
      </p:sp>
      <p:sp>
        <p:nvSpPr>
          <p:cNvPr name="AutoShape 35" id="35"/>
          <p:cNvSpPr/>
          <p:nvPr/>
        </p:nvSpPr>
        <p:spPr>
          <a:xfrm rot="0">
            <a:off x="14435420" y="3525954"/>
            <a:ext cx="2638974" cy="4845791"/>
          </a:xfrm>
          <a:prstGeom prst="rect">
            <a:avLst/>
          </a:prstGeom>
          <a:solidFill>
            <a:srgbClr val="3D73D6"/>
          </a:solidFill>
        </p:spPr>
      </p:sp>
      <p:sp>
        <p:nvSpPr>
          <p:cNvPr name="AutoShape 36" id="36"/>
          <p:cNvSpPr/>
          <p:nvPr/>
        </p:nvSpPr>
        <p:spPr>
          <a:xfrm rot="0">
            <a:off x="14435420" y="4972648"/>
            <a:ext cx="2638974" cy="3399098"/>
          </a:xfrm>
          <a:prstGeom prst="rect">
            <a:avLst/>
          </a:prstGeom>
          <a:solidFill>
            <a:srgbClr val="F7F7F7">
              <a:alpha val="60000"/>
            </a:srgbClr>
          </a:solidFill>
        </p:spPr>
      </p:sp>
      <p:grpSp>
        <p:nvGrpSpPr>
          <p:cNvPr name="Group 37" id="37"/>
          <p:cNvGrpSpPr/>
          <p:nvPr/>
        </p:nvGrpSpPr>
        <p:grpSpPr>
          <a:xfrm rot="-2700000">
            <a:off x="15548916" y="4766986"/>
            <a:ext cx="411982" cy="411323"/>
            <a:chOff x="0" y="0"/>
            <a:chExt cx="6350000" cy="6339840"/>
          </a:xfrm>
        </p:grpSpPr>
        <p:sp>
          <p:nvSpPr>
            <p:cNvPr name="Freeform 38" id="3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3D73D6"/>
            </a:solidFill>
          </p:spPr>
        </p:sp>
      </p:grpSp>
      <p:sp>
        <p:nvSpPr>
          <p:cNvPr name="TextBox 39" id="39"/>
          <p:cNvSpPr txBox="true"/>
          <p:nvPr/>
        </p:nvSpPr>
        <p:spPr>
          <a:xfrm rot="0">
            <a:off x="14699304"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ANNEXE</a:t>
            </a:r>
          </a:p>
        </p:txBody>
      </p:sp>
      <p:sp>
        <p:nvSpPr>
          <p:cNvPr name="TextBox 40" id="40"/>
          <p:cNvSpPr txBox="true"/>
          <p:nvPr/>
        </p:nvSpPr>
        <p:spPr>
          <a:xfrm rot="0">
            <a:off x="14500751" y="5641546"/>
            <a:ext cx="2508312" cy="1539700"/>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Utilisation de la ressource éducative libre (REL)</a:t>
            </a:r>
          </a:p>
        </p:txBody>
      </p:sp>
      <p:sp>
        <p:nvSpPr>
          <p:cNvPr name="Freeform 41" id="41"/>
          <p:cNvSpPr/>
          <p:nvPr/>
        </p:nvSpPr>
        <p:spPr>
          <a:xfrm flipH="false" flipV="false" rot="-2392551">
            <a:off x="16259365" y="7995626"/>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2" id="42"/>
          <p:cNvSpPr txBox="true"/>
          <p:nvPr/>
        </p:nvSpPr>
        <p:spPr>
          <a:xfrm rot="0">
            <a:off x="12005170"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RÉFÉRENCES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AutoShape 2" id="2"/>
          <p:cNvSpPr/>
          <p:nvPr/>
        </p:nvSpPr>
        <p:spPr>
          <a:xfrm rot="0">
            <a:off x="970719" y="3525954"/>
            <a:ext cx="2638974" cy="4845791"/>
          </a:xfrm>
          <a:prstGeom prst="rect">
            <a:avLst/>
          </a:prstGeom>
          <a:solidFill>
            <a:srgbClr val="5AEBBB"/>
          </a:solidFill>
        </p:spPr>
      </p:sp>
      <p:sp>
        <p:nvSpPr>
          <p:cNvPr name="AutoShape 3" id="3"/>
          <p:cNvSpPr/>
          <p:nvPr/>
        </p:nvSpPr>
        <p:spPr>
          <a:xfrm rot="0">
            <a:off x="11739297" y="3525954"/>
            <a:ext cx="2638974" cy="4845791"/>
          </a:xfrm>
          <a:prstGeom prst="rect">
            <a:avLst/>
          </a:prstGeom>
          <a:solidFill>
            <a:srgbClr val="289DD2"/>
          </a:solidFill>
        </p:spPr>
      </p:sp>
      <p:sp>
        <p:nvSpPr>
          <p:cNvPr name="AutoShape 4" id="4"/>
          <p:cNvSpPr/>
          <p:nvPr/>
        </p:nvSpPr>
        <p:spPr>
          <a:xfrm rot="0">
            <a:off x="9047152" y="3525954"/>
            <a:ext cx="2638974" cy="4845791"/>
          </a:xfrm>
          <a:prstGeom prst="rect">
            <a:avLst/>
          </a:prstGeom>
          <a:solidFill>
            <a:srgbClr val="4FB8EE"/>
          </a:solidFill>
        </p:spPr>
      </p:sp>
      <p:sp>
        <p:nvSpPr>
          <p:cNvPr name="AutoShape 5" id="5"/>
          <p:cNvSpPr/>
          <p:nvPr/>
        </p:nvSpPr>
        <p:spPr>
          <a:xfrm rot="0">
            <a:off x="6355008" y="3525954"/>
            <a:ext cx="2638974" cy="4845791"/>
          </a:xfrm>
          <a:prstGeom prst="rect">
            <a:avLst/>
          </a:prstGeom>
          <a:solidFill>
            <a:srgbClr val="41C1BA"/>
          </a:solidFill>
        </p:spPr>
      </p:sp>
      <p:sp>
        <p:nvSpPr>
          <p:cNvPr name="AutoShape 6" id="6"/>
          <p:cNvSpPr/>
          <p:nvPr/>
        </p:nvSpPr>
        <p:spPr>
          <a:xfrm rot="0">
            <a:off x="3662863" y="3525954"/>
            <a:ext cx="2638974" cy="4845791"/>
          </a:xfrm>
          <a:prstGeom prst="rect">
            <a:avLst/>
          </a:prstGeom>
          <a:solidFill>
            <a:srgbClr val="E06666"/>
          </a:solidFill>
        </p:spPr>
      </p:sp>
      <p:sp>
        <p:nvSpPr>
          <p:cNvPr name="AutoShape 7" id="7"/>
          <p:cNvSpPr/>
          <p:nvPr/>
        </p:nvSpPr>
        <p:spPr>
          <a:xfrm rot="0">
            <a:off x="970719" y="4972648"/>
            <a:ext cx="2638974" cy="3399098"/>
          </a:xfrm>
          <a:prstGeom prst="rect">
            <a:avLst/>
          </a:prstGeom>
          <a:solidFill>
            <a:srgbClr val="F7F7F7">
              <a:alpha val="60000"/>
            </a:srgbClr>
          </a:solidFill>
        </p:spPr>
      </p:sp>
      <p:grpSp>
        <p:nvGrpSpPr>
          <p:cNvPr name="Group 8" id="8"/>
          <p:cNvGrpSpPr/>
          <p:nvPr/>
        </p:nvGrpSpPr>
        <p:grpSpPr>
          <a:xfrm rot="-2700000">
            <a:off x="2084215" y="4766986"/>
            <a:ext cx="411982" cy="411323"/>
            <a:chOff x="0" y="0"/>
            <a:chExt cx="6350000" cy="6339840"/>
          </a:xfrm>
        </p:grpSpPr>
        <p:sp>
          <p:nvSpPr>
            <p:cNvPr name="Freeform 9" id="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5AEBBB"/>
            </a:solidFill>
          </p:spPr>
        </p:sp>
      </p:grpSp>
      <p:sp>
        <p:nvSpPr>
          <p:cNvPr name="AutoShape 10" id="10"/>
          <p:cNvSpPr/>
          <p:nvPr/>
        </p:nvSpPr>
        <p:spPr>
          <a:xfrm rot="0">
            <a:off x="3662863" y="4972648"/>
            <a:ext cx="2638974" cy="3399098"/>
          </a:xfrm>
          <a:prstGeom prst="rect">
            <a:avLst/>
          </a:prstGeom>
          <a:solidFill>
            <a:srgbClr val="F7F7F7">
              <a:alpha val="60000"/>
            </a:srgbClr>
          </a:solidFill>
        </p:spPr>
      </p:sp>
      <p:grpSp>
        <p:nvGrpSpPr>
          <p:cNvPr name="Group 11" id="11"/>
          <p:cNvGrpSpPr/>
          <p:nvPr/>
        </p:nvGrpSpPr>
        <p:grpSpPr>
          <a:xfrm rot="-2700000">
            <a:off x="4776359" y="4766986"/>
            <a:ext cx="411982" cy="411323"/>
            <a:chOff x="0" y="0"/>
            <a:chExt cx="6350000" cy="6339840"/>
          </a:xfrm>
        </p:grpSpPr>
        <p:sp>
          <p:nvSpPr>
            <p:cNvPr name="Freeform 12" id="1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E06666"/>
            </a:solidFill>
          </p:spPr>
        </p:sp>
      </p:grpSp>
      <p:sp>
        <p:nvSpPr>
          <p:cNvPr name="AutoShape 13" id="13"/>
          <p:cNvSpPr/>
          <p:nvPr/>
        </p:nvSpPr>
        <p:spPr>
          <a:xfrm rot="0">
            <a:off x="6355008" y="4972648"/>
            <a:ext cx="2638974" cy="3399098"/>
          </a:xfrm>
          <a:prstGeom prst="rect">
            <a:avLst/>
          </a:prstGeom>
          <a:solidFill>
            <a:srgbClr val="F7F7F7">
              <a:alpha val="60000"/>
            </a:srgbClr>
          </a:solidFill>
        </p:spPr>
      </p:sp>
      <p:grpSp>
        <p:nvGrpSpPr>
          <p:cNvPr name="Group 14" id="14"/>
          <p:cNvGrpSpPr/>
          <p:nvPr/>
        </p:nvGrpSpPr>
        <p:grpSpPr>
          <a:xfrm rot="-2700000">
            <a:off x="7468504" y="4766986"/>
            <a:ext cx="411982" cy="411323"/>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1C1BA"/>
            </a:solidFill>
          </p:spPr>
        </p:sp>
      </p:grpSp>
      <p:sp>
        <p:nvSpPr>
          <p:cNvPr name="AutoShape 16" id="16"/>
          <p:cNvSpPr/>
          <p:nvPr/>
        </p:nvSpPr>
        <p:spPr>
          <a:xfrm rot="0">
            <a:off x="9047152" y="4972648"/>
            <a:ext cx="2638974" cy="3399098"/>
          </a:xfrm>
          <a:prstGeom prst="rect">
            <a:avLst/>
          </a:prstGeom>
          <a:solidFill>
            <a:srgbClr val="F7F7F7">
              <a:alpha val="60000"/>
            </a:srgbClr>
          </a:solidFill>
        </p:spPr>
      </p:sp>
      <p:grpSp>
        <p:nvGrpSpPr>
          <p:cNvPr name="Group 17" id="17"/>
          <p:cNvGrpSpPr/>
          <p:nvPr/>
        </p:nvGrpSpPr>
        <p:grpSpPr>
          <a:xfrm rot="-2700000">
            <a:off x="10160648" y="4766986"/>
            <a:ext cx="411982" cy="411323"/>
            <a:chOff x="0" y="0"/>
            <a:chExt cx="6350000" cy="6339840"/>
          </a:xfrm>
        </p:grpSpPr>
        <p:sp>
          <p:nvSpPr>
            <p:cNvPr name="Freeform 18" id="1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FB8EE"/>
            </a:solidFill>
          </p:spPr>
        </p:sp>
      </p:grpSp>
      <p:sp>
        <p:nvSpPr>
          <p:cNvPr name="AutoShape 19" id="19"/>
          <p:cNvSpPr/>
          <p:nvPr/>
        </p:nvSpPr>
        <p:spPr>
          <a:xfrm rot="0">
            <a:off x="11739297" y="4972648"/>
            <a:ext cx="2638974" cy="3399098"/>
          </a:xfrm>
          <a:prstGeom prst="rect">
            <a:avLst/>
          </a:prstGeom>
          <a:solidFill>
            <a:srgbClr val="F7F7F7">
              <a:alpha val="60000"/>
            </a:srgbClr>
          </a:solidFill>
        </p:spPr>
      </p:sp>
      <p:grpSp>
        <p:nvGrpSpPr>
          <p:cNvPr name="Group 20" id="20"/>
          <p:cNvGrpSpPr/>
          <p:nvPr/>
        </p:nvGrpSpPr>
        <p:grpSpPr>
          <a:xfrm rot="-2700000">
            <a:off x="12852793" y="4766986"/>
            <a:ext cx="411982" cy="411323"/>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289DD2"/>
            </a:solidFill>
          </p:spPr>
        </p:sp>
      </p:grpSp>
      <p:sp>
        <p:nvSpPr>
          <p:cNvPr name="Freeform 22" id="22"/>
          <p:cNvSpPr/>
          <p:nvPr/>
        </p:nvSpPr>
        <p:spPr>
          <a:xfrm flipH="false" flipV="false" rot="-2392551">
            <a:off x="683456" y="3575375"/>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1234602"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PRÉFACE</a:t>
            </a:r>
          </a:p>
        </p:txBody>
      </p:sp>
      <p:sp>
        <p:nvSpPr>
          <p:cNvPr name="TextBox 24" id="24"/>
          <p:cNvSpPr txBox="true"/>
          <p:nvPr/>
        </p:nvSpPr>
        <p:spPr>
          <a:xfrm rot="0">
            <a:off x="1299411" y="5616155"/>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Bienvenue dans la boîte à outils </a:t>
            </a:r>
          </a:p>
        </p:txBody>
      </p:sp>
      <p:sp>
        <p:nvSpPr>
          <p:cNvPr name="TextBox 25" id="25"/>
          <p:cNvSpPr txBox="true"/>
          <p:nvPr/>
        </p:nvSpPr>
        <p:spPr>
          <a:xfrm rot="0">
            <a:off x="3926747"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1</a:t>
            </a:r>
          </a:p>
        </p:txBody>
      </p:sp>
      <p:sp>
        <p:nvSpPr>
          <p:cNvPr name="TextBox 26" id="26"/>
          <p:cNvSpPr txBox="true"/>
          <p:nvPr/>
        </p:nvSpPr>
        <p:spPr>
          <a:xfrm rot="0">
            <a:off x="3991124" y="5641546"/>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Introduction à l’examen de la portée </a:t>
            </a:r>
          </a:p>
        </p:txBody>
      </p:sp>
      <p:sp>
        <p:nvSpPr>
          <p:cNvPr name="TextBox 27" id="27"/>
          <p:cNvSpPr txBox="true"/>
          <p:nvPr/>
        </p:nvSpPr>
        <p:spPr>
          <a:xfrm rot="0">
            <a:off x="6618891"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2</a:t>
            </a:r>
          </a:p>
        </p:txBody>
      </p:sp>
      <p:sp>
        <p:nvSpPr>
          <p:cNvPr name="TextBox 28" id="28"/>
          <p:cNvSpPr txBox="true"/>
          <p:nvPr/>
        </p:nvSpPr>
        <p:spPr>
          <a:xfrm rot="0">
            <a:off x="9311036"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a:t>
            </a:r>
            <a:r>
              <a:rPr lang="en-US" sz="2560" spc="99">
                <a:solidFill>
                  <a:srgbClr val="000000"/>
                </a:solidFill>
                <a:latin typeface="Poppins Semi-Bold"/>
                <a:ea typeface="Poppins Semi-Bold"/>
                <a:cs typeface="Poppins Semi-Bold"/>
                <a:sym typeface="Poppins Semi-Bold"/>
              </a:rPr>
              <a:t>E 3</a:t>
            </a:r>
          </a:p>
        </p:txBody>
      </p:sp>
      <p:sp>
        <p:nvSpPr>
          <p:cNvPr name="TextBox 29" id="29"/>
          <p:cNvSpPr txBox="true"/>
          <p:nvPr/>
        </p:nvSpPr>
        <p:spPr>
          <a:xfrm rot="0">
            <a:off x="9184220" y="5641546"/>
            <a:ext cx="2364837"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Implémentation de l’examen de la portée</a:t>
            </a:r>
          </a:p>
        </p:txBody>
      </p:sp>
      <p:sp>
        <p:nvSpPr>
          <p:cNvPr name="TextBox 30" id="30"/>
          <p:cNvSpPr txBox="true"/>
          <p:nvPr/>
        </p:nvSpPr>
        <p:spPr>
          <a:xfrm rot="0">
            <a:off x="11806617" y="5641546"/>
            <a:ext cx="2508312" cy="768609"/>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Liste de toutes les ressources </a:t>
            </a:r>
          </a:p>
        </p:txBody>
      </p:sp>
      <p:grpSp>
        <p:nvGrpSpPr>
          <p:cNvPr name="Group 31" id="31"/>
          <p:cNvGrpSpPr/>
          <p:nvPr/>
        </p:nvGrpSpPr>
        <p:grpSpPr>
          <a:xfrm rot="0">
            <a:off x="0" y="0"/>
            <a:ext cx="18288000" cy="2451491"/>
            <a:chOff x="0" y="0"/>
            <a:chExt cx="3368783" cy="451583"/>
          </a:xfrm>
        </p:grpSpPr>
        <p:sp>
          <p:nvSpPr>
            <p:cNvPr name="Freeform 32" id="32"/>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33" id="33"/>
          <p:cNvSpPr txBox="true"/>
          <p:nvPr/>
        </p:nvSpPr>
        <p:spPr>
          <a:xfrm rot="0">
            <a:off x="3938955"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7F7F7"/>
                </a:solidFill>
                <a:latin typeface="Poppins Semi-Bold"/>
                <a:ea typeface="Poppins Semi-Bold"/>
                <a:cs typeface="Poppins Semi-Bold"/>
                <a:sym typeface="Poppins Semi-Bold"/>
              </a:rPr>
              <a:t>Organisation de la boîte à outils</a:t>
            </a:r>
          </a:p>
        </p:txBody>
      </p:sp>
      <p:sp>
        <p:nvSpPr>
          <p:cNvPr name="AutoShape 34" id="34"/>
          <p:cNvSpPr/>
          <p:nvPr/>
        </p:nvSpPr>
        <p:spPr>
          <a:xfrm rot="0">
            <a:off x="14435420" y="3525954"/>
            <a:ext cx="2638974" cy="4845791"/>
          </a:xfrm>
          <a:prstGeom prst="rect">
            <a:avLst/>
          </a:prstGeom>
          <a:solidFill>
            <a:srgbClr val="3D73D6"/>
          </a:solidFill>
        </p:spPr>
      </p:sp>
      <p:sp>
        <p:nvSpPr>
          <p:cNvPr name="AutoShape 35" id="35"/>
          <p:cNvSpPr/>
          <p:nvPr/>
        </p:nvSpPr>
        <p:spPr>
          <a:xfrm rot="0">
            <a:off x="14435420" y="4972648"/>
            <a:ext cx="2638974" cy="3399098"/>
          </a:xfrm>
          <a:prstGeom prst="rect">
            <a:avLst/>
          </a:prstGeom>
          <a:solidFill>
            <a:srgbClr val="F7F7F7">
              <a:alpha val="60000"/>
            </a:srgbClr>
          </a:solidFill>
        </p:spPr>
      </p:sp>
      <p:grpSp>
        <p:nvGrpSpPr>
          <p:cNvPr name="Group 36" id="36"/>
          <p:cNvGrpSpPr/>
          <p:nvPr/>
        </p:nvGrpSpPr>
        <p:grpSpPr>
          <a:xfrm rot="-2700000">
            <a:off x="15548916" y="4766986"/>
            <a:ext cx="411982" cy="411323"/>
            <a:chOff x="0" y="0"/>
            <a:chExt cx="6350000" cy="6339840"/>
          </a:xfrm>
        </p:grpSpPr>
        <p:sp>
          <p:nvSpPr>
            <p:cNvPr name="Freeform 37" id="37"/>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3D73D6"/>
            </a:solidFill>
          </p:spPr>
        </p:sp>
      </p:grpSp>
      <p:sp>
        <p:nvSpPr>
          <p:cNvPr name="TextBox 38" id="38"/>
          <p:cNvSpPr txBox="true"/>
          <p:nvPr/>
        </p:nvSpPr>
        <p:spPr>
          <a:xfrm rot="0">
            <a:off x="14699304"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ANNEXE</a:t>
            </a:r>
          </a:p>
        </p:txBody>
      </p:sp>
      <p:sp>
        <p:nvSpPr>
          <p:cNvPr name="TextBox 39" id="39"/>
          <p:cNvSpPr txBox="true"/>
          <p:nvPr/>
        </p:nvSpPr>
        <p:spPr>
          <a:xfrm rot="0">
            <a:off x="14500751" y="5641546"/>
            <a:ext cx="2508312" cy="1539700"/>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Utilisation de la ressource éducative libre (REL)</a:t>
            </a:r>
          </a:p>
        </p:txBody>
      </p:sp>
      <p:sp>
        <p:nvSpPr>
          <p:cNvPr name="Freeform 40" id="40"/>
          <p:cNvSpPr/>
          <p:nvPr/>
        </p:nvSpPr>
        <p:spPr>
          <a:xfrm flipH="false" flipV="false" rot="-2392551">
            <a:off x="16259365" y="7995626"/>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1" id="41"/>
          <p:cNvSpPr txBox="true"/>
          <p:nvPr/>
        </p:nvSpPr>
        <p:spPr>
          <a:xfrm rot="0">
            <a:off x="12005170"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RÉFÉRENCES</a:t>
            </a:r>
          </a:p>
        </p:txBody>
      </p:sp>
      <p:sp>
        <p:nvSpPr>
          <p:cNvPr name="TextBox 42" id="42"/>
          <p:cNvSpPr txBox="true"/>
          <p:nvPr/>
        </p:nvSpPr>
        <p:spPr>
          <a:xfrm rot="0">
            <a:off x="6583515" y="5641546"/>
            <a:ext cx="2206462"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Protocole</a:t>
            </a:r>
            <a:r>
              <a:rPr lang="en-US" sz="2065" spc="103">
                <a:solidFill>
                  <a:srgbClr val="000000"/>
                </a:solidFill>
                <a:latin typeface="Poppins Medium"/>
                <a:ea typeface="Poppins Medium"/>
                <a:cs typeface="Poppins Medium"/>
                <a:sym typeface="Poppins Medium"/>
              </a:rPr>
              <a:t> de l’examen de la portée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AutoShape 2" id="2"/>
          <p:cNvSpPr/>
          <p:nvPr/>
        </p:nvSpPr>
        <p:spPr>
          <a:xfrm rot="0">
            <a:off x="970719" y="3525954"/>
            <a:ext cx="2638974" cy="4845791"/>
          </a:xfrm>
          <a:prstGeom prst="rect">
            <a:avLst/>
          </a:prstGeom>
          <a:solidFill>
            <a:srgbClr val="5AEBBB"/>
          </a:solidFill>
        </p:spPr>
      </p:sp>
      <p:sp>
        <p:nvSpPr>
          <p:cNvPr name="AutoShape 3" id="3"/>
          <p:cNvSpPr/>
          <p:nvPr/>
        </p:nvSpPr>
        <p:spPr>
          <a:xfrm rot="0">
            <a:off x="11739297" y="3525954"/>
            <a:ext cx="2638974" cy="4845791"/>
          </a:xfrm>
          <a:prstGeom prst="rect">
            <a:avLst/>
          </a:prstGeom>
          <a:solidFill>
            <a:srgbClr val="289DD2"/>
          </a:solidFill>
        </p:spPr>
      </p:sp>
      <p:sp>
        <p:nvSpPr>
          <p:cNvPr name="AutoShape 4" id="4"/>
          <p:cNvSpPr/>
          <p:nvPr/>
        </p:nvSpPr>
        <p:spPr>
          <a:xfrm rot="0">
            <a:off x="9047152" y="3525954"/>
            <a:ext cx="2638974" cy="4845791"/>
          </a:xfrm>
          <a:prstGeom prst="rect">
            <a:avLst/>
          </a:prstGeom>
          <a:solidFill>
            <a:srgbClr val="4FB8EE"/>
          </a:solidFill>
        </p:spPr>
      </p:sp>
      <p:sp>
        <p:nvSpPr>
          <p:cNvPr name="AutoShape 5" id="5"/>
          <p:cNvSpPr/>
          <p:nvPr/>
        </p:nvSpPr>
        <p:spPr>
          <a:xfrm rot="0">
            <a:off x="6355008" y="3525954"/>
            <a:ext cx="2638974" cy="4845791"/>
          </a:xfrm>
          <a:prstGeom prst="rect">
            <a:avLst/>
          </a:prstGeom>
          <a:solidFill>
            <a:srgbClr val="E06666"/>
          </a:solidFill>
        </p:spPr>
      </p:sp>
      <p:sp>
        <p:nvSpPr>
          <p:cNvPr name="AutoShape 6" id="6"/>
          <p:cNvSpPr/>
          <p:nvPr/>
        </p:nvSpPr>
        <p:spPr>
          <a:xfrm rot="0">
            <a:off x="3662863" y="3525954"/>
            <a:ext cx="2638974" cy="4845791"/>
          </a:xfrm>
          <a:prstGeom prst="rect">
            <a:avLst/>
          </a:prstGeom>
          <a:solidFill>
            <a:srgbClr val="62DDD6"/>
          </a:solidFill>
        </p:spPr>
      </p:sp>
      <p:sp>
        <p:nvSpPr>
          <p:cNvPr name="AutoShape 7" id="7"/>
          <p:cNvSpPr/>
          <p:nvPr/>
        </p:nvSpPr>
        <p:spPr>
          <a:xfrm rot="0">
            <a:off x="970719" y="4972648"/>
            <a:ext cx="2638974" cy="3399098"/>
          </a:xfrm>
          <a:prstGeom prst="rect">
            <a:avLst/>
          </a:prstGeom>
          <a:solidFill>
            <a:srgbClr val="F7F7F7">
              <a:alpha val="60000"/>
            </a:srgbClr>
          </a:solidFill>
        </p:spPr>
      </p:sp>
      <p:grpSp>
        <p:nvGrpSpPr>
          <p:cNvPr name="Group 8" id="8"/>
          <p:cNvGrpSpPr/>
          <p:nvPr/>
        </p:nvGrpSpPr>
        <p:grpSpPr>
          <a:xfrm rot="-2700000">
            <a:off x="2084215" y="4766986"/>
            <a:ext cx="411982" cy="411323"/>
            <a:chOff x="0" y="0"/>
            <a:chExt cx="6350000" cy="6339840"/>
          </a:xfrm>
        </p:grpSpPr>
        <p:sp>
          <p:nvSpPr>
            <p:cNvPr name="Freeform 9" id="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5AEBBB"/>
            </a:solidFill>
          </p:spPr>
        </p:sp>
      </p:grpSp>
      <p:sp>
        <p:nvSpPr>
          <p:cNvPr name="AutoShape 10" id="10"/>
          <p:cNvSpPr/>
          <p:nvPr/>
        </p:nvSpPr>
        <p:spPr>
          <a:xfrm rot="0">
            <a:off x="3662863" y="4972648"/>
            <a:ext cx="2638974" cy="3399098"/>
          </a:xfrm>
          <a:prstGeom prst="rect">
            <a:avLst/>
          </a:prstGeom>
          <a:solidFill>
            <a:srgbClr val="F7F7F7">
              <a:alpha val="60000"/>
            </a:srgbClr>
          </a:solidFill>
        </p:spPr>
      </p:sp>
      <p:grpSp>
        <p:nvGrpSpPr>
          <p:cNvPr name="Group 11" id="11"/>
          <p:cNvGrpSpPr/>
          <p:nvPr/>
        </p:nvGrpSpPr>
        <p:grpSpPr>
          <a:xfrm rot="-2700000">
            <a:off x="4776359" y="4766986"/>
            <a:ext cx="411982" cy="411323"/>
            <a:chOff x="0" y="0"/>
            <a:chExt cx="6350000" cy="6339840"/>
          </a:xfrm>
        </p:grpSpPr>
        <p:sp>
          <p:nvSpPr>
            <p:cNvPr name="Freeform 12" id="1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62DDD6"/>
            </a:solidFill>
          </p:spPr>
        </p:sp>
      </p:grpSp>
      <p:sp>
        <p:nvSpPr>
          <p:cNvPr name="AutoShape 13" id="13"/>
          <p:cNvSpPr/>
          <p:nvPr/>
        </p:nvSpPr>
        <p:spPr>
          <a:xfrm rot="0">
            <a:off x="6355008" y="4972648"/>
            <a:ext cx="2638974" cy="3399098"/>
          </a:xfrm>
          <a:prstGeom prst="rect">
            <a:avLst/>
          </a:prstGeom>
          <a:solidFill>
            <a:srgbClr val="F7F7F7">
              <a:alpha val="60000"/>
            </a:srgbClr>
          </a:solidFill>
        </p:spPr>
      </p:sp>
      <p:grpSp>
        <p:nvGrpSpPr>
          <p:cNvPr name="Group 14" id="14"/>
          <p:cNvGrpSpPr/>
          <p:nvPr/>
        </p:nvGrpSpPr>
        <p:grpSpPr>
          <a:xfrm rot="-2700000">
            <a:off x="7468504" y="4766986"/>
            <a:ext cx="411982" cy="411323"/>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E06666"/>
            </a:solidFill>
          </p:spPr>
        </p:sp>
      </p:grpSp>
      <p:sp>
        <p:nvSpPr>
          <p:cNvPr name="AutoShape 16" id="16"/>
          <p:cNvSpPr/>
          <p:nvPr/>
        </p:nvSpPr>
        <p:spPr>
          <a:xfrm rot="0">
            <a:off x="9047152" y="4972648"/>
            <a:ext cx="2638974" cy="3399098"/>
          </a:xfrm>
          <a:prstGeom prst="rect">
            <a:avLst/>
          </a:prstGeom>
          <a:solidFill>
            <a:srgbClr val="F7F7F7">
              <a:alpha val="60000"/>
            </a:srgbClr>
          </a:solidFill>
        </p:spPr>
      </p:sp>
      <p:grpSp>
        <p:nvGrpSpPr>
          <p:cNvPr name="Group 17" id="17"/>
          <p:cNvGrpSpPr/>
          <p:nvPr/>
        </p:nvGrpSpPr>
        <p:grpSpPr>
          <a:xfrm rot="-2700000">
            <a:off x="10160648" y="4766986"/>
            <a:ext cx="411982" cy="411323"/>
            <a:chOff x="0" y="0"/>
            <a:chExt cx="6350000" cy="6339840"/>
          </a:xfrm>
        </p:grpSpPr>
        <p:sp>
          <p:nvSpPr>
            <p:cNvPr name="Freeform 18" id="1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FB8EE"/>
            </a:solidFill>
          </p:spPr>
        </p:sp>
      </p:grpSp>
      <p:sp>
        <p:nvSpPr>
          <p:cNvPr name="AutoShape 19" id="19"/>
          <p:cNvSpPr/>
          <p:nvPr/>
        </p:nvSpPr>
        <p:spPr>
          <a:xfrm rot="0">
            <a:off x="11739297" y="4972648"/>
            <a:ext cx="2638974" cy="3399098"/>
          </a:xfrm>
          <a:prstGeom prst="rect">
            <a:avLst/>
          </a:prstGeom>
          <a:solidFill>
            <a:srgbClr val="F7F7F7">
              <a:alpha val="60000"/>
            </a:srgbClr>
          </a:solidFill>
        </p:spPr>
      </p:sp>
      <p:grpSp>
        <p:nvGrpSpPr>
          <p:cNvPr name="Group 20" id="20"/>
          <p:cNvGrpSpPr/>
          <p:nvPr/>
        </p:nvGrpSpPr>
        <p:grpSpPr>
          <a:xfrm rot="-2700000">
            <a:off x="12852793" y="4766986"/>
            <a:ext cx="411982" cy="411323"/>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289DD2"/>
            </a:solidFill>
          </p:spPr>
        </p:sp>
      </p:grpSp>
      <p:sp>
        <p:nvSpPr>
          <p:cNvPr name="Freeform 22" id="22"/>
          <p:cNvSpPr/>
          <p:nvPr/>
        </p:nvSpPr>
        <p:spPr>
          <a:xfrm flipH="false" flipV="false" rot="-2392551">
            <a:off x="683456" y="3575375"/>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1234602"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PRÉFACE</a:t>
            </a:r>
          </a:p>
        </p:txBody>
      </p:sp>
      <p:sp>
        <p:nvSpPr>
          <p:cNvPr name="TextBox 24" id="24"/>
          <p:cNvSpPr txBox="true"/>
          <p:nvPr/>
        </p:nvSpPr>
        <p:spPr>
          <a:xfrm rot="0">
            <a:off x="1299411" y="5616155"/>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Bienvenue dans la boîte à outils </a:t>
            </a:r>
          </a:p>
        </p:txBody>
      </p:sp>
      <p:sp>
        <p:nvSpPr>
          <p:cNvPr name="TextBox 25" id="25"/>
          <p:cNvSpPr txBox="true"/>
          <p:nvPr/>
        </p:nvSpPr>
        <p:spPr>
          <a:xfrm rot="0">
            <a:off x="3926747"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1</a:t>
            </a:r>
          </a:p>
        </p:txBody>
      </p:sp>
      <p:sp>
        <p:nvSpPr>
          <p:cNvPr name="TextBox 26" id="26"/>
          <p:cNvSpPr txBox="true"/>
          <p:nvPr/>
        </p:nvSpPr>
        <p:spPr>
          <a:xfrm rot="0">
            <a:off x="3991124" y="5641546"/>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Introduction à l’examen de la portée </a:t>
            </a:r>
          </a:p>
        </p:txBody>
      </p:sp>
      <p:sp>
        <p:nvSpPr>
          <p:cNvPr name="TextBox 27" id="27"/>
          <p:cNvSpPr txBox="true"/>
          <p:nvPr/>
        </p:nvSpPr>
        <p:spPr>
          <a:xfrm rot="0">
            <a:off x="6618891"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2</a:t>
            </a:r>
          </a:p>
        </p:txBody>
      </p:sp>
      <p:sp>
        <p:nvSpPr>
          <p:cNvPr name="TextBox 28" id="28"/>
          <p:cNvSpPr txBox="true"/>
          <p:nvPr/>
        </p:nvSpPr>
        <p:spPr>
          <a:xfrm rot="0">
            <a:off x="9311036"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a:t>
            </a:r>
            <a:r>
              <a:rPr lang="en-US" sz="2560" spc="99">
                <a:solidFill>
                  <a:srgbClr val="000000"/>
                </a:solidFill>
                <a:latin typeface="Poppins Semi-Bold"/>
                <a:ea typeface="Poppins Semi-Bold"/>
                <a:cs typeface="Poppins Semi-Bold"/>
                <a:sym typeface="Poppins Semi-Bold"/>
              </a:rPr>
              <a:t>E 3</a:t>
            </a:r>
          </a:p>
        </p:txBody>
      </p:sp>
      <p:sp>
        <p:nvSpPr>
          <p:cNvPr name="TextBox 29" id="29"/>
          <p:cNvSpPr txBox="true"/>
          <p:nvPr/>
        </p:nvSpPr>
        <p:spPr>
          <a:xfrm rot="0">
            <a:off x="9184220" y="5641546"/>
            <a:ext cx="2364837"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Implémentation de l’examen de la portée</a:t>
            </a:r>
          </a:p>
        </p:txBody>
      </p:sp>
      <p:sp>
        <p:nvSpPr>
          <p:cNvPr name="TextBox 30" id="30"/>
          <p:cNvSpPr txBox="true"/>
          <p:nvPr/>
        </p:nvSpPr>
        <p:spPr>
          <a:xfrm rot="0">
            <a:off x="11806617" y="5641546"/>
            <a:ext cx="2508312" cy="768609"/>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Liste de toutes les ressources </a:t>
            </a:r>
          </a:p>
        </p:txBody>
      </p:sp>
      <p:grpSp>
        <p:nvGrpSpPr>
          <p:cNvPr name="Group 31" id="31"/>
          <p:cNvGrpSpPr/>
          <p:nvPr/>
        </p:nvGrpSpPr>
        <p:grpSpPr>
          <a:xfrm rot="0">
            <a:off x="0" y="0"/>
            <a:ext cx="18288000" cy="2451491"/>
            <a:chOff x="0" y="0"/>
            <a:chExt cx="3368783" cy="451583"/>
          </a:xfrm>
        </p:grpSpPr>
        <p:sp>
          <p:nvSpPr>
            <p:cNvPr name="Freeform 32" id="32"/>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33" id="33"/>
          <p:cNvSpPr txBox="true"/>
          <p:nvPr/>
        </p:nvSpPr>
        <p:spPr>
          <a:xfrm rot="0">
            <a:off x="3938955"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7F7F7"/>
                </a:solidFill>
                <a:latin typeface="Poppins Semi-Bold"/>
                <a:ea typeface="Poppins Semi-Bold"/>
                <a:cs typeface="Poppins Semi-Bold"/>
                <a:sym typeface="Poppins Semi-Bold"/>
              </a:rPr>
              <a:t>Organisation de la boîte à outils</a:t>
            </a:r>
          </a:p>
        </p:txBody>
      </p:sp>
      <p:sp>
        <p:nvSpPr>
          <p:cNvPr name="AutoShape 34" id="34"/>
          <p:cNvSpPr/>
          <p:nvPr/>
        </p:nvSpPr>
        <p:spPr>
          <a:xfrm rot="0">
            <a:off x="14435420" y="3525954"/>
            <a:ext cx="2638974" cy="4845791"/>
          </a:xfrm>
          <a:prstGeom prst="rect">
            <a:avLst/>
          </a:prstGeom>
          <a:solidFill>
            <a:srgbClr val="3D73D6"/>
          </a:solidFill>
        </p:spPr>
      </p:sp>
      <p:sp>
        <p:nvSpPr>
          <p:cNvPr name="AutoShape 35" id="35"/>
          <p:cNvSpPr/>
          <p:nvPr/>
        </p:nvSpPr>
        <p:spPr>
          <a:xfrm rot="0">
            <a:off x="14435420" y="4972648"/>
            <a:ext cx="2638974" cy="3399098"/>
          </a:xfrm>
          <a:prstGeom prst="rect">
            <a:avLst/>
          </a:prstGeom>
          <a:solidFill>
            <a:srgbClr val="F7F7F7">
              <a:alpha val="60000"/>
            </a:srgbClr>
          </a:solidFill>
        </p:spPr>
      </p:sp>
      <p:grpSp>
        <p:nvGrpSpPr>
          <p:cNvPr name="Group 36" id="36"/>
          <p:cNvGrpSpPr/>
          <p:nvPr/>
        </p:nvGrpSpPr>
        <p:grpSpPr>
          <a:xfrm rot="-2700000">
            <a:off x="15548916" y="4766986"/>
            <a:ext cx="411982" cy="411323"/>
            <a:chOff x="0" y="0"/>
            <a:chExt cx="6350000" cy="6339840"/>
          </a:xfrm>
        </p:grpSpPr>
        <p:sp>
          <p:nvSpPr>
            <p:cNvPr name="Freeform 37" id="37"/>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3D73D6"/>
            </a:solidFill>
          </p:spPr>
        </p:sp>
      </p:grpSp>
      <p:sp>
        <p:nvSpPr>
          <p:cNvPr name="TextBox 38" id="38"/>
          <p:cNvSpPr txBox="true"/>
          <p:nvPr/>
        </p:nvSpPr>
        <p:spPr>
          <a:xfrm rot="0">
            <a:off x="14699304"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ANNEXE</a:t>
            </a:r>
          </a:p>
        </p:txBody>
      </p:sp>
      <p:sp>
        <p:nvSpPr>
          <p:cNvPr name="TextBox 39" id="39"/>
          <p:cNvSpPr txBox="true"/>
          <p:nvPr/>
        </p:nvSpPr>
        <p:spPr>
          <a:xfrm rot="0">
            <a:off x="14500751" y="5641546"/>
            <a:ext cx="2508312" cy="1539700"/>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Utilisation de la ressource éducative libre (REL)</a:t>
            </a:r>
          </a:p>
        </p:txBody>
      </p:sp>
      <p:sp>
        <p:nvSpPr>
          <p:cNvPr name="Freeform 40" id="40"/>
          <p:cNvSpPr/>
          <p:nvPr/>
        </p:nvSpPr>
        <p:spPr>
          <a:xfrm flipH="false" flipV="false" rot="-2392551">
            <a:off x="16259365" y="7995626"/>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1" id="41"/>
          <p:cNvSpPr txBox="true"/>
          <p:nvPr/>
        </p:nvSpPr>
        <p:spPr>
          <a:xfrm rot="0">
            <a:off x="12005170"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RÉFÉRENCES</a:t>
            </a:r>
          </a:p>
        </p:txBody>
      </p:sp>
      <p:sp>
        <p:nvSpPr>
          <p:cNvPr name="TextBox 42" id="42"/>
          <p:cNvSpPr txBox="true"/>
          <p:nvPr/>
        </p:nvSpPr>
        <p:spPr>
          <a:xfrm rot="0">
            <a:off x="6583515" y="5641546"/>
            <a:ext cx="2206462"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Protocole</a:t>
            </a:r>
            <a:r>
              <a:rPr lang="en-US" sz="2065" spc="103">
                <a:solidFill>
                  <a:srgbClr val="000000"/>
                </a:solidFill>
                <a:latin typeface="Poppins Medium"/>
                <a:ea typeface="Poppins Medium"/>
                <a:cs typeface="Poppins Medium"/>
                <a:sym typeface="Poppins Medium"/>
              </a:rPr>
              <a:t> de l’examen de la portée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AutoShape 2" id="2"/>
          <p:cNvSpPr/>
          <p:nvPr/>
        </p:nvSpPr>
        <p:spPr>
          <a:xfrm rot="0">
            <a:off x="970719" y="3525954"/>
            <a:ext cx="2638974" cy="4845791"/>
          </a:xfrm>
          <a:prstGeom prst="rect">
            <a:avLst/>
          </a:prstGeom>
          <a:solidFill>
            <a:srgbClr val="5AEBBB"/>
          </a:solidFill>
        </p:spPr>
      </p:sp>
      <p:sp>
        <p:nvSpPr>
          <p:cNvPr name="AutoShape 3" id="3"/>
          <p:cNvSpPr/>
          <p:nvPr/>
        </p:nvSpPr>
        <p:spPr>
          <a:xfrm rot="0">
            <a:off x="11739297" y="3525954"/>
            <a:ext cx="2638974" cy="4845791"/>
          </a:xfrm>
          <a:prstGeom prst="rect">
            <a:avLst/>
          </a:prstGeom>
          <a:solidFill>
            <a:srgbClr val="289DD2"/>
          </a:solidFill>
        </p:spPr>
      </p:sp>
      <p:sp>
        <p:nvSpPr>
          <p:cNvPr name="AutoShape 4" id="4"/>
          <p:cNvSpPr/>
          <p:nvPr/>
        </p:nvSpPr>
        <p:spPr>
          <a:xfrm rot="0">
            <a:off x="9047152" y="3525954"/>
            <a:ext cx="2638974" cy="4845791"/>
          </a:xfrm>
          <a:prstGeom prst="rect">
            <a:avLst/>
          </a:prstGeom>
          <a:solidFill>
            <a:srgbClr val="E06666"/>
          </a:solidFill>
        </p:spPr>
      </p:sp>
      <p:sp>
        <p:nvSpPr>
          <p:cNvPr name="AutoShape 5" id="5"/>
          <p:cNvSpPr/>
          <p:nvPr/>
        </p:nvSpPr>
        <p:spPr>
          <a:xfrm rot="0">
            <a:off x="6355008" y="3525954"/>
            <a:ext cx="2638974" cy="4845791"/>
          </a:xfrm>
          <a:prstGeom prst="rect">
            <a:avLst/>
          </a:prstGeom>
          <a:solidFill>
            <a:srgbClr val="41C1BA"/>
          </a:solidFill>
        </p:spPr>
      </p:sp>
      <p:sp>
        <p:nvSpPr>
          <p:cNvPr name="AutoShape 6" id="6"/>
          <p:cNvSpPr/>
          <p:nvPr/>
        </p:nvSpPr>
        <p:spPr>
          <a:xfrm rot="0">
            <a:off x="3662863" y="3525954"/>
            <a:ext cx="2638974" cy="4845791"/>
          </a:xfrm>
          <a:prstGeom prst="rect">
            <a:avLst/>
          </a:prstGeom>
          <a:solidFill>
            <a:srgbClr val="62DDD6"/>
          </a:solidFill>
        </p:spPr>
      </p:sp>
      <p:sp>
        <p:nvSpPr>
          <p:cNvPr name="AutoShape 7" id="7"/>
          <p:cNvSpPr/>
          <p:nvPr/>
        </p:nvSpPr>
        <p:spPr>
          <a:xfrm rot="0">
            <a:off x="970719" y="4972648"/>
            <a:ext cx="2638974" cy="3399098"/>
          </a:xfrm>
          <a:prstGeom prst="rect">
            <a:avLst/>
          </a:prstGeom>
          <a:solidFill>
            <a:srgbClr val="F7F7F7">
              <a:alpha val="60000"/>
            </a:srgbClr>
          </a:solidFill>
        </p:spPr>
      </p:sp>
      <p:grpSp>
        <p:nvGrpSpPr>
          <p:cNvPr name="Group 8" id="8"/>
          <p:cNvGrpSpPr/>
          <p:nvPr/>
        </p:nvGrpSpPr>
        <p:grpSpPr>
          <a:xfrm rot="-2700000">
            <a:off x="2084215" y="4766986"/>
            <a:ext cx="411982" cy="411323"/>
            <a:chOff x="0" y="0"/>
            <a:chExt cx="6350000" cy="6339840"/>
          </a:xfrm>
        </p:grpSpPr>
        <p:sp>
          <p:nvSpPr>
            <p:cNvPr name="Freeform 9" id="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5AEBBB"/>
            </a:solidFill>
          </p:spPr>
        </p:sp>
      </p:grpSp>
      <p:sp>
        <p:nvSpPr>
          <p:cNvPr name="AutoShape 10" id="10"/>
          <p:cNvSpPr/>
          <p:nvPr/>
        </p:nvSpPr>
        <p:spPr>
          <a:xfrm rot="0">
            <a:off x="3662863" y="4972648"/>
            <a:ext cx="2638974" cy="3399098"/>
          </a:xfrm>
          <a:prstGeom prst="rect">
            <a:avLst/>
          </a:prstGeom>
          <a:solidFill>
            <a:srgbClr val="F7F7F7">
              <a:alpha val="60000"/>
            </a:srgbClr>
          </a:solidFill>
        </p:spPr>
      </p:sp>
      <p:grpSp>
        <p:nvGrpSpPr>
          <p:cNvPr name="Group 11" id="11"/>
          <p:cNvGrpSpPr/>
          <p:nvPr/>
        </p:nvGrpSpPr>
        <p:grpSpPr>
          <a:xfrm rot="-2700000">
            <a:off x="4776359" y="4766986"/>
            <a:ext cx="411982" cy="411323"/>
            <a:chOff x="0" y="0"/>
            <a:chExt cx="6350000" cy="6339840"/>
          </a:xfrm>
        </p:grpSpPr>
        <p:sp>
          <p:nvSpPr>
            <p:cNvPr name="Freeform 12" id="1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62DDD6"/>
            </a:solidFill>
          </p:spPr>
        </p:sp>
      </p:grpSp>
      <p:sp>
        <p:nvSpPr>
          <p:cNvPr name="AutoShape 13" id="13"/>
          <p:cNvSpPr/>
          <p:nvPr/>
        </p:nvSpPr>
        <p:spPr>
          <a:xfrm rot="0">
            <a:off x="6355008" y="4972648"/>
            <a:ext cx="2638974" cy="3399098"/>
          </a:xfrm>
          <a:prstGeom prst="rect">
            <a:avLst/>
          </a:prstGeom>
          <a:solidFill>
            <a:srgbClr val="F7F7F7">
              <a:alpha val="60000"/>
            </a:srgbClr>
          </a:solidFill>
        </p:spPr>
      </p:sp>
      <p:grpSp>
        <p:nvGrpSpPr>
          <p:cNvPr name="Group 14" id="14"/>
          <p:cNvGrpSpPr/>
          <p:nvPr/>
        </p:nvGrpSpPr>
        <p:grpSpPr>
          <a:xfrm rot="-2700000">
            <a:off x="7468504" y="4766986"/>
            <a:ext cx="411982" cy="411323"/>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1C1BA"/>
            </a:solidFill>
          </p:spPr>
        </p:sp>
      </p:grpSp>
      <p:sp>
        <p:nvSpPr>
          <p:cNvPr name="AutoShape 16" id="16"/>
          <p:cNvSpPr/>
          <p:nvPr/>
        </p:nvSpPr>
        <p:spPr>
          <a:xfrm rot="0">
            <a:off x="9047152" y="4972648"/>
            <a:ext cx="2638974" cy="3399098"/>
          </a:xfrm>
          <a:prstGeom prst="rect">
            <a:avLst/>
          </a:prstGeom>
          <a:solidFill>
            <a:srgbClr val="F7F7F7">
              <a:alpha val="60000"/>
            </a:srgbClr>
          </a:solidFill>
        </p:spPr>
      </p:sp>
      <p:grpSp>
        <p:nvGrpSpPr>
          <p:cNvPr name="Group 17" id="17"/>
          <p:cNvGrpSpPr/>
          <p:nvPr/>
        </p:nvGrpSpPr>
        <p:grpSpPr>
          <a:xfrm rot="-2700000">
            <a:off x="10160648" y="4766986"/>
            <a:ext cx="411982" cy="411323"/>
            <a:chOff x="0" y="0"/>
            <a:chExt cx="6350000" cy="6339840"/>
          </a:xfrm>
        </p:grpSpPr>
        <p:sp>
          <p:nvSpPr>
            <p:cNvPr name="Freeform 18" id="1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E06666"/>
            </a:solidFill>
          </p:spPr>
        </p:sp>
      </p:grpSp>
      <p:sp>
        <p:nvSpPr>
          <p:cNvPr name="AutoShape 19" id="19"/>
          <p:cNvSpPr/>
          <p:nvPr/>
        </p:nvSpPr>
        <p:spPr>
          <a:xfrm rot="0">
            <a:off x="11739297" y="4972648"/>
            <a:ext cx="2638974" cy="3399098"/>
          </a:xfrm>
          <a:prstGeom prst="rect">
            <a:avLst/>
          </a:prstGeom>
          <a:solidFill>
            <a:srgbClr val="F7F7F7">
              <a:alpha val="60000"/>
            </a:srgbClr>
          </a:solidFill>
        </p:spPr>
      </p:sp>
      <p:grpSp>
        <p:nvGrpSpPr>
          <p:cNvPr name="Group 20" id="20"/>
          <p:cNvGrpSpPr/>
          <p:nvPr/>
        </p:nvGrpSpPr>
        <p:grpSpPr>
          <a:xfrm rot="-2700000">
            <a:off x="12852793" y="4766986"/>
            <a:ext cx="411982" cy="411323"/>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289DD2"/>
            </a:solidFill>
          </p:spPr>
        </p:sp>
      </p:grpSp>
      <p:sp>
        <p:nvSpPr>
          <p:cNvPr name="Freeform 22" id="22"/>
          <p:cNvSpPr/>
          <p:nvPr/>
        </p:nvSpPr>
        <p:spPr>
          <a:xfrm flipH="false" flipV="false" rot="-2392551">
            <a:off x="683456" y="3575375"/>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1234602"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PRÉFACE</a:t>
            </a:r>
          </a:p>
        </p:txBody>
      </p:sp>
      <p:sp>
        <p:nvSpPr>
          <p:cNvPr name="TextBox 24" id="24"/>
          <p:cNvSpPr txBox="true"/>
          <p:nvPr/>
        </p:nvSpPr>
        <p:spPr>
          <a:xfrm rot="0">
            <a:off x="1299411" y="5616155"/>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Bienvenue dans la boîte à outils </a:t>
            </a:r>
          </a:p>
        </p:txBody>
      </p:sp>
      <p:sp>
        <p:nvSpPr>
          <p:cNvPr name="TextBox 25" id="25"/>
          <p:cNvSpPr txBox="true"/>
          <p:nvPr/>
        </p:nvSpPr>
        <p:spPr>
          <a:xfrm rot="0">
            <a:off x="3926747"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1</a:t>
            </a:r>
          </a:p>
        </p:txBody>
      </p:sp>
      <p:sp>
        <p:nvSpPr>
          <p:cNvPr name="TextBox 26" id="26"/>
          <p:cNvSpPr txBox="true"/>
          <p:nvPr/>
        </p:nvSpPr>
        <p:spPr>
          <a:xfrm rot="0">
            <a:off x="3991124" y="5641546"/>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Introduction à l’examen de la portée </a:t>
            </a:r>
          </a:p>
        </p:txBody>
      </p:sp>
      <p:sp>
        <p:nvSpPr>
          <p:cNvPr name="TextBox 27" id="27"/>
          <p:cNvSpPr txBox="true"/>
          <p:nvPr/>
        </p:nvSpPr>
        <p:spPr>
          <a:xfrm rot="0">
            <a:off x="6618891"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2</a:t>
            </a:r>
          </a:p>
        </p:txBody>
      </p:sp>
      <p:sp>
        <p:nvSpPr>
          <p:cNvPr name="TextBox 28" id="28"/>
          <p:cNvSpPr txBox="true"/>
          <p:nvPr/>
        </p:nvSpPr>
        <p:spPr>
          <a:xfrm rot="0">
            <a:off x="9311036"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a:t>
            </a:r>
            <a:r>
              <a:rPr lang="en-US" sz="2560" spc="99">
                <a:solidFill>
                  <a:srgbClr val="000000"/>
                </a:solidFill>
                <a:latin typeface="Poppins Semi-Bold"/>
                <a:ea typeface="Poppins Semi-Bold"/>
                <a:cs typeface="Poppins Semi-Bold"/>
                <a:sym typeface="Poppins Semi-Bold"/>
              </a:rPr>
              <a:t>E 3</a:t>
            </a:r>
          </a:p>
        </p:txBody>
      </p:sp>
      <p:sp>
        <p:nvSpPr>
          <p:cNvPr name="TextBox 29" id="29"/>
          <p:cNvSpPr txBox="true"/>
          <p:nvPr/>
        </p:nvSpPr>
        <p:spPr>
          <a:xfrm rot="0">
            <a:off x="9184220" y="5641546"/>
            <a:ext cx="2364837"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Implémentation de l’examen de la portée</a:t>
            </a:r>
          </a:p>
        </p:txBody>
      </p:sp>
      <p:sp>
        <p:nvSpPr>
          <p:cNvPr name="TextBox 30" id="30"/>
          <p:cNvSpPr txBox="true"/>
          <p:nvPr/>
        </p:nvSpPr>
        <p:spPr>
          <a:xfrm rot="0">
            <a:off x="11806617" y="5641546"/>
            <a:ext cx="2508312" cy="768609"/>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Liste de toutes les ressources </a:t>
            </a:r>
          </a:p>
        </p:txBody>
      </p:sp>
      <p:grpSp>
        <p:nvGrpSpPr>
          <p:cNvPr name="Group 31" id="31"/>
          <p:cNvGrpSpPr/>
          <p:nvPr/>
        </p:nvGrpSpPr>
        <p:grpSpPr>
          <a:xfrm rot="0">
            <a:off x="0" y="0"/>
            <a:ext cx="18288000" cy="2451491"/>
            <a:chOff x="0" y="0"/>
            <a:chExt cx="3368783" cy="451583"/>
          </a:xfrm>
        </p:grpSpPr>
        <p:sp>
          <p:nvSpPr>
            <p:cNvPr name="Freeform 32" id="32"/>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33" id="33"/>
          <p:cNvSpPr txBox="true"/>
          <p:nvPr/>
        </p:nvSpPr>
        <p:spPr>
          <a:xfrm rot="0">
            <a:off x="3938955"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7F7F7"/>
                </a:solidFill>
                <a:latin typeface="Poppins Semi-Bold"/>
                <a:ea typeface="Poppins Semi-Bold"/>
                <a:cs typeface="Poppins Semi-Bold"/>
                <a:sym typeface="Poppins Semi-Bold"/>
              </a:rPr>
              <a:t>Organisation de la boîte à outils</a:t>
            </a:r>
          </a:p>
        </p:txBody>
      </p:sp>
      <p:sp>
        <p:nvSpPr>
          <p:cNvPr name="AutoShape 34" id="34"/>
          <p:cNvSpPr/>
          <p:nvPr/>
        </p:nvSpPr>
        <p:spPr>
          <a:xfrm rot="0">
            <a:off x="14435420" y="3525954"/>
            <a:ext cx="2638974" cy="4845791"/>
          </a:xfrm>
          <a:prstGeom prst="rect">
            <a:avLst/>
          </a:prstGeom>
          <a:solidFill>
            <a:srgbClr val="3D73D6"/>
          </a:solidFill>
        </p:spPr>
      </p:sp>
      <p:sp>
        <p:nvSpPr>
          <p:cNvPr name="AutoShape 35" id="35"/>
          <p:cNvSpPr/>
          <p:nvPr/>
        </p:nvSpPr>
        <p:spPr>
          <a:xfrm rot="0">
            <a:off x="14435420" y="4972648"/>
            <a:ext cx="2638974" cy="3399098"/>
          </a:xfrm>
          <a:prstGeom prst="rect">
            <a:avLst/>
          </a:prstGeom>
          <a:solidFill>
            <a:srgbClr val="F7F7F7">
              <a:alpha val="60000"/>
            </a:srgbClr>
          </a:solidFill>
        </p:spPr>
      </p:sp>
      <p:grpSp>
        <p:nvGrpSpPr>
          <p:cNvPr name="Group 36" id="36"/>
          <p:cNvGrpSpPr/>
          <p:nvPr/>
        </p:nvGrpSpPr>
        <p:grpSpPr>
          <a:xfrm rot="-2700000">
            <a:off x="15548916" y="4766986"/>
            <a:ext cx="411982" cy="411323"/>
            <a:chOff x="0" y="0"/>
            <a:chExt cx="6350000" cy="6339840"/>
          </a:xfrm>
        </p:grpSpPr>
        <p:sp>
          <p:nvSpPr>
            <p:cNvPr name="Freeform 37" id="37"/>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3D73D6"/>
            </a:solidFill>
          </p:spPr>
        </p:sp>
      </p:grpSp>
      <p:sp>
        <p:nvSpPr>
          <p:cNvPr name="TextBox 38" id="38"/>
          <p:cNvSpPr txBox="true"/>
          <p:nvPr/>
        </p:nvSpPr>
        <p:spPr>
          <a:xfrm rot="0">
            <a:off x="14699304"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ANNEXE</a:t>
            </a:r>
          </a:p>
        </p:txBody>
      </p:sp>
      <p:sp>
        <p:nvSpPr>
          <p:cNvPr name="TextBox 39" id="39"/>
          <p:cNvSpPr txBox="true"/>
          <p:nvPr/>
        </p:nvSpPr>
        <p:spPr>
          <a:xfrm rot="0">
            <a:off x="14500751" y="5641546"/>
            <a:ext cx="2508312" cy="1539700"/>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Utilisation de la ressource éducative libre (REL)</a:t>
            </a:r>
          </a:p>
        </p:txBody>
      </p:sp>
      <p:sp>
        <p:nvSpPr>
          <p:cNvPr name="Freeform 40" id="40"/>
          <p:cNvSpPr/>
          <p:nvPr/>
        </p:nvSpPr>
        <p:spPr>
          <a:xfrm flipH="false" flipV="false" rot="-2392551">
            <a:off x="16259365" y="7995626"/>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1" id="41"/>
          <p:cNvSpPr txBox="true"/>
          <p:nvPr/>
        </p:nvSpPr>
        <p:spPr>
          <a:xfrm rot="0">
            <a:off x="12005170"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RÉFÉRENCES</a:t>
            </a:r>
          </a:p>
        </p:txBody>
      </p:sp>
      <p:sp>
        <p:nvSpPr>
          <p:cNvPr name="TextBox 42" id="42"/>
          <p:cNvSpPr txBox="true"/>
          <p:nvPr/>
        </p:nvSpPr>
        <p:spPr>
          <a:xfrm rot="0">
            <a:off x="6583515" y="5641546"/>
            <a:ext cx="2206462"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Protocole</a:t>
            </a:r>
            <a:r>
              <a:rPr lang="en-US" sz="2065" spc="103">
                <a:solidFill>
                  <a:srgbClr val="000000"/>
                </a:solidFill>
                <a:latin typeface="Poppins Medium"/>
                <a:ea typeface="Poppins Medium"/>
                <a:cs typeface="Poppins Medium"/>
                <a:sym typeface="Poppins Medium"/>
              </a:rPr>
              <a:t> de l’examen de la portée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AutoShape 2" id="2"/>
          <p:cNvSpPr/>
          <p:nvPr/>
        </p:nvSpPr>
        <p:spPr>
          <a:xfrm rot="0">
            <a:off x="970719" y="3525954"/>
            <a:ext cx="2638974" cy="4845791"/>
          </a:xfrm>
          <a:prstGeom prst="rect">
            <a:avLst/>
          </a:prstGeom>
          <a:solidFill>
            <a:srgbClr val="5AEBBB"/>
          </a:solidFill>
        </p:spPr>
      </p:sp>
      <p:sp>
        <p:nvSpPr>
          <p:cNvPr name="AutoShape 3" id="3"/>
          <p:cNvSpPr/>
          <p:nvPr/>
        </p:nvSpPr>
        <p:spPr>
          <a:xfrm rot="0">
            <a:off x="11739297" y="3525954"/>
            <a:ext cx="2638974" cy="4845791"/>
          </a:xfrm>
          <a:prstGeom prst="rect">
            <a:avLst/>
          </a:prstGeom>
          <a:solidFill>
            <a:srgbClr val="289DD2"/>
          </a:solidFill>
        </p:spPr>
      </p:sp>
      <p:sp>
        <p:nvSpPr>
          <p:cNvPr name="AutoShape 4" id="4"/>
          <p:cNvSpPr/>
          <p:nvPr/>
        </p:nvSpPr>
        <p:spPr>
          <a:xfrm rot="0">
            <a:off x="9047152" y="3525954"/>
            <a:ext cx="2638974" cy="4845791"/>
          </a:xfrm>
          <a:prstGeom prst="rect">
            <a:avLst/>
          </a:prstGeom>
          <a:solidFill>
            <a:srgbClr val="E06666"/>
          </a:solidFill>
        </p:spPr>
      </p:sp>
      <p:sp>
        <p:nvSpPr>
          <p:cNvPr name="AutoShape 5" id="5"/>
          <p:cNvSpPr/>
          <p:nvPr/>
        </p:nvSpPr>
        <p:spPr>
          <a:xfrm rot="0">
            <a:off x="6355008" y="3525954"/>
            <a:ext cx="2638974" cy="4845791"/>
          </a:xfrm>
          <a:prstGeom prst="rect">
            <a:avLst/>
          </a:prstGeom>
          <a:solidFill>
            <a:srgbClr val="E06666"/>
          </a:solidFill>
        </p:spPr>
      </p:sp>
      <p:sp>
        <p:nvSpPr>
          <p:cNvPr name="AutoShape 6" id="6"/>
          <p:cNvSpPr/>
          <p:nvPr/>
        </p:nvSpPr>
        <p:spPr>
          <a:xfrm rot="0">
            <a:off x="3662863" y="3525954"/>
            <a:ext cx="2638974" cy="4845791"/>
          </a:xfrm>
          <a:prstGeom prst="rect">
            <a:avLst/>
          </a:prstGeom>
          <a:solidFill>
            <a:srgbClr val="E06666"/>
          </a:solidFill>
        </p:spPr>
      </p:sp>
      <p:sp>
        <p:nvSpPr>
          <p:cNvPr name="AutoShape 7" id="7"/>
          <p:cNvSpPr/>
          <p:nvPr/>
        </p:nvSpPr>
        <p:spPr>
          <a:xfrm rot="0">
            <a:off x="970719" y="4972648"/>
            <a:ext cx="2638974" cy="3399098"/>
          </a:xfrm>
          <a:prstGeom prst="rect">
            <a:avLst/>
          </a:prstGeom>
          <a:solidFill>
            <a:srgbClr val="F7F7F7">
              <a:alpha val="60000"/>
            </a:srgbClr>
          </a:solidFill>
        </p:spPr>
      </p:sp>
      <p:sp>
        <p:nvSpPr>
          <p:cNvPr name="AutoShape 8" id="8"/>
          <p:cNvSpPr/>
          <p:nvPr/>
        </p:nvSpPr>
        <p:spPr>
          <a:xfrm rot="0">
            <a:off x="3662863" y="4972648"/>
            <a:ext cx="2638974" cy="3399098"/>
          </a:xfrm>
          <a:prstGeom prst="rect">
            <a:avLst/>
          </a:prstGeom>
          <a:solidFill>
            <a:srgbClr val="F7F7F7">
              <a:alpha val="60000"/>
            </a:srgbClr>
          </a:solidFill>
        </p:spPr>
      </p:sp>
      <p:grpSp>
        <p:nvGrpSpPr>
          <p:cNvPr name="Group 9" id="9"/>
          <p:cNvGrpSpPr/>
          <p:nvPr/>
        </p:nvGrpSpPr>
        <p:grpSpPr>
          <a:xfrm rot="-2700000">
            <a:off x="4776359" y="4766986"/>
            <a:ext cx="411982" cy="411323"/>
            <a:chOff x="0" y="0"/>
            <a:chExt cx="6350000" cy="6339840"/>
          </a:xfrm>
        </p:grpSpPr>
        <p:sp>
          <p:nvSpPr>
            <p:cNvPr name="Freeform 10" id="10"/>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E06666"/>
            </a:solidFill>
          </p:spPr>
        </p:sp>
      </p:grpSp>
      <p:sp>
        <p:nvSpPr>
          <p:cNvPr name="AutoShape 11" id="11"/>
          <p:cNvSpPr/>
          <p:nvPr/>
        </p:nvSpPr>
        <p:spPr>
          <a:xfrm rot="0">
            <a:off x="6355008" y="4972648"/>
            <a:ext cx="2638974" cy="3399098"/>
          </a:xfrm>
          <a:prstGeom prst="rect">
            <a:avLst/>
          </a:prstGeom>
          <a:solidFill>
            <a:srgbClr val="F7F7F7">
              <a:alpha val="60000"/>
            </a:srgbClr>
          </a:solidFill>
        </p:spPr>
      </p:sp>
      <p:grpSp>
        <p:nvGrpSpPr>
          <p:cNvPr name="Group 12" id="12"/>
          <p:cNvGrpSpPr/>
          <p:nvPr/>
        </p:nvGrpSpPr>
        <p:grpSpPr>
          <a:xfrm rot="-2700000">
            <a:off x="7468504" y="4766986"/>
            <a:ext cx="411982" cy="411323"/>
            <a:chOff x="0" y="0"/>
            <a:chExt cx="6350000" cy="6339840"/>
          </a:xfrm>
        </p:grpSpPr>
        <p:sp>
          <p:nvSpPr>
            <p:cNvPr name="Freeform 13" id="13"/>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E06666"/>
            </a:solidFill>
          </p:spPr>
        </p:sp>
      </p:grpSp>
      <p:sp>
        <p:nvSpPr>
          <p:cNvPr name="AutoShape 14" id="14"/>
          <p:cNvSpPr/>
          <p:nvPr/>
        </p:nvSpPr>
        <p:spPr>
          <a:xfrm rot="0">
            <a:off x="9047152" y="4972648"/>
            <a:ext cx="2638974" cy="3399098"/>
          </a:xfrm>
          <a:prstGeom prst="rect">
            <a:avLst/>
          </a:prstGeom>
          <a:solidFill>
            <a:srgbClr val="F7F7F7">
              <a:alpha val="60000"/>
            </a:srgbClr>
          </a:solidFill>
        </p:spPr>
      </p:sp>
      <p:grpSp>
        <p:nvGrpSpPr>
          <p:cNvPr name="Group 15" id="15"/>
          <p:cNvGrpSpPr/>
          <p:nvPr/>
        </p:nvGrpSpPr>
        <p:grpSpPr>
          <a:xfrm rot="-2700000">
            <a:off x="10160648" y="4766986"/>
            <a:ext cx="411982" cy="411323"/>
            <a:chOff x="0" y="0"/>
            <a:chExt cx="6350000" cy="6339840"/>
          </a:xfrm>
        </p:grpSpPr>
        <p:sp>
          <p:nvSpPr>
            <p:cNvPr name="Freeform 16" id="16"/>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E06666"/>
            </a:solidFill>
          </p:spPr>
        </p:sp>
      </p:grpSp>
      <p:sp>
        <p:nvSpPr>
          <p:cNvPr name="AutoShape 17" id="17"/>
          <p:cNvSpPr/>
          <p:nvPr/>
        </p:nvSpPr>
        <p:spPr>
          <a:xfrm rot="0">
            <a:off x="11739297" y="4972648"/>
            <a:ext cx="2638974" cy="3399098"/>
          </a:xfrm>
          <a:prstGeom prst="rect">
            <a:avLst/>
          </a:prstGeom>
          <a:solidFill>
            <a:srgbClr val="F7F7F7">
              <a:alpha val="60000"/>
            </a:srgbClr>
          </a:solidFill>
        </p:spPr>
      </p:sp>
      <p:grpSp>
        <p:nvGrpSpPr>
          <p:cNvPr name="Group 18" id="18"/>
          <p:cNvGrpSpPr/>
          <p:nvPr/>
        </p:nvGrpSpPr>
        <p:grpSpPr>
          <a:xfrm rot="-2700000">
            <a:off x="12852793" y="4766986"/>
            <a:ext cx="411982" cy="411323"/>
            <a:chOff x="0" y="0"/>
            <a:chExt cx="6350000" cy="6339840"/>
          </a:xfrm>
        </p:grpSpPr>
        <p:sp>
          <p:nvSpPr>
            <p:cNvPr name="Freeform 19" id="1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289DD2"/>
            </a:solidFill>
          </p:spPr>
        </p:sp>
      </p:grpSp>
      <p:sp>
        <p:nvSpPr>
          <p:cNvPr name="TextBox 20" id="20"/>
          <p:cNvSpPr txBox="true"/>
          <p:nvPr/>
        </p:nvSpPr>
        <p:spPr>
          <a:xfrm rot="0">
            <a:off x="1234602"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PRÉFACE</a:t>
            </a:r>
          </a:p>
        </p:txBody>
      </p:sp>
      <p:sp>
        <p:nvSpPr>
          <p:cNvPr name="TextBox 21" id="21"/>
          <p:cNvSpPr txBox="true"/>
          <p:nvPr/>
        </p:nvSpPr>
        <p:spPr>
          <a:xfrm rot="0">
            <a:off x="1299411" y="5616155"/>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Bienvenue dans la boîte à outils </a:t>
            </a:r>
          </a:p>
        </p:txBody>
      </p:sp>
      <p:sp>
        <p:nvSpPr>
          <p:cNvPr name="TextBox 22" id="22"/>
          <p:cNvSpPr txBox="true"/>
          <p:nvPr/>
        </p:nvSpPr>
        <p:spPr>
          <a:xfrm rot="0">
            <a:off x="3926747"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1</a:t>
            </a:r>
          </a:p>
        </p:txBody>
      </p:sp>
      <p:sp>
        <p:nvSpPr>
          <p:cNvPr name="TextBox 23" id="23"/>
          <p:cNvSpPr txBox="true"/>
          <p:nvPr/>
        </p:nvSpPr>
        <p:spPr>
          <a:xfrm rot="0">
            <a:off x="3991124" y="5641546"/>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Introduction à l’examen de la portée </a:t>
            </a:r>
          </a:p>
        </p:txBody>
      </p:sp>
      <p:sp>
        <p:nvSpPr>
          <p:cNvPr name="TextBox 24" id="24"/>
          <p:cNvSpPr txBox="true"/>
          <p:nvPr/>
        </p:nvSpPr>
        <p:spPr>
          <a:xfrm rot="0">
            <a:off x="6618891"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2</a:t>
            </a:r>
          </a:p>
        </p:txBody>
      </p:sp>
      <p:sp>
        <p:nvSpPr>
          <p:cNvPr name="TextBox 25" id="25"/>
          <p:cNvSpPr txBox="true"/>
          <p:nvPr/>
        </p:nvSpPr>
        <p:spPr>
          <a:xfrm rot="0">
            <a:off x="9311036"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a:t>
            </a:r>
            <a:r>
              <a:rPr lang="en-US" sz="2560" spc="99">
                <a:solidFill>
                  <a:srgbClr val="000000"/>
                </a:solidFill>
                <a:latin typeface="Poppins Semi-Bold"/>
                <a:ea typeface="Poppins Semi-Bold"/>
                <a:cs typeface="Poppins Semi-Bold"/>
                <a:sym typeface="Poppins Semi-Bold"/>
              </a:rPr>
              <a:t>E 3</a:t>
            </a:r>
          </a:p>
        </p:txBody>
      </p:sp>
      <p:sp>
        <p:nvSpPr>
          <p:cNvPr name="TextBox 26" id="26"/>
          <p:cNvSpPr txBox="true"/>
          <p:nvPr/>
        </p:nvSpPr>
        <p:spPr>
          <a:xfrm rot="0">
            <a:off x="9184220" y="5641546"/>
            <a:ext cx="2364837"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Implémentation de l’examen de la portée</a:t>
            </a:r>
          </a:p>
        </p:txBody>
      </p:sp>
      <p:sp>
        <p:nvSpPr>
          <p:cNvPr name="TextBox 27" id="27"/>
          <p:cNvSpPr txBox="true"/>
          <p:nvPr/>
        </p:nvSpPr>
        <p:spPr>
          <a:xfrm rot="0">
            <a:off x="11806617" y="5641546"/>
            <a:ext cx="2508312" cy="768609"/>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Liste de toutes les ressources </a:t>
            </a:r>
          </a:p>
        </p:txBody>
      </p:sp>
      <p:grpSp>
        <p:nvGrpSpPr>
          <p:cNvPr name="Group 28" id="28"/>
          <p:cNvGrpSpPr/>
          <p:nvPr/>
        </p:nvGrpSpPr>
        <p:grpSpPr>
          <a:xfrm rot="0">
            <a:off x="0" y="0"/>
            <a:ext cx="18288000" cy="2451491"/>
            <a:chOff x="0" y="0"/>
            <a:chExt cx="3368783" cy="451583"/>
          </a:xfrm>
        </p:grpSpPr>
        <p:sp>
          <p:nvSpPr>
            <p:cNvPr name="Freeform 29" id="29"/>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30" id="30"/>
          <p:cNvSpPr txBox="true"/>
          <p:nvPr/>
        </p:nvSpPr>
        <p:spPr>
          <a:xfrm rot="0">
            <a:off x="3938955"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7F7F7"/>
                </a:solidFill>
                <a:latin typeface="Poppins Semi-Bold"/>
                <a:ea typeface="Poppins Semi-Bold"/>
                <a:cs typeface="Poppins Semi-Bold"/>
                <a:sym typeface="Poppins Semi-Bold"/>
              </a:rPr>
              <a:t>Organisation de la boîte à outils</a:t>
            </a:r>
          </a:p>
        </p:txBody>
      </p:sp>
      <p:sp>
        <p:nvSpPr>
          <p:cNvPr name="AutoShape 31" id="31"/>
          <p:cNvSpPr/>
          <p:nvPr/>
        </p:nvSpPr>
        <p:spPr>
          <a:xfrm rot="0">
            <a:off x="14435420" y="3525954"/>
            <a:ext cx="2638974" cy="4845791"/>
          </a:xfrm>
          <a:prstGeom prst="rect">
            <a:avLst/>
          </a:prstGeom>
          <a:solidFill>
            <a:srgbClr val="3D73D6"/>
          </a:solidFill>
        </p:spPr>
      </p:sp>
      <p:sp>
        <p:nvSpPr>
          <p:cNvPr name="AutoShape 32" id="32"/>
          <p:cNvSpPr/>
          <p:nvPr/>
        </p:nvSpPr>
        <p:spPr>
          <a:xfrm rot="0">
            <a:off x="14435420" y="4972648"/>
            <a:ext cx="2638974" cy="3399098"/>
          </a:xfrm>
          <a:prstGeom prst="rect">
            <a:avLst/>
          </a:prstGeom>
          <a:solidFill>
            <a:srgbClr val="F7F7F7">
              <a:alpha val="60000"/>
            </a:srgbClr>
          </a:solidFill>
        </p:spPr>
      </p:sp>
      <p:grpSp>
        <p:nvGrpSpPr>
          <p:cNvPr name="Group 33" id="33"/>
          <p:cNvGrpSpPr/>
          <p:nvPr/>
        </p:nvGrpSpPr>
        <p:grpSpPr>
          <a:xfrm rot="-2700000">
            <a:off x="15548916" y="4766986"/>
            <a:ext cx="411982" cy="411323"/>
            <a:chOff x="0" y="0"/>
            <a:chExt cx="6350000" cy="6339840"/>
          </a:xfrm>
        </p:grpSpPr>
        <p:sp>
          <p:nvSpPr>
            <p:cNvPr name="Freeform 34" id="34"/>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3D73D6"/>
            </a:solidFill>
          </p:spPr>
        </p:sp>
      </p:grpSp>
      <p:sp>
        <p:nvSpPr>
          <p:cNvPr name="TextBox 35" id="35"/>
          <p:cNvSpPr txBox="true"/>
          <p:nvPr/>
        </p:nvSpPr>
        <p:spPr>
          <a:xfrm rot="0">
            <a:off x="14699304"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ANNEXE</a:t>
            </a:r>
          </a:p>
        </p:txBody>
      </p:sp>
      <p:sp>
        <p:nvSpPr>
          <p:cNvPr name="TextBox 36" id="36"/>
          <p:cNvSpPr txBox="true"/>
          <p:nvPr/>
        </p:nvSpPr>
        <p:spPr>
          <a:xfrm rot="0">
            <a:off x="14500751" y="5641546"/>
            <a:ext cx="2508312" cy="1539700"/>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Utilisation de la ressource éducative libre (REL)</a:t>
            </a:r>
          </a:p>
        </p:txBody>
      </p:sp>
      <p:sp>
        <p:nvSpPr>
          <p:cNvPr name="Freeform 37" id="37"/>
          <p:cNvSpPr/>
          <p:nvPr/>
        </p:nvSpPr>
        <p:spPr>
          <a:xfrm flipH="false" flipV="false" rot="-2392551">
            <a:off x="16259365" y="7995626"/>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38" id="38"/>
          <p:cNvSpPr txBox="true"/>
          <p:nvPr/>
        </p:nvSpPr>
        <p:spPr>
          <a:xfrm rot="0">
            <a:off x="12005170"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RÉFÉRENCES</a:t>
            </a:r>
          </a:p>
        </p:txBody>
      </p:sp>
      <p:sp>
        <p:nvSpPr>
          <p:cNvPr name="TextBox 39" id="39"/>
          <p:cNvSpPr txBox="true"/>
          <p:nvPr/>
        </p:nvSpPr>
        <p:spPr>
          <a:xfrm rot="0">
            <a:off x="6583515" y="5641546"/>
            <a:ext cx="2206462"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Protocole</a:t>
            </a:r>
            <a:r>
              <a:rPr lang="en-US" sz="2065" spc="103">
                <a:solidFill>
                  <a:srgbClr val="000000"/>
                </a:solidFill>
                <a:latin typeface="Poppins Medium"/>
                <a:ea typeface="Poppins Medium"/>
                <a:cs typeface="Poppins Medium"/>
                <a:sym typeface="Poppins Medium"/>
              </a:rPr>
              <a:t> de l’examen de la portée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Freeform 2" id="2"/>
          <p:cNvSpPr/>
          <p:nvPr/>
        </p:nvSpPr>
        <p:spPr>
          <a:xfrm flipH="false" flipV="false" rot="0">
            <a:off x="5667325" y="3601746"/>
            <a:ext cx="6490007" cy="3740604"/>
          </a:xfrm>
          <a:custGeom>
            <a:avLst/>
            <a:gdLst/>
            <a:ahLst/>
            <a:cxnLst/>
            <a:rect r="r" b="b" t="t" l="l"/>
            <a:pathLst>
              <a:path h="3740604" w="6490007">
                <a:moveTo>
                  <a:pt x="0" y="0"/>
                </a:moveTo>
                <a:lnTo>
                  <a:pt x="6490007" y="0"/>
                </a:lnTo>
                <a:lnTo>
                  <a:pt x="6490007" y="3740604"/>
                </a:lnTo>
                <a:lnTo>
                  <a:pt x="0" y="37406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3665357">
            <a:off x="10563107" y="7051837"/>
            <a:ext cx="1088682" cy="223675"/>
          </a:xfrm>
          <a:custGeom>
            <a:avLst/>
            <a:gdLst/>
            <a:ahLst/>
            <a:cxnLst/>
            <a:rect r="r" b="b" t="t" l="l"/>
            <a:pathLst>
              <a:path h="223675" w="1088682">
                <a:moveTo>
                  <a:pt x="0" y="0"/>
                </a:moveTo>
                <a:lnTo>
                  <a:pt x="1088682" y="0"/>
                </a:lnTo>
                <a:lnTo>
                  <a:pt x="1088682" y="223674"/>
                </a:lnTo>
                <a:lnTo>
                  <a:pt x="0" y="2236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true" rot="-2700000">
            <a:off x="12327772" y="3888345"/>
            <a:ext cx="1088682" cy="223675"/>
          </a:xfrm>
          <a:custGeom>
            <a:avLst/>
            <a:gdLst/>
            <a:ahLst/>
            <a:cxnLst/>
            <a:rect r="r" b="b" t="t" l="l"/>
            <a:pathLst>
              <a:path h="223675" w="1088682">
                <a:moveTo>
                  <a:pt x="0" y="223675"/>
                </a:moveTo>
                <a:lnTo>
                  <a:pt x="1088682" y="223675"/>
                </a:lnTo>
                <a:lnTo>
                  <a:pt x="1088682" y="0"/>
                </a:lnTo>
                <a:lnTo>
                  <a:pt x="0" y="0"/>
                </a:lnTo>
                <a:lnTo>
                  <a:pt x="0" y="223675"/>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2211114">
            <a:off x="6036216" y="2894030"/>
            <a:ext cx="1088682" cy="223675"/>
          </a:xfrm>
          <a:custGeom>
            <a:avLst/>
            <a:gdLst/>
            <a:ahLst/>
            <a:cxnLst/>
            <a:rect r="r" b="b" t="t" l="l"/>
            <a:pathLst>
              <a:path h="223675" w="1088682">
                <a:moveTo>
                  <a:pt x="1088682" y="0"/>
                </a:moveTo>
                <a:lnTo>
                  <a:pt x="0" y="0"/>
                </a:lnTo>
                <a:lnTo>
                  <a:pt x="0" y="223674"/>
                </a:lnTo>
                <a:lnTo>
                  <a:pt x="1088682" y="223674"/>
                </a:lnTo>
                <a:lnTo>
                  <a:pt x="108868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false" rot="-3138373">
            <a:off x="5122984" y="7051837"/>
            <a:ext cx="1088682" cy="223675"/>
          </a:xfrm>
          <a:custGeom>
            <a:avLst/>
            <a:gdLst/>
            <a:ahLst/>
            <a:cxnLst/>
            <a:rect r="r" b="b" t="t" l="l"/>
            <a:pathLst>
              <a:path h="223675" w="1088682">
                <a:moveTo>
                  <a:pt x="1088682" y="0"/>
                </a:moveTo>
                <a:lnTo>
                  <a:pt x="0" y="0"/>
                </a:lnTo>
                <a:lnTo>
                  <a:pt x="0" y="223674"/>
                </a:lnTo>
                <a:lnTo>
                  <a:pt x="1088682" y="223674"/>
                </a:lnTo>
                <a:lnTo>
                  <a:pt x="108868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5211025" y="3783407"/>
            <a:ext cx="7258725" cy="2074234"/>
          </a:xfrm>
          <a:prstGeom prst="rect">
            <a:avLst/>
          </a:prstGeom>
        </p:spPr>
        <p:txBody>
          <a:bodyPr anchor="t" rtlCol="false" tIns="0" lIns="0" bIns="0" rIns="0">
            <a:spAutoFit/>
          </a:bodyPr>
          <a:lstStyle/>
          <a:p>
            <a:pPr algn="ctr" marL="0" indent="0" lvl="0">
              <a:lnSpc>
                <a:spcPts val="8337"/>
              </a:lnSpc>
            </a:pPr>
            <a:r>
              <a:rPr lang="en-US" sz="5558">
                <a:solidFill>
                  <a:srgbClr val="F7F7F7"/>
                </a:solidFill>
                <a:latin typeface="Glacial Indifference"/>
                <a:ea typeface="Glacial Indifference"/>
                <a:cs typeface="Glacial Indifference"/>
                <a:sym typeface="Glacial Indifference"/>
              </a:rPr>
              <a:t>PLUSIEURS TERMINOLOGIE</a:t>
            </a:r>
          </a:p>
        </p:txBody>
      </p:sp>
      <p:sp>
        <p:nvSpPr>
          <p:cNvPr name="Freeform 8" id="8"/>
          <p:cNvSpPr/>
          <p:nvPr/>
        </p:nvSpPr>
        <p:spPr>
          <a:xfrm flipH="true" flipV="false" rot="-2044934">
            <a:off x="12876325" y="5244112"/>
            <a:ext cx="724371" cy="985539"/>
          </a:xfrm>
          <a:custGeom>
            <a:avLst/>
            <a:gdLst/>
            <a:ahLst/>
            <a:cxnLst/>
            <a:rect r="r" b="b" t="t" l="l"/>
            <a:pathLst>
              <a:path h="985539" w="724371">
                <a:moveTo>
                  <a:pt x="724372" y="0"/>
                </a:moveTo>
                <a:lnTo>
                  <a:pt x="0" y="0"/>
                </a:lnTo>
                <a:lnTo>
                  <a:pt x="0" y="985540"/>
                </a:lnTo>
                <a:lnTo>
                  <a:pt x="724372" y="985540"/>
                </a:lnTo>
                <a:lnTo>
                  <a:pt x="724372"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6789531">
            <a:off x="7910363" y="7176496"/>
            <a:ext cx="1079526" cy="331709"/>
          </a:xfrm>
          <a:custGeom>
            <a:avLst/>
            <a:gdLst/>
            <a:ahLst/>
            <a:cxnLst/>
            <a:rect r="r" b="b" t="t" l="l"/>
            <a:pathLst>
              <a:path h="331709" w="1079526">
                <a:moveTo>
                  <a:pt x="0" y="0"/>
                </a:moveTo>
                <a:lnTo>
                  <a:pt x="1079527" y="0"/>
                </a:lnTo>
                <a:lnTo>
                  <a:pt x="1079527" y="331709"/>
                </a:lnTo>
                <a:lnTo>
                  <a:pt x="0" y="331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4398552">
            <a:off x="8824953" y="2549549"/>
            <a:ext cx="1079526" cy="331709"/>
          </a:xfrm>
          <a:custGeom>
            <a:avLst/>
            <a:gdLst/>
            <a:ahLst/>
            <a:cxnLst/>
            <a:rect r="r" b="b" t="t" l="l"/>
            <a:pathLst>
              <a:path h="331709" w="1079526">
                <a:moveTo>
                  <a:pt x="0" y="0"/>
                </a:moveTo>
                <a:lnTo>
                  <a:pt x="1079527" y="0"/>
                </a:lnTo>
                <a:lnTo>
                  <a:pt x="1079527" y="331709"/>
                </a:lnTo>
                <a:lnTo>
                  <a:pt x="0" y="3317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true" rot="9571702">
            <a:off x="4273714" y="4990534"/>
            <a:ext cx="1079526" cy="331709"/>
          </a:xfrm>
          <a:custGeom>
            <a:avLst/>
            <a:gdLst/>
            <a:ahLst/>
            <a:cxnLst/>
            <a:rect r="r" b="b" t="t" l="l"/>
            <a:pathLst>
              <a:path h="331709" w="1079526">
                <a:moveTo>
                  <a:pt x="0" y="331709"/>
                </a:moveTo>
                <a:lnTo>
                  <a:pt x="1079526" y="331709"/>
                </a:lnTo>
                <a:lnTo>
                  <a:pt x="1079526" y="0"/>
                </a:lnTo>
                <a:lnTo>
                  <a:pt x="0" y="0"/>
                </a:lnTo>
                <a:lnTo>
                  <a:pt x="0" y="331709"/>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2" id="12"/>
          <p:cNvGrpSpPr/>
          <p:nvPr/>
        </p:nvGrpSpPr>
        <p:grpSpPr>
          <a:xfrm rot="448101">
            <a:off x="3796486" y="1119331"/>
            <a:ext cx="1860286" cy="2189204"/>
            <a:chOff x="0" y="0"/>
            <a:chExt cx="3180080" cy="3742350"/>
          </a:xfrm>
        </p:grpSpPr>
        <p:sp>
          <p:nvSpPr>
            <p:cNvPr name="Freeform 13" id="13"/>
            <p:cNvSpPr/>
            <p:nvPr/>
          </p:nvSpPr>
          <p:spPr>
            <a:xfrm flipH="false" flipV="false" rot="0">
              <a:off x="0" y="218440"/>
              <a:ext cx="3178810" cy="3523910"/>
            </a:xfrm>
            <a:custGeom>
              <a:avLst/>
              <a:gdLst/>
              <a:ahLst/>
              <a:cxnLst/>
              <a:rect r="r" b="b" t="t" l="l"/>
              <a:pathLst>
                <a:path h="3523910" w="3178810">
                  <a:moveTo>
                    <a:pt x="0" y="16510"/>
                  </a:moveTo>
                  <a:cubicBezTo>
                    <a:pt x="0" y="16510"/>
                    <a:pt x="2540" y="345440"/>
                    <a:pt x="2540" y="859855"/>
                  </a:cubicBezTo>
                  <a:cubicBezTo>
                    <a:pt x="2540" y="1656355"/>
                    <a:pt x="7620" y="2342810"/>
                    <a:pt x="7620" y="2603160"/>
                  </a:cubicBezTo>
                  <a:cubicBezTo>
                    <a:pt x="7620" y="2797470"/>
                    <a:pt x="16510" y="3196250"/>
                    <a:pt x="21590" y="3388020"/>
                  </a:cubicBezTo>
                  <a:lnTo>
                    <a:pt x="130810" y="3502320"/>
                  </a:lnTo>
                  <a:cubicBezTo>
                    <a:pt x="275590" y="3509940"/>
                    <a:pt x="543560" y="3523910"/>
                    <a:pt x="793750" y="3523910"/>
                  </a:cubicBezTo>
                  <a:lnTo>
                    <a:pt x="3178810" y="3523910"/>
                  </a:lnTo>
                  <a:lnTo>
                    <a:pt x="3178810" y="751016"/>
                  </a:lnTo>
                  <a:cubicBezTo>
                    <a:pt x="3178810" y="323850"/>
                    <a:pt x="3169920" y="46990"/>
                    <a:pt x="3169920" y="46990"/>
                  </a:cubicBezTo>
                  <a:cubicBezTo>
                    <a:pt x="3014980" y="26670"/>
                    <a:pt x="2858770" y="16510"/>
                    <a:pt x="2701290" y="17780"/>
                  </a:cubicBezTo>
                  <a:cubicBezTo>
                    <a:pt x="2428240" y="17780"/>
                    <a:pt x="944880" y="22860"/>
                    <a:pt x="694690" y="13970"/>
                  </a:cubicBezTo>
                  <a:cubicBezTo>
                    <a:pt x="360680" y="0"/>
                    <a:pt x="0" y="16510"/>
                    <a:pt x="0" y="16510"/>
                  </a:cubicBezTo>
                  <a:close/>
                </a:path>
              </a:pathLst>
            </a:custGeom>
            <a:solidFill>
              <a:srgbClr val="41C1BA"/>
            </a:solidFill>
          </p:spPr>
        </p:sp>
        <p:sp>
          <p:nvSpPr>
            <p:cNvPr name="Freeform 14" id="14"/>
            <p:cNvSpPr/>
            <p:nvPr/>
          </p:nvSpPr>
          <p:spPr>
            <a:xfrm flipH="false" flipV="false" rot="0">
              <a:off x="21590" y="0"/>
              <a:ext cx="2689860" cy="3722030"/>
            </a:xfrm>
            <a:custGeom>
              <a:avLst/>
              <a:gdLst/>
              <a:ahLst/>
              <a:cxnLst/>
              <a:rect r="r" b="b" t="t" l="l"/>
              <a:pathLst>
                <a:path h="3722030" w="2689860">
                  <a:moveTo>
                    <a:pt x="0" y="3607730"/>
                  </a:moveTo>
                  <a:lnTo>
                    <a:pt x="109220" y="3722030"/>
                  </a:lnTo>
                  <a:lnTo>
                    <a:pt x="123190" y="3588680"/>
                  </a:lnTo>
                  <a:lnTo>
                    <a:pt x="0" y="3607730"/>
                  </a:lnTo>
                  <a:close/>
                  <a:moveTo>
                    <a:pt x="1490980" y="106680"/>
                  </a:moveTo>
                  <a:cubicBezTo>
                    <a:pt x="1490980" y="106680"/>
                    <a:pt x="1908810" y="64770"/>
                    <a:pt x="2045970" y="55880"/>
                  </a:cubicBezTo>
                  <a:cubicBezTo>
                    <a:pt x="2183130" y="46990"/>
                    <a:pt x="2663190" y="0"/>
                    <a:pt x="2663190" y="0"/>
                  </a:cubicBezTo>
                  <a:cubicBezTo>
                    <a:pt x="2656840" y="41910"/>
                    <a:pt x="2655570" y="86360"/>
                    <a:pt x="2660650" y="128270"/>
                  </a:cubicBezTo>
                  <a:cubicBezTo>
                    <a:pt x="2667000" y="167640"/>
                    <a:pt x="2669540" y="208280"/>
                    <a:pt x="2668270" y="248920"/>
                  </a:cubicBezTo>
                  <a:lnTo>
                    <a:pt x="2689860" y="318770"/>
                  </a:lnTo>
                  <a:lnTo>
                    <a:pt x="2679700" y="419100"/>
                  </a:lnTo>
                  <a:cubicBezTo>
                    <a:pt x="2679700" y="419100"/>
                    <a:pt x="1929130" y="454660"/>
                    <a:pt x="1791970" y="471170"/>
                  </a:cubicBezTo>
                  <a:cubicBezTo>
                    <a:pt x="1654810" y="487680"/>
                    <a:pt x="1450340" y="486410"/>
                    <a:pt x="1450340" y="486410"/>
                  </a:cubicBezTo>
                  <a:cubicBezTo>
                    <a:pt x="1450340" y="486410"/>
                    <a:pt x="1442720" y="365760"/>
                    <a:pt x="1455420" y="322580"/>
                  </a:cubicBezTo>
                  <a:cubicBezTo>
                    <a:pt x="1465580" y="288290"/>
                    <a:pt x="1469390" y="251460"/>
                    <a:pt x="1464310" y="214630"/>
                  </a:cubicBezTo>
                  <a:cubicBezTo>
                    <a:pt x="1464310" y="186690"/>
                    <a:pt x="1490980" y="106680"/>
                    <a:pt x="1490980" y="106680"/>
                  </a:cubicBezTo>
                  <a:close/>
                </a:path>
              </a:pathLst>
            </a:custGeom>
            <a:solidFill>
              <a:srgbClr val="075579"/>
            </a:solidFill>
          </p:spPr>
        </p:sp>
      </p:grpSp>
      <p:sp>
        <p:nvSpPr>
          <p:cNvPr name="TextBox 15" id="15"/>
          <p:cNvSpPr txBox="true"/>
          <p:nvPr/>
        </p:nvSpPr>
        <p:spPr>
          <a:xfrm rot="448101">
            <a:off x="4062028" y="1810233"/>
            <a:ext cx="1302597" cy="1011555"/>
          </a:xfrm>
          <a:prstGeom prst="rect">
            <a:avLst/>
          </a:prstGeom>
        </p:spPr>
        <p:txBody>
          <a:bodyPr anchor="t" rtlCol="false" tIns="0" lIns="0" bIns="0" rIns="0">
            <a:spAutoFit/>
          </a:bodyPr>
          <a:lstStyle/>
          <a:p>
            <a:pPr algn="ctr">
              <a:lnSpc>
                <a:spcPts val="2640"/>
              </a:lnSpc>
            </a:pPr>
            <a:r>
              <a:rPr lang="en-US" sz="2400">
                <a:solidFill>
                  <a:srgbClr val="000000"/>
                </a:solidFill>
                <a:latin typeface="HK Grotesk Bold"/>
                <a:ea typeface="HK Grotesk Bold"/>
                <a:cs typeface="HK Grotesk Bold"/>
                <a:sym typeface="HK Grotesk Bold"/>
              </a:rPr>
              <a:t>EXAMEN DE LA PORTÉE</a:t>
            </a:r>
            <a:r>
              <a:rPr lang="en-US" sz="2400">
                <a:solidFill>
                  <a:srgbClr val="000000"/>
                </a:solidFill>
                <a:latin typeface="HK Grotesk Bold"/>
                <a:ea typeface="HK Grotesk Bold"/>
                <a:cs typeface="HK Grotesk Bold"/>
                <a:sym typeface="HK Grotesk Bold"/>
              </a:rPr>
              <a:t> </a:t>
            </a:r>
          </a:p>
        </p:txBody>
      </p:sp>
      <p:grpSp>
        <p:nvGrpSpPr>
          <p:cNvPr name="Group 16" id="16"/>
          <p:cNvGrpSpPr/>
          <p:nvPr/>
        </p:nvGrpSpPr>
        <p:grpSpPr>
          <a:xfrm rot="136808">
            <a:off x="8160534" y="461743"/>
            <a:ext cx="2046808" cy="1684936"/>
            <a:chOff x="0" y="0"/>
            <a:chExt cx="2729077" cy="2246581"/>
          </a:xfrm>
        </p:grpSpPr>
        <p:grpSp>
          <p:nvGrpSpPr>
            <p:cNvPr name="Group 17" id="17"/>
            <p:cNvGrpSpPr/>
            <p:nvPr/>
          </p:nvGrpSpPr>
          <p:grpSpPr>
            <a:xfrm rot="0">
              <a:off x="0" y="0"/>
              <a:ext cx="2729077" cy="2246581"/>
              <a:chOff x="0" y="0"/>
              <a:chExt cx="3770713" cy="3104058"/>
            </a:xfrm>
          </p:grpSpPr>
          <p:sp>
            <p:nvSpPr>
              <p:cNvPr name="Freeform 18" id="18"/>
              <p:cNvSpPr/>
              <p:nvPr/>
            </p:nvSpPr>
            <p:spPr>
              <a:xfrm flipH="false" flipV="false" rot="0">
                <a:off x="0" y="218440"/>
                <a:ext cx="3769444" cy="2885618"/>
              </a:xfrm>
              <a:custGeom>
                <a:avLst/>
                <a:gdLst/>
                <a:ahLst/>
                <a:cxnLst/>
                <a:rect r="r" b="b" t="t" l="l"/>
                <a:pathLst>
                  <a:path h="2885618" w="3769444">
                    <a:moveTo>
                      <a:pt x="0" y="16510"/>
                    </a:moveTo>
                    <a:cubicBezTo>
                      <a:pt x="0" y="16510"/>
                      <a:pt x="2540" y="345440"/>
                      <a:pt x="2540" y="745541"/>
                    </a:cubicBezTo>
                    <a:cubicBezTo>
                      <a:pt x="2540" y="1122005"/>
                      <a:pt x="7620" y="1704518"/>
                      <a:pt x="7620" y="1964868"/>
                    </a:cubicBezTo>
                    <a:cubicBezTo>
                      <a:pt x="7620" y="2159178"/>
                      <a:pt x="16510" y="2557958"/>
                      <a:pt x="21590" y="2749728"/>
                    </a:cubicBezTo>
                    <a:lnTo>
                      <a:pt x="130810" y="2864028"/>
                    </a:lnTo>
                    <a:cubicBezTo>
                      <a:pt x="275590" y="2871648"/>
                      <a:pt x="543560" y="2885618"/>
                      <a:pt x="793750" y="2885618"/>
                    </a:cubicBezTo>
                    <a:lnTo>
                      <a:pt x="3769444" y="2885618"/>
                    </a:lnTo>
                    <a:lnTo>
                      <a:pt x="3769444" y="694099"/>
                    </a:lnTo>
                    <a:cubicBezTo>
                      <a:pt x="3769444" y="323850"/>
                      <a:pt x="3760553" y="46990"/>
                      <a:pt x="3760553" y="46990"/>
                    </a:cubicBezTo>
                    <a:cubicBezTo>
                      <a:pt x="3605614" y="26670"/>
                      <a:pt x="3449403" y="16510"/>
                      <a:pt x="3291923" y="17780"/>
                    </a:cubicBezTo>
                    <a:cubicBezTo>
                      <a:pt x="3018873" y="17780"/>
                      <a:pt x="944880" y="22860"/>
                      <a:pt x="694690" y="13970"/>
                    </a:cubicBezTo>
                    <a:cubicBezTo>
                      <a:pt x="360680" y="0"/>
                      <a:pt x="0" y="16510"/>
                      <a:pt x="0" y="16510"/>
                    </a:cubicBezTo>
                    <a:close/>
                  </a:path>
                </a:pathLst>
              </a:custGeom>
              <a:solidFill>
                <a:srgbClr val="5AEBBB"/>
              </a:solidFill>
            </p:spPr>
          </p:sp>
          <p:sp>
            <p:nvSpPr>
              <p:cNvPr name="Freeform 19" id="19"/>
              <p:cNvSpPr/>
              <p:nvPr/>
            </p:nvSpPr>
            <p:spPr>
              <a:xfrm flipH="false" flipV="false" rot="0">
                <a:off x="21590" y="0"/>
                <a:ext cx="3280493" cy="3083738"/>
              </a:xfrm>
              <a:custGeom>
                <a:avLst/>
                <a:gdLst/>
                <a:ahLst/>
                <a:cxnLst/>
                <a:rect r="r" b="b" t="t" l="l"/>
                <a:pathLst>
                  <a:path h="3083738" w="3280493">
                    <a:moveTo>
                      <a:pt x="0" y="2969438"/>
                    </a:moveTo>
                    <a:lnTo>
                      <a:pt x="109220" y="3083738"/>
                    </a:lnTo>
                    <a:lnTo>
                      <a:pt x="123190" y="2950388"/>
                    </a:lnTo>
                    <a:lnTo>
                      <a:pt x="0" y="2969438"/>
                    </a:lnTo>
                    <a:close/>
                    <a:moveTo>
                      <a:pt x="2081613" y="106680"/>
                    </a:moveTo>
                    <a:cubicBezTo>
                      <a:pt x="2081613" y="106680"/>
                      <a:pt x="2499443" y="64770"/>
                      <a:pt x="2636603" y="55880"/>
                    </a:cubicBezTo>
                    <a:cubicBezTo>
                      <a:pt x="2773763" y="46990"/>
                      <a:pt x="3253823" y="0"/>
                      <a:pt x="3253823" y="0"/>
                    </a:cubicBezTo>
                    <a:cubicBezTo>
                      <a:pt x="3247473" y="41910"/>
                      <a:pt x="3246203" y="86360"/>
                      <a:pt x="3251283" y="128270"/>
                    </a:cubicBezTo>
                    <a:cubicBezTo>
                      <a:pt x="3257633" y="167640"/>
                      <a:pt x="3260173" y="208280"/>
                      <a:pt x="3258903" y="248920"/>
                    </a:cubicBezTo>
                    <a:lnTo>
                      <a:pt x="3280493" y="318770"/>
                    </a:lnTo>
                    <a:lnTo>
                      <a:pt x="3270333" y="419100"/>
                    </a:lnTo>
                    <a:cubicBezTo>
                      <a:pt x="3270333" y="419100"/>
                      <a:pt x="2519763" y="454660"/>
                      <a:pt x="2382603" y="471170"/>
                    </a:cubicBezTo>
                    <a:cubicBezTo>
                      <a:pt x="2245443" y="487680"/>
                      <a:pt x="2040973" y="486410"/>
                      <a:pt x="2040973" y="486410"/>
                    </a:cubicBezTo>
                    <a:cubicBezTo>
                      <a:pt x="2040973" y="486410"/>
                      <a:pt x="2033353" y="365760"/>
                      <a:pt x="2046053" y="322580"/>
                    </a:cubicBezTo>
                    <a:cubicBezTo>
                      <a:pt x="2056213" y="288290"/>
                      <a:pt x="2060023" y="251460"/>
                      <a:pt x="2054943" y="214630"/>
                    </a:cubicBezTo>
                    <a:cubicBezTo>
                      <a:pt x="2054943" y="186690"/>
                      <a:pt x="2081613" y="106680"/>
                      <a:pt x="2081613" y="106680"/>
                    </a:cubicBezTo>
                    <a:close/>
                  </a:path>
                </a:pathLst>
              </a:custGeom>
              <a:solidFill>
                <a:srgbClr val="075579"/>
              </a:solidFill>
            </p:spPr>
          </p:sp>
        </p:grpSp>
        <p:sp>
          <p:nvSpPr>
            <p:cNvPr name="TextBox 20" id="20"/>
            <p:cNvSpPr txBox="true"/>
            <p:nvPr/>
          </p:nvSpPr>
          <p:spPr>
            <a:xfrm rot="0">
              <a:off x="409071" y="823366"/>
              <a:ext cx="1910935" cy="840528"/>
            </a:xfrm>
            <a:prstGeom prst="rect">
              <a:avLst/>
            </a:prstGeom>
          </p:spPr>
          <p:txBody>
            <a:bodyPr anchor="t" rtlCol="false" tIns="0" lIns="0" bIns="0" rIns="0">
              <a:spAutoFit/>
            </a:bodyPr>
            <a:lstStyle/>
            <a:p>
              <a:pPr algn="ctr">
                <a:lnSpc>
                  <a:spcPts val="2419"/>
                </a:lnSpc>
              </a:pPr>
              <a:r>
                <a:rPr lang="en-US" sz="2199">
                  <a:solidFill>
                    <a:srgbClr val="000000"/>
                  </a:solidFill>
                  <a:latin typeface="HK Grotesk"/>
                  <a:ea typeface="HK Grotesk"/>
                  <a:cs typeface="HK Grotesk"/>
                  <a:sym typeface="HK Grotesk"/>
                </a:rPr>
                <a:t>Scoping</a:t>
              </a:r>
              <a:r>
                <a:rPr lang="en-US" sz="2199">
                  <a:solidFill>
                    <a:srgbClr val="000000"/>
                  </a:solidFill>
                  <a:latin typeface="HK Grotesk"/>
                  <a:ea typeface="HK Grotesk"/>
                  <a:cs typeface="HK Grotesk"/>
                  <a:sym typeface="HK Grotesk"/>
                </a:rPr>
                <a:t> review</a:t>
              </a:r>
            </a:p>
          </p:txBody>
        </p:sp>
      </p:grpSp>
      <p:grpSp>
        <p:nvGrpSpPr>
          <p:cNvPr name="Group 21" id="21"/>
          <p:cNvGrpSpPr/>
          <p:nvPr/>
        </p:nvGrpSpPr>
        <p:grpSpPr>
          <a:xfrm rot="-355661">
            <a:off x="3386695" y="7242872"/>
            <a:ext cx="1726202" cy="1978005"/>
            <a:chOff x="0" y="0"/>
            <a:chExt cx="2301602" cy="2637340"/>
          </a:xfrm>
        </p:grpSpPr>
        <p:grpSp>
          <p:nvGrpSpPr>
            <p:cNvPr name="Group 22" id="22"/>
            <p:cNvGrpSpPr/>
            <p:nvPr/>
          </p:nvGrpSpPr>
          <p:grpSpPr>
            <a:xfrm rot="0">
              <a:off x="0" y="0"/>
              <a:ext cx="2301602" cy="2637340"/>
              <a:chOff x="0" y="0"/>
              <a:chExt cx="3180080" cy="3643962"/>
            </a:xfrm>
          </p:grpSpPr>
          <p:sp>
            <p:nvSpPr>
              <p:cNvPr name="Freeform 23" id="23"/>
              <p:cNvSpPr/>
              <p:nvPr/>
            </p:nvSpPr>
            <p:spPr>
              <a:xfrm flipH="false" flipV="false" rot="0">
                <a:off x="0" y="218440"/>
                <a:ext cx="3178810" cy="3425522"/>
              </a:xfrm>
              <a:custGeom>
                <a:avLst/>
                <a:gdLst/>
                <a:ahLst/>
                <a:cxnLst/>
                <a:rect r="r" b="b" t="t" l="l"/>
                <a:pathLst>
                  <a:path h="3425522" w="3178810">
                    <a:moveTo>
                      <a:pt x="0" y="16510"/>
                    </a:moveTo>
                    <a:cubicBezTo>
                      <a:pt x="0" y="16510"/>
                      <a:pt x="2540" y="345440"/>
                      <a:pt x="2540" y="842234"/>
                    </a:cubicBezTo>
                    <a:cubicBezTo>
                      <a:pt x="2540" y="1573989"/>
                      <a:pt x="7620" y="2244422"/>
                      <a:pt x="7620" y="2504772"/>
                    </a:cubicBezTo>
                    <a:cubicBezTo>
                      <a:pt x="7620" y="2699082"/>
                      <a:pt x="16510" y="3097862"/>
                      <a:pt x="21590" y="3289632"/>
                    </a:cubicBezTo>
                    <a:lnTo>
                      <a:pt x="130810" y="3403932"/>
                    </a:lnTo>
                    <a:cubicBezTo>
                      <a:pt x="275590" y="3411552"/>
                      <a:pt x="543560" y="3425522"/>
                      <a:pt x="793750" y="3425522"/>
                    </a:cubicBezTo>
                    <a:lnTo>
                      <a:pt x="3178810" y="3425522"/>
                    </a:lnTo>
                    <a:lnTo>
                      <a:pt x="3178810" y="742243"/>
                    </a:lnTo>
                    <a:cubicBezTo>
                      <a:pt x="3178810" y="323850"/>
                      <a:pt x="3169920" y="46990"/>
                      <a:pt x="3169920" y="46990"/>
                    </a:cubicBezTo>
                    <a:cubicBezTo>
                      <a:pt x="3014980" y="26670"/>
                      <a:pt x="2858770" y="16510"/>
                      <a:pt x="2701290" y="17780"/>
                    </a:cubicBezTo>
                    <a:cubicBezTo>
                      <a:pt x="2428240" y="17780"/>
                      <a:pt x="944880" y="22860"/>
                      <a:pt x="694690" y="13970"/>
                    </a:cubicBezTo>
                    <a:cubicBezTo>
                      <a:pt x="360680" y="0"/>
                      <a:pt x="0" y="16510"/>
                      <a:pt x="0" y="16510"/>
                    </a:cubicBezTo>
                    <a:close/>
                  </a:path>
                </a:pathLst>
              </a:custGeom>
              <a:solidFill>
                <a:srgbClr val="BDE5FF"/>
              </a:solidFill>
            </p:spPr>
          </p:sp>
          <p:sp>
            <p:nvSpPr>
              <p:cNvPr name="Freeform 24" id="24"/>
              <p:cNvSpPr/>
              <p:nvPr/>
            </p:nvSpPr>
            <p:spPr>
              <a:xfrm flipH="false" flipV="false" rot="0">
                <a:off x="21590" y="0"/>
                <a:ext cx="2689860" cy="3623642"/>
              </a:xfrm>
              <a:custGeom>
                <a:avLst/>
                <a:gdLst/>
                <a:ahLst/>
                <a:cxnLst/>
                <a:rect r="r" b="b" t="t" l="l"/>
                <a:pathLst>
                  <a:path h="3623642" w="2689860">
                    <a:moveTo>
                      <a:pt x="0" y="3509342"/>
                    </a:moveTo>
                    <a:lnTo>
                      <a:pt x="109220" y="3623642"/>
                    </a:lnTo>
                    <a:lnTo>
                      <a:pt x="123190" y="3490292"/>
                    </a:lnTo>
                    <a:lnTo>
                      <a:pt x="0" y="3509342"/>
                    </a:lnTo>
                    <a:close/>
                    <a:moveTo>
                      <a:pt x="1490980" y="106680"/>
                    </a:moveTo>
                    <a:cubicBezTo>
                      <a:pt x="1490980" y="106680"/>
                      <a:pt x="1908810" y="64770"/>
                      <a:pt x="2045970" y="55880"/>
                    </a:cubicBezTo>
                    <a:cubicBezTo>
                      <a:pt x="2183130" y="46990"/>
                      <a:pt x="2663190" y="0"/>
                      <a:pt x="2663190" y="0"/>
                    </a:cubicBezTo>
                    <a:cubicBezTo>
                      <a:pt x="2656840" y="41910"/>
                      <a:pt x="2655570" y="86360"/>
                      <a:pt x="2660650" y="128270"/>
                    </a:cubicBezTo>
                    <a:cubicBezTo>
                      <a:pt x="2667000" y="167640"/>
                      <a:pt x="2669540" y="208280"/>
                      <a:pt x="2668270" y="248920"/>
                    </a:cubicBezTo>
                    <a:lnTo>
                      <a:pt x="2689860" y="318770"/>
                    </a:lnTo>
                    <a:lnTo>
                      <a:pt x="2679700" y="419100"/>
                    </a:lnTo>
                    <a:cubicBezTo>
                      <a:pt x="2679700" y="419100"/>
                      <a:pt x="1929130" y="454660"/>
                      <a:pt x="1791970" y="471170"/>
                    </a:cubicBezTo>
                    <a:cubicBezTo>
                      <a:pt x="1654810" y="487680"/>
                      <a:pt x="1450340" y="486410"/>
                      <a:pt x="1450340" y="486410"/>
                    </a:cubicBezTo>
                    <a:cubicBezTo>
                      <a:pt x="1450340" y="486410"/>
                      <a:pt x="1442720" y="365760"/>
                      <a:pt x="1455420" y="322580"/>
                    </a:cubicBezTo>
                    <a:cubicBezTo>
                      <a:pt x="1465580" y="288290"/>
                      <a:pt x="1469390" y="251460"/>
                      <a:pt x="1464310" y="214630"/>
                    </a:cubicBezTo>
                    <a:cubicBezTo>
                      <a:pt x="1464310" y="186690"/>
                      <a:pt x="1490980" y="106680"/>
                      <a:pt x="1490980" y="106680"/>
                    </a:cubicBezTo>
                    <a:close/>
                  </a:path>
                </a:pathLst>
              </a:custGeom>
              <a:solidFill>
                <a:srgbClr val="075579"/>
              </a:solidFill>
            </p:spPr>
          </p:sp>
        </p:grpSp>
        <p:sp>
          <p:nvSpPr>
            <p:cNvPr name="TextBox 25" id="25"/>
            <p:cNvSpPr txBox="true"/>
            <p:nvPr/>
          </p:nvSpPr>
          <p:spPr>
            <a:xfrm rot="0">
              <a:off x="344995" y="823366"/>
              <a:ext cx="1611612" cy="1231287"/>
            </a:xfrm>
            <a:prstGeom prst="rect">
              <a:avLst/>
            </a:prstGeom>
          </p:spPr>
          <p:txBody>
            <a:bodyPr anchor="t" rtlCol="false" tIns="0" lIns="0" bIns="0" rIns="0">
              <a:spAutoFit/>
            </a:bodyPr>
            <a:lstStyle/>
            <a:p>
              <a:pPr algn="ctr">
                <a:lnSpc>
                  <a:spcPts val="2419"/>
                </a:lnSpc>
              </a:pPr>
              <a:r>
                <a:rPr lang="en-US" sz="2199">
                  <a:solidFill>
                    <a:srgbClr val="000000"/>
                  </a:solidFill>
                  <a:latin typeface="HK Grotesk"/>
                  <a:ea typeface="HK Grotesk"/>
                  <a:cs typeface="HK Grotesk"/>
                  <a:sym typeface="HK Grotesk"/>
                </a:rPr>
                <a:t>Examen de cadrage</a:t>
              </a:r>
            </a:p>
          </p:txBody>
        </p:sp>
      </p:grpSp>
      <p:grpSp>
        <p:nvGrpSpPr>
          <p:cNvPr name="Group 26" id="26"/>
          <p:cNvGrpSpPr/>
          <p:nvPr/>
        </p:nvGrpSpPr>
        <p:grpSpPr>
          <a:xfrm rot="294863">
            <a:off x="13307175" y="1876846"/>
            <a:ext cx="1726202" cy="1677115"/>
            <a:chOff x="0" y="0"/>
            <a:chExt cx="2301602" cy="2236154"/>
          </a:xfrm>
        </p:grpSpPr>
        <p:grpSp>
          <p:nvGrpSpPr>
            <p:cNvPr name="Group 27" id="27"/>
            <p:cNvGrpSpPr/>
            <p:nvPr/>
          </p:nvGrpSpPr>
          <p:grpSpPr>
            <a:xfrm rot="0">
              <a:off x="0" y="0"/>
              <a:ext cx="2301602" cy="2236154"/>
              <a:chOff x="0" y="0"/>
              <a:chExt cx="3180080" cy="3089651"/>
            </a:xfrm>
          </p:grpSpPr>
          <p:sp>
            <p:nvSpPr>
              <p:cNvPr name="Freeform 28" id="28"/>
              <p:cNvSpPr/>
              <p:nvPr/>
            </p:nvSpPr>
            <p:spPr>
              <a:xfrm flipH="false" flipV="false" rot="0">
                <a:off x="0" y="218440"/>
                <a:ext cx="3178810" cy="2871210"/>
              </a:xfrm>
              <a:custGeom>
                <a:avLst/>
                <a:gdLst/>
                <a:ahLst/>
                <a:cxnLst/>
                <a:rect r="r" b="b" t="t" l="l"/>
                <a:pathLst>
                  <a:path h="2871210" w="3178810">
                    <a:moveTo>
                      <a:pt x="0" y="16510"/>
                    </a:moveTo>
                    <a:cubicBezTo>
                      <a:pt x="0" y="16510"/>
                      <a:pt x="2540" y="345440"/>
                      <a:pt x="2540" y="742961"/>
                    </a:cubicBezTo>
                    <a:cubicBezTo>
                      <a:pt x="2540" y="1109943"/>
                      <a:pt x="7620" y="1690111"/>
                      <a:pt x="7620" y="1950461"/>
                    </a:cubicBezTo>
                    <a:cubicBezTo>
                      <a:pt x="7620" y="2144770"/>
                      <a:pt x="16510" y="2543551"/>
                      <a:pt x="21590" y="2735320"/>
                    </a:cubicBezTo>
                    <a:lnTo>
                      <a:pt x="130810" y="2849620"/>
                    </a:lnTo>
                    <a:cubicBezTo>
                      <a:pt x="275590" y="2857240"/>
                      <a:pt x="543560" y="2871210"/>
                      <a:pt x="793750" y="2871210"/>
                    </a:cubicBezTo>
                    <a:lnTo>
                      <a:pt x="3178810" y="2871210"/>
                    </a:lnTo>
                    <a:lnTo>
                      <a:pt x="3178810" y="692815"/>
                    </a:lnTo>
                    <a:cubicBezTo>
                      <a:pt x="3178810" y="323850"/>
                      <a:pt x="3169920" y="46990"/>
                      <a:pt x="3169920" y="46990"/>
                    </a:cubicBezTo>
                    <a:cubicBezTo>
                      <a:pt x="3014980" y="26670"/>
                      <a:pt x="2858770" y="16510"/>
                      <a:pt x="2701290" y="17780"/>
                    </a:cubicBezTo>
                    <a:cubicBezTo>
                      <a:pt x="2428240" y="17780"/>
                      <a:pt x="944880" y="22860"/>
                      <a:pt x="694690" y="13970"/>
                    </a:cubicBezTo>
                    <a:cubicBezTo>
                      <a:pt x="360680" y="0"/>
                      <a:pt x="0" y="16510"/>
                      <a:pt x="0" y="16510"/>
                    </a:cubicBezTo>
                    <a:close/>
                  </a:path>
                </a:pathLst>
              </a:custGeom>
              <a:solidFill>
                <a:srgbClr val="BDE5FF"/>
              </a:solidFill>
            </p:spPr>
          </p:sp>
          <p:sp>
            <p:nvSpPr>
              <p:cNvPr name="Freeform 29" id="29"/>
              <p:cNvSpPr/>
              <p:nvPr/>
            </p:nvSpPr>
            <p:spPr>
              <a:xfrm flipH="false" flipV="false" rot="0">
                <a:off x="21590" y="0"/>
                <a:ext cx="2689860" cy="3069330"/>
              </a:xfrm>
              <a:custGeom>
                <a:avLst/>
                <a:gdLst/>
                <a:ahLst/>
                <a:cxnLst/>
                <a:rect r="r" b="b" t="t" l="l"/>
                <a:pathLst>
                  <a:path h="3069330" w="2689860">
                    <a:moveTo>
                      <a:pt x="0" y="2955030"/>
                    </a:moveTo>
                    <a:lnTo>
                      <a:pt x="109220" y="3069330"/>
                    </a:lnTo>
                    <a:lnTo>
                      <a:pt x="123190" y="2935980"/>
                    </a:lnTo>
                    <a:lnTo>
                      <a:pt x="0" y="2955030"/>
                    </a:lnTo>
                    <a:close/>
                    <a:moveTo>
                      <a:pt x="1490980" y="106680"/>
                    </a:moveTo>
                    <a:cubicBezTo>
                      <a:pt x="1490980" y="106680"/>
                      <a:pt x="1908810" y="64770"/>
                      <a:pt x="2045970" y="55880"/>
                    </a:cubicBezTo>
                    <a:cubicBezTo>
                      <a:pt x="2183130" y="46990"/>
                      <a:pt x="2663190" y="0"/>
                      <a:pt x="2663190" y="0"/>
                    </a:cubicBezTo>
                    <a:cubicBezTo>
                      <a:pt x="2656840" y="41910"/>
                      <a:pt x="2655570" y="86360"/>
                      <a:pt x="2660650" y="128270"/>
                    </a:cubicBezTo>
                    <a:cubicBezTo>
                      <a:pt x="2667000" y="167640"/>
                      <a:pt x="2669540" y="208280"/>
                      <a:pt x="2668270" y="248920"/>
                    </a:cubicBezTo>
                    <a:lnTo>
                      <a:pt x="2689860" y="318770"/>
                    </a:lnTo>
                    <a:lnTo>
                      <a:pt x="2679700" y="419100"/>
                    </a:lnTo>
                    <a:cubicBezTo>
                      <a:pt x="2679700" y="419100"/>
                      <a:pt x="1929130" y="454660"/>
                      <a:pt x="1791970" y="471170"/>
                    </a:cubicBezTo>
                    <a:cubicBezTo>
                      <a:pt x="1654810" y="487680"/>
                      <a:pt x="1450340" y="486410"/>
                      <a:pt x="1450340" y="486410"/>
                    </a:cubicBezTo>
                    <a:cubicBezTo>
                      <a:pt x="1450340" y="486410"/>
                      <a:pt x="1442720" y="365760"/>
                      <a:pt x="1455420" y="322580"/>
                    </a:cubicBezTo>
                    <a:cubicBezTo>
                      <a:pt x="1465580" y="288290"/>
                      <a:pt x="1469390" y="251460"/>
                      <a:pt x="1464310" y="214630"/>
                    </a:cubicBezTo>
                    <a:cubicBezTo>
                      <a:pt x="1464310" y="186690"/>
                      <a:pt x="1490980" y="106680"/>
                      <a:pt x="1490980" y="106680"/>
                    </a:cubicBezTo>
                    <a:close/>
                  </a:path>
                </a:pathLst>
              </a:custGeom>
              <a:solidFill>
                <a:srgbClr val="075579"/>
              </a:solidFill>
            </p:spPr>
          </p:sp>
        </p:grpSp>
        <p:sp>
          <p:nvSpPr>
            <p:cNvPr name="TextBox 30" id="30"/>
            <p:cNvSpPr txBox="true"/>
            <p:nvPr/>
          </p:nvSpPr>
          <p:spPr>
            <a:xfrm rot="0">
              <a:off x="344995" y="823366"/>
              <a:ext cx="1611612" cy="830101"/>
            </a:xfrm>
            <a:prstGeom prst="rect">
              <a:avLst/>
            </a:prstGeom>
          </p:spPr>
          <p:txBody>
            <a:bodyPr anchor="t" rtlCol="false" tIns="0" lIns="0" bIns="0" rIns="0">
              <a:spAutoFit/>
            </a:bodyPr>
            <a:lstStyle/>
            <a:p>
              <a:pPr algn="ctr">
                <a:lnSpc>
                  <a:spcPts val="2419"/>
                </a:lnSpc>
              </a:pPr>
              <a:r>
                <a:rPr lang="en-US" sz="2199">
                  <a:solidFill>
                    <a:srgbClr val="000000"/>
                  </a:solidFill>
                  <a:latin typeface="HK Grotesk"/>
                  <a:ea typeface="HK Grotesk"/>
                  <a:cs typeface="HK Grotesk"/>
                  <a:sym typeface="HK Grotesk"/>
                </a:rPr>
                <a:t>Mapping review</a:t>
              </a:r>
            </a:p>
          </p:txBody>
        </p:sp>
      </p:grpSp>
      <p:grpSp>
        <p:nvGrpSpPr>
          <p:cNvPr name="Group 31" id="31"/>
          <p:cNvGrpSpPr/>
          <p:nvPr/>
        </p:nvGrpSpPr>
        <p:grpSpPr>
          <a:xfrm rot="294863">
            <a:off x="14328812" y="5942297"/>
            <a:ext cx="1726202" cy="1677115"/>
            <a:chOff x="0" y="0"/>
            <a:chExt cx="2301602" cy="2236154"/>
          </a:xfrm>
        </p:grpSpPr>
        <p:grpSp>
          <p:nvGrpSpPr>
            <p:cNvPr name="Group 32" id="32"/>
            <p:cNvGrpSpPr/>
            <p:nvPr/>
          </p:nvGrpSpPr>
          <p:grpSpPr>
            <a:xfrm rot="0">
              <a:off x="0" y="0"/>
              <a:ext cx="2301602" cy="2236154"/>
              <a:chOff x="0" y="0"/>
              <a:chExt cx="3180080" cy="3089651"/>
            </a:xfrm>
          </p:grpSpPr>
          <p:sp>
            <p:nvSpPr>
              <p:cNvPr name="Freeform 33" id="33"/>
              <p:cNvSpPr/>
              <p:nvPr/>
            </p:nvSpPr>
            <p:spPr>
              <a:xfrm flipH="false" flipV="false" rot="0">
                <a:off x="0" y="218440"/>
                <a:ext cx="3178810" cy="2871210"/>
              </a:xfrm>
              <a:custGeom>
                <a:avLst/>
                <a:gdLst/>
                <a:ahLst/>
                <a:cxnLst/>
                <a:rect r="r" b="b" t="t" l="l"/>
                <a:pathLst>
                  <a:path h="2871210" w="3178810">
                    <a:moveTo>
                      <a:pt x="0" y="16510"/>
                    </a:moveTo>
                    <a:cubicBezTo>
                      <a:pt x="0" y="16510"/>
                      <a:pt x="2540" y="345440"/>
                      <a:pt x="2540" y="742961"/>
                    </a:cubicBezTo>
                    <a:cubicBezTo>
                      <a:pt x="2540" y="1109943"/>
                      <a:pt x="7620" y="1690111"/>
                      <a:pt x="7620" y="1950461"/>
                    </a:cubicBezTo>
                    <a:cubicBezTo>
                      <a:pt x="7620" y="2144770"/>
                      <a:pt x="16510" y="2543551"/>
                      <a:pt x="21590" y="2735320"/>
                    </a:cubicBezTo>
                    <a:lnTo>
                      <a:pt x="130810" y="2849620"/>
                    </a:lnTo>
                    <a:cubicBezTo>
                      <a:pt x="275590" y="2857240"/>
                      <a:pt x="543560" y="2871210"/>
                      <a:pt x="793750" y="2871210"/>
                    </a:cubicBezTo>
                    <a:lnTo>
                      <a:pt x="3178810" y="2871210"/>
                    </a:lnTo>
                    <a:lnTo>
                      <a:pt x="3178810" y="692815"/>
                    </a:lnTo>
                    <a:cubicBezTo>
                      <a:pt x="3178810" y="323850"/>
                      <a:pt x="3169920" y="46990"/>
                      <a:pt x="3169920" y="46990"/>
                    </a:cubicBezTo>
                    <a:cubicBezTo>
                      <a:pt x="3014980" y="26670"/>
                      <a:pt x="2858770" y="16510"/>
                      <a:pt x="2701290" y="17780"/>
                    </a:cubicBezTo>
                    <a:cubicBezTo>
                      <a:pt x="2428240" y="17780"/>
                      <a:pt x="944880" y="22860"/>
                      <a:pt x="694690" y="13970"/>
                    </a:cubicBezTo>
                    <a:cubicBezTo>
                      <a:pt x="360680" y="0"/>
                      <a:pt x="0" y="16510"/>
                      <a:pt x="0" y="16510"/>
                    </a:cubicBezTo>
                    <a:close/>
                  </a:path>
                </a:pathLst>
              </a:custGeom>
              <a:solidFill>
                <a:srgbClr val="2C92D5"/>
              </a:solidFill>
            </p:spPr>
          </p:sp>
          <p:sp>
            <p:nvSpPr>
              <p:cNvPr name="Freeform 34" id="34"/>
              <p:cNvSpPr/>
              <p:nvPr/>
            </p:nvSpPr>
            <p:spPr>
              <a:xfrm flipH="false" flipV="false" rot="0">
                <a:off x="21590" y="0"/>
                <a:ext cx="2689860" cy="3069330"/>
              </a:xfrm>
              <a:custGeom>
                <a:avLst/>
                <a:gdLst/>
                <a:ahLst/>
                <a:cxnLst/>
                <a:rect r="r" b="b" t="t" l="l"/>
                <a:pathLst>
                  <a:path h="3069330" w="2689860">
                    <a:moveTo>
                      <a:pt x="0" y="2955030"/>
                    </a:moveTo>
                    <a:lnTo>
                      <a:pt x="109220" y="3069330"/>
                    </a:lnTo>
                    <a:lnTo>
                      <a:pt x="123190" y="2935980"/>
                    </a:lnTo>
                    <a:lnTo>
                      <a:pt x="0" y="2955030"/>
                    </a:lnTo>
                    <a:close/>
                    <a:moveTo>
                      <a:pt x="1490980" y="106680"/>
                    </a:moveTo>
                    <a:cubicBezTo>
                      <a:pt x="1490980" y="106680"/>
                      <a:pt x="1908810" y="64770"/>
                      <a:pt x="2045970" y="55880"/>
                    </a:cubicBezTo>
                    <a:cubicBezTo>
                      <a:pt x="2183130" y="46990"/>
                      <a:pt x="2663190" y="0"/>
                      <a:pt x="2663190" y="0"/>
                    </a:cubicBezTo>
                    <a:cubicBezTo>
                      <a:pt x="2656840" y="41910"/>
                      <a:pt x="2655570" y="86360"/>
                      <a:pt x="2660650" y="128270"/>
                    </a:cubicBezTo>
                    <a:cubicBezTo>
                      <a:pt x="2667000" y="167640"/>
                      <a:pt x="2669540" y="208280"/>
                      <a:pt x="2668270" y="248920"/>
                    </a:cubicBezTo>
                    <a:lnTo>
                      <a:pt x="2689860" y="318770"/>
                    </a:lnTo>
                    <a:lnTo>
                      <a:pt x="2679700" y="419100"/>
                    </a:lnTo>
                    <a:cubicBezTo>
                      <a:pt x="2679700" y="419100"/>
                      <a:pt x="1929130" y="454660"/>
                      <a:pt x="1791970" y="471170"/>
                    </a:cubicBezTo>
                    <a:cubicBezTo>
                      <a:pt x="1654810" y="487680"/>
                      <a:pt x="1450340" y="486410"/>
                      <a:pt x="1450340" y="486410"/>
                    </a:cubicBezTo>
                    <a:cubicBezTo>
                      <a:pt x="1450340" y="486410"/>
                      <a:pt x="1442720" y="365760"/>
                      <a:pt x="1455420" y="322580"/>
                    </a:cubicBezTo>
                    <a:cubicBezTo>
                      <a:pt x="1465580" y="288290"/>
                      <a:pt x="1469390" y="251460"/>
                      <a:pt x="1464310" y="214630"/>
                    </a:cubicBezTo>
                    <a:cubicBezTo>
                      <a:pt x="1464310" y="186690"/>
                      <a:pt x="1490980" y="106680"/>
                      <a:pt x="1490980" y="106680"/>
                    </a:cubicBezTo>
                    <a:close/>
                  </a:path>
                </a:pathLst>
              </a:custGeom>
              <a:solidFill>
                <a:srgbClr val="075579"/>
              </a:solidFill>
            </p:spPr>
          </p:sp>
        </p:grpSp>
        <p:sp>
          <p:nvSpPr>
            <p:cNvPr name="TextBox 35" id="35"/>
            <p:cNvSpPr txBox="true"/>
            <p:nvPr/>
          </p:nvSpPr>
          <p:spPr>
            <a:xfrm rot="0">
              <a:off x="344995" y="823366"/>
              <a:ext cx="1611612" cy="830101"/>
            </a:xfrm>
            <a:prstGeom prst="rect">
              <a:avLst/>
            </a:prstGeom>
          </p:spPr>
          <p:txBody>
            <a:bodyPr anchor="t" rtlCol="false" tIns="0" lIns="0" bIns="0" rIns="0">
              <a:spAutoFit/>
            </a:bodyPr>
            <a:lstStyle/>
            <a:p>
              <a:pPr algn="ctr">
                <a:lnSpc>
                  <a:spcPts val="2419"/>
                </a:lnSpc>
              </a:pPr>
              <a:r>
                <a:rPr lang="en-US" sz="2199">
                  <a:solidFill>
                    <a:srgbClr val="000000"/>
                  </a:solidFill>
                  <a:latin typeface="HK Grotesk"/>
                  <a:ea typeface="HK Grotesk"/>
                  <a:cs typeface="HK Grotesk"/>
                  <a:sym typeface="HK Grotesk"/>
                </a:rPr>
                <a:t>Revue de la portée</a:t>
              </a:r>
              <a:r>
                <a:rPr lang="en-US" sz="2199">
                  <a:solidFill>
                    <a:srgbClr val="000000"/>
                  </a:solidFill>
                  <a:latin typeface="HK Grotesk"/>
                  <a:ea typeface="HK Grotesk"/>
                  <a:cs typeface="HK Grotesk"/>
                  <a:sym typeface="HK Grotesk"/>
                </a:rPr>
                <a:t> </a:t>
              </a:r>
            </a:p>
          </p:txBody>
        </p:sp>
      </p:grpSp>
      <p:grpSp>
        <p:nvGrpSpPr>
          <p:cNvPr name="Group 36" id="36"/>
          <p:cNvGrpSpPr/>
          <p:nvPr/>
        </p:nvGrpSpPr>
        <p:grpSpPr>
          <a:xfrm rot="-271432">
            <a:off x="10816459" y="7843352"/>
            <a:ext cx="1726202" cy="1677115"/>
            <a:chOff x="0" y="0"/>
            <a:chExt cx="2301602" cy="2236154"/>
          </a:xfrm>
        </p:grpSpPr>
        <p:grpSp>
          <p:nvGrpSpPr>
            <p:cNvPr name="Group 37" id="37"/>
            <p:cNvGrpSpPr/>
            <p:nvPr/>
          </p:nvGrpSpPr>
          <p:grpSpPr>
            <a:xfrm rot="0">
              <a:off x="0" y="0"/>
              <a:ext cx="2301602" cy="2236154"/>
              <a:chOff x="0" y="0"/>
              <a:chExt cx="3180080" cy="3089651"/>
            </a:xfrm>
          </p:grpSpPr>
          <p:sp>
            <p:nvSpPr>
              <p:cNvPr name="Freeform 38" id="38"/>
              <p:cNvSpPr/>
              <p:nvPr/>
            </p:nvSpPr>
            <p:spPr>
              <a:xfrm flipH="false" flipV="false" rot="0">
                <a:off x="0" y="218440"/>
                <a:ext cx="3178810" cy="2871210"/>
              </a:xfrm>
              <a:custGeom>
                <a:avLst/>
                <a:gdLst/>
                <a:ahLst/>
                <a:cxnLst/>
                <a:rect r="r" b="b" t="t" l="l"/>
                <a:pathLst>
                  <a:path h="2871210" w="3178810">
                    <a:moveTo>
                      <a:pt x="0" y="16510"/>
                    </a:moveTo>
                    <a:cubicBezTo>
                      <a:pt x="0" y="16510"/>
                      <a:pt x="2540" y="345440"/>
                      <a:pt x="2540" y="742961"/>
                    </a:cubicBezTo>
                    <a:cubicBezTo>
                      <a:pt x="2540" y="1109943"/>
                      <a:pt x="7620" y="1690111"/>
                      <a:pt x="7620" y="1950461"/>
                    </a:cubicBezTo>
                    <a:cubicBezTo>
                      <a:pt x="7620" y="2144770"/>
                      <a:pt x="16510" y="2543551"/>
                      <a:pt x="21590" y="2735320"/>
                    </a:cubicBezTo>
                    <a:lnTo>
                      <a:pt x="130810" y="2849620"/>
                    </a:lnTo>
                    <a:cubicBezTo>
                      <a:pt x="275590" y="2857240"/>
                      <a:pt x="543560" y="2871210"/>
                      <a:pt x="793750" y="2871210"/>
                    </a:cubicBezTo>
                    <a:lnTo>
                      <a:pt x="3178810" y="2871210"/>
                    </a:lnTo>
                    <a:lnTo>
                      <a:pt x="3178810" y="692815"/>
                    </a:lnTo>
                    <a:cubicBezTo>
                      <a:pt x="3178810" y="323850"/>
                      <a:pt x="3169920" y="46990"/>
                      <a:pt x="3169920" y="46990"/>
                    </a:cubicBezTo>
                    <a:cubicBezTo>
                      <a:pt x="3014980" y="26670"/>
                      <a:pt x="2858770" y="16510"/>
                      <a:pt x="2701290" y="17780"/>
                    </a:cubicBezTo>
                    <a:cubicBezTo>
                      <a:pt x="2428240" y="17780"/>
                      <a:pt x="944880" y="22860"/>
                      <a:pt x="694690" y="13970"/>
                    </a:cubicBezTo>
                    <a:cubicBezTo>
                      <a:pt x="360680" y="0"/>
                      <a:pt x="0" y="16510"/>
                      <a:pt x="0" y="16510"/>
                    </a:cubicBezTo>
                    <a:close/>
                  </a:path>
                </a:pathLst>
              </a:custGeom>
              <a:solidFill>
                <a:srgbClr val="41C1BA"/>
              </a:solidFill>
            </p:spPr>
          </p:sp>
          <p:sp>
            <p:nvSpPr>
              <p:cNvPr name="Freeform 39" id="39"/>
              <p:cNvSpPr/>
              <p:nvPr/>
            </p:nvSpPr>
            <p:spPr>
              <a:xfrm flipH="false" flipV="false" rot="0">
                <a:off x="21590" y="0"/>
                <a:ext cx="2689860" cy="3069330"/>
              </a:xfrm>
              <a:custGeom>
                <a:avLst/>
                <a:gdLst/>
                <a:ahLst/>
                <a:cxnLst/>
                <a:rect r="r" b="b" t="t" l="l"/>
                <a:pathLst>
                  <a:path h="3069330" w="2689860">
                    <a:moveTo>
                      <a:pt x="0" y="2955030"/>
                    </a:moveTo>
                    <a:lnTo>
                      <a:pt x="109220" y="3069330"/>
                    </a:lnTo>
                    <a:lnTo>
                      <a:pt x="123190" y="2935980"/>
                    </a:lnTo>
                    <a:lnTo>
                      <a:pt x="0" y="2955030"/>
                    </a:lnTo>
                    <a:close/>
                    <a:moveTo>
                      <a:pt x="1490980" y="106680"/>
                    </a:moveTo>
                    <a:cubicBezTo>
                      <a:pt x="1490980" y="106680"/>
                      <a:pt x="1908810" y="64770"/>
                      <a:pt x="2045970" y="55880"/>
                    </a:cubicBezTo>
                    <a:cubicBezTo>
                      <a:pt x="2183130" y="46990"/>
                      <a:pt x="2663190" y="0"/>
                      <a:pt x="2663190" y="0"/>
                    </a:cubicBezTo>
                    <a:cubicBezTo>
                      <a:pt x="2656840" y="41910"/>
                      <a:pt x="2655570" y="86360"/>
                      <a:pt x="2660650" y="128270"/>
                    </a:cubicBezTo>
                    <a:cubicBezTo>
                      <a:pt x="2667000" y="167640"/>
                      <a:pt x="2669540" y="208280"/>
                      <a:pt x="2668270" y="248920"/>
                    </a:cubicBezTo>
                    <a:lnTo>
                      <a:pt x="2689860" y="318770"/>
                    </a:lnTo>
                    <a:lnTo>
                      <a:pt x="2679700" y="419100"/>
                    </a:lnTo>
                    <a:cubicBezTo>
                      <a:pt x="2679700" y="419100"/>
                      <a:pt x="1929130" y="454660"/>
                      <a:pt x="1791970" y="471170"/>
                    </a:cubicBezTo>
                    <a:cubicBezTo>
                      <a:pt x="1654810" y="487680"/>
                      <a:pt x="1450340" y="486410"/>
                      <a:pt x="1450340" y="486410"/>
                    </a:cubicBezTo>
                    <a:cubicBezTo>
                      <a:pt x="1450340" y="486410"/>
                      <a:pt x="1442720" y="365760"/>
                      <a:pt x="1455420" y="322580"/>
                    </a:cubicBezTo>
                    <a:cubicBezTo>
                      <a:pt x="1465580" y="288290"/>
                      <a:pt x="1469390" y="251460"/>
                      <a:pt x="1464310" y="214630"/>
                    </a:cubicBezTo>
                    <a:cubicBezTo>
                      <a:pt x="1464310" y="186690"/>
                      <a:pt x="1490980" y="106680"/>
                      <a:pt x="1490980" y="106680"/>
                    </a:cubicBezTo>
                    <a:close/>
                  </a:path>
                </a:pathLst>
              </a:custGeom>
              <a:solidFill>
                <a:srgbClr val="075579"/>
              </a:solidFill>
            </p:spPr>
          </p:sp>
        </p:grpSp>
        <p:sp>
          <p:nvSpPr>
            <p:cNvPr name="TextBox 40" id="40"/>
            <p:cNvSpPr txBox="true"/>
            <p:nvPr/>
          </p:nvSpPr>
          <p:spPr>
            <a:xfrm rot="0">
              <a:off x="344995" y="823366"/>
              <a:ext cx="1611612" cy="830101"/>
            </a:xfrm>
            <a:prstGeom prst="rect">
              <a:avLst/>
            </a:prstGeom>
          </p:spPr>
          <p:txBody>
            <a:bodyPr anchor="t" rtlCol="false" tIns="0" lIns="0" bIns="0" rIns="0">
              <a:spAutoFit/>
            </a:bodyPr>
            <a:lstStyle/>
            <a:p>
              <a:pPr algn="ctr">
                <a:lnSpc>
                  <a:spcPts val="2419"/>
                </a:lnSpc>
              </a:pPr>
              <a:r>
                <a:rPr lang="en-US" sz="2199">
                  <a:solidFill>
                    <a:srgbClr val="000000"/>
                  </a:solidFill>
                  <a:latin typeface="HK Grotesk"/>
                  <a:ea typeface="HK Grotesk"/>
                  <a:cs typeface="HK Grotesk"/>
                  <a:sym typeface="HK Grotesk"/>
                </a:rPr>
                <a:t>Étude de la portée</a:t>
              </a:r>
              <a:r>
                <a:rPr lang="en-US" sz="2199">
                  <a:solidFill>
                    <a:srgbClr val="000000"/>
                  </a:solidFill>
                  <a:latin typeface="HK Grotesk"/>
                  <a:ea typeface="HK Grotesk"/>
                  <a:cs typeface="HK Grotesk"/>
                  <a:sym typeface="HK Grotesk"/>
                </a:rPr>
                <a:t> </a:t>
              </a:r>
            </a:p>
          </p:txBody>
        </p:sp>
      </p:grpSp>
      <p:grpSp>
        <p:nvGrpSpPr>
          <p:cNvPr name="Group 41" id="41"/>
          <p:cNvGrpSpPr/>
          <p:nvPr/>
        </p:nvGrpSpPr>
        <p:grpSpPr>
          <a:xfrm rot="-271432">
            <a:off x="2212740" y="4521865"/>
            <a:ext cx="1726202" cy="1677115"/>
            <a:chOff x="0" y="0"/>
            <a:chExt cx="2301602" cy="2236154"/>
          </a:xfrm>
        </p:grpSpPr>
        <p:grpSp>
          <p:nvGrpSpPr>
            <p:cNvPr name="Group 42" id="42"/>
            <p:cNvGrpSpPr/>
            <p:nvPr/>
          </p:nvGrpSpPr>
          <p:grpSpPr>
            <a:xfrm rot="0">
              <a:off x="0" y="0"/>
              <a:ext cx="2301602" cy="2236154"/>
              <a:chOff x="0" y="0"/>
              <a:chExt cx="3180080" cy="3089651"/>
            </a:xfrm>
          </p:grpSpPr>
          <p:sp>
            <p:nvSpPr>
              <p:cNvPr name="Freeform 43" id="43"/>
              <p:cNvSpPr/>
              <p:nvPr/>
            </p:nvSpPr>
            <p:spPr>
              <a:xfrm flipH="false" flipV="false" rot="0">
                <a:off x="0" y="218440"/>
                <a:ext cx="3178810" cy="2871210"/>
              </a:xfrm>
              <a:custGeom>
                <a:avLst/>
                <a:gdLst/>
                <a:ahLst/>
                <a:cxnLst/>
                <a:rect r="r" b="b" t="t" l="l"/>
                <a:pathLst>
                  <a:path h="2871210" w="3178810">
                    <a:moveTo>
                      <a:pt x="0" y="16510"/>
                    </a:moveTo>
                    <a:cubicBezTo>
                      <a:pt x="0" y="16510"/>
                      <a:pt x="2540" y="345440"/>
                      <a:pt x="2540" y="742961"/>
                    </a:cubicBezTo>
                    <a:cubicBezTo>
                      <a:pt x="2540" y="1109943"/>
                      <a:pt x="7620" y="1690111"/>
                      <a:pt x="7620" y="1950461"/>
                    </a:cubicBezTo>
                    <a:cubicBezTo>
                      <a:pt x="7620" y="2144770"/>
                      <a:pt x="16510" y="2543551"/>
                      <a:pt x="21590" y="2735320"/>
                    </a:cubicBezTo>
                    <a:lnTo>
                      <a:pt x="130810" y="2849620"/>
                    </a:lnTo>
                    <a:cubicBezTo>
                      <a:pt x="275590" y="2857240"/>
                      <a:pt x="543560" y="2871210"/>
                      <a:pt x="793750" y="2871210"/>
                    </a:cubicBezTo>
                    <a:lnTo>
                      <a:pt x="3178810" y="2871210"/>
                    </a:lnTo>
                    <a:lnTo>
                      <a:pt x="3178810" y="692815"/>
                    </a:lnTo>
                    <a:cubicBezTo>
                      <a:pt x="3178810" y="323850"/>
                      <a:pt x="3169920" y="46990"/>
                      <a:pt x="3169920" y="46990"/>
                    </a:cubicBezTo>
                    <a:cubicBezTo>
                      <a:pt x="3014980" y="26670"/>
                      <a:pt x="2858770" y="16510"/>
                      <a:pt x="2701290" y="17780"/>
                    </a:cubicBezTo>
                    <a:cubicBezTo>
                      <a:pt x="2428240" y="17780"/>
                      <a:pt x="944880" y="22860"/>
                      <a:pt x="694690" y="13970"/>
                    </a:cubicBezTo>
                    <a:cubicBezTo>
                      <a:pt x="360680" y="0"/>
                      <a:pt x="0" y="16510"/>
                      <a:pt x="0" y="16510"/>
                    </a:cubicBezTo>
                    <a:close/>
                  </a:path>
                </a:pathLst>
              </a:custGeom>
              <a:solidFill>
                <a:srgbClr val="2C92D5"/>
              </a:solidFill>
            </p:spPr>
          </p:sp>
          <p:sp>
            <p:nvSpPr>
              <p:cNvPr name="Freeform 44" id="44"/>
              <p:cNvSpPr/>
              <p:nvPr/>
            </p:nvSpPr>
            <p:spPr>
              <a:xfrm flipH="false" flipV="false" rot="0">
                <a:off x="21590" y="0"/>
                <a:ext cx="2689860" cy="3069330"/>
              </a:xfrm>
              <a:custGeom>
                <a:avLst/>
                <a:gdLst/>
                <a:ahLst/>
                <a:cxnLst/>
                <a:rect r="r" b="b" t="t" l="l"/>
                <a:pathLst>
                  <a:path h="3069330" w="2689860">
                    <a:moveTo>
                      <a:pt x="0" y="2955030"/>
                    </a:moveTo>
                    <a:lnTo>
                      <a:pt x="109220" y="3069330"/>
                    </a:lnTo>
                    <a:lnTo>
                      <a:pt x="123190" y="2935980"/>
                    </a:lnTo>
                    <a:lnTo>
                      <a:pt x="0" y="2955030"/>
                    </a:lnTo>
                    <a:close/>
                    <a:moveTo>
                      <a:pt x="1490980" y="106680"/>
                    </a:moveTo>
                    <a:cubicBezTo>
                      <a:pt x="1490980" y="106680"/>
                      <a:pt x="1908810" y="64770"/>
                      <a:pt x="2045970" y="55880"/>
                    </a:cubicBezTo>
                    <a:cubicBezTo>
                      <a:pt x="2183130" y="46990"/>
                      <a:pt x="2663190" y="0"/>
                      <a:pt x="2663190" y="0"/>
                    </a:cubicBezTo>
                    <a:cubicBezTo>
                      <a:pt x="2656840" y="41910"/>
                      <a:pt x="2655570" y="86360"/>
                      <a:pt x="2660650" y="128270"/>
                    </a:cubicBezTo>
                    <a:cubicBezTo>
                      <a:pt x="2667000" y="167640"/>
                      <a:pt x="2669540" y="208280"/>
                      <a:pt x="2668270" y="248920"/>
                    </a:cubicBezTo>
                    <a:lnTo>
                      <a:pt x="2689860" y="318770"/>
                    </a:lnTo>
                    <a:lnTo>
                      <a:pt x="2679700" y="419100"/>
                    </a:lnTo>
                    <a:cubicBezTo>
                      <a:pt x="2679700" y="419100"/>
                      <a:pt x="1929130" y="454660"/>
                      <a:pt x="1791970" y="471170"/>
                    </a:cubicBezTo>
                    <a:cubicBezTo>
                      <a:pt x="1654810" y="487680"/>
                      <a:pt x="1450340" y="486410"/>
                      <a:pt x="1450340" y="486410"/>
                    </a:cubicBezTo>
                    <a:cubicBezTo>
                      <a:pt x="1450340" y="486410"/>
                      <a:pt x="1442720" y="365760"/>
                      <a:pt x="1455420" y="322580"/>
                    </a:cubicBezTo>
                    <a:cubicBezTo>
                      <a:pt x="1465580" y="288290"/>
                      <a:pt x="1469390" y="251460"/>
                      <a:pt x="1464310" y="214630"/>
                    </a:cubicBezTo>
                    <a:cubicBezTo>
                      <a:pt x="1464310" y="186690"/>
                      <a:pt x="1490980" y="106680"/>
                      <a:pt x="1490980" y="106680"/>
                    </a:cubicBezTo>
                    <a:close/>
                  </a:path>
                </a:pathLst>
              </a:custGeom>
              <a:solidFill>
                <a:srgbClr val="075579"/>
              </a:solidFill>
            </p:spPr>
          </p:sp>
        </p:grpSp>
        <p:sp>
          <p:nvSpPr>
            <p:cNvPr name="TextBox 45" id="45"/>
            <p:cNvSpPr txBox="true"/>
            <p:nvPr/>
          </p:nvSpPr>
          <p:spPr>
            <a:xfrm rot="0">
              <a:off x="344995" y="823366"/>
              <a:ext cx="1611612" cy="830101"/>
            </a:xfrm>
            <a:prstGeom prst="rect">
              <a:avLst/>
            </a:prstGeom>
          </p:spPr>
          <p:txBody>
            <a:bodyPr anchor="t" rtlCol="false" tIns="0" lIns="0" bIns="0" rIns="0">
              <a:spAutoFit/>
            </a:bodyPr>
            <a:lstStyle/>
            <a:p>
              <a:pPr algn="ctr">
                <a:lnSpc>
                  <a:spcPts val="2419"/>
                </a:lnSpc>
              </a:pPr>
              <a:r>
                <a:rPr lang="en-US" sz="2199">
                  <a:solidFill>
                    <a:srgbClr val="000000"/>
                  </a:solidFill>
                  <a:latin typeface="HK Grotesk"/>
                  <a:ea typeface="HK Grotesk"/>
                  <a:cs typeface="HK Grotesk"/>
                  <a:sym typeface="HK Grotesk"/>
                </a:rPr>
                <a:t>Scoping study</a:t>
              </a:r>
            </a:p>
          </p:txBody>
        </p:sp>
      </p:grpSp>
      <p:grpSp>
        <p:nvGrpSpPr>
          <p:cNvPr name="Group 46" id="46"/>
          <p:cNvGrpSpPr/>
          <p:nvPr/>
        </p:nvGrpSpPr>
        <p:grpSpPr>
          <a:xfrm rot="-271432">
            <a:off x="7264726" y="8106169"/>
            <a:ext cx="1726202" cy="1677115"/>
            <a:chOff x="0" y="0"/>
            <a:chExt cx="2301602" cy="2236154"/>
          </a:xfrm>
        </p:grpSpPr>
        <p:grpSp>
          <p:nvGrpSpPr>
            <p:cNvPr name="Group 47" id="47"/>
            <p:cNvGrpSpPr/>
            <p:nvPr/>
          </p:nvGrpSpPr>
          <p:grpSpPr>
            <a:xfrm rot="0">
              <a:off x="0" y="0"/>
              <a:ext cx="2301602" cy="2236154"/>
              <a:chOff x="0" y="0"/>
              <a:chExt cx="3180080" cy="3089651"/>
            </a:xfrm>
          </p:grpSpPr>
          <p:sp>
            <p:nvSpPr>
              <p:cNvPr name="Freeform 48" id="48"/>
              <p:cNvSpPr/>
              <p:nvPr/>
            </p:nvSpPr>
            <p:spPr>
              <a:xfrm flipH="false" flipV="false" rot="0">
                <a:off x="0" y="218440"/>
                <a:ext cx="3178810" cy="2871210"/>
              </a:xfrm>
              <a:custGeom>
                <a:avLst/>
                <a:gdLst/>
                <a:ahLst/>
                <a:cxnLst/>
                <a:rect r="r" b="b" t="t" l="l"/>
                <a:pathLst>
                  <a:path h="2871210" w="3178810">
                    <a:moveTo>
                      <a:pt x="0" y="16510"/>
                    </a:moveTo>
                    <a:cubicBezTo>
                      <a:pt x="0" y="16510"/>
                      <a:pt x="2540" y="345440"/>
                      <a:pt x="2540" y="742961"/>
                    </a:cubicBezTo>
                    <a:cubicBezTo>
                      <a:pt x="2540" y="1109943"/>
                      <a:pt x="7620" y="1690111"/>
                      <a:pt x="7620" y="1950461"/>
                    </a:cubicBezTo>
                    <a:cubicBezTo>
                      <a:pt x="7620" y="2144770"/>
                      <a:pt x="16510" y="2543551"/>
                      <a:pt x="21590" y="2735320"/>
                    </a:cubicBezTo>
                    <a:lnTo>
                      <a:pt x="130810" y="2849620"/>
                    </a:lnTo>
                    <a:cubicBezTo>
                      <a:pt x="275590" y="2857240"/>
                      <a:pt x="543560" y="2871210"/>
                      <a:pt x="793750" y="2871210"/>
                    </a:cubicBezTo>
                    <a:lnTo>
                      <a:pt x="3178810" y="2871210"/>
                    </a:lnTo>
                    <a:lnTo>
                      <a:pt x="3178810" y="692815"/>
                    </a:lnTo>
                    <a:cubicBezTo>
                      <a:pt x="3178810" y="323850"/>
                      <a:pt x="3169920" y="46990"/>
                      <a:pt x="3169920" y="46990"/>
                    </a:cubicBezTo>
                    <a:cubicBezTo>
                      <a:pt x="3014980" y="26670"/>
                      <a:pt x="2858770" y="16510"/>
                      <a:pt x="2701290" y="17780"/>
                    </a:cubicBezTo>
                    <a:cubicBezTo>
                      <a:pt x="2428240" y="17780"/>
                      <a:pt x="944880" y="22860"/>
                      <a:pt x="694690" y="13970"/>
                    </a:cubicBezTo>
                    <a:cubicBezTo>
                      <a:pt x="360680" y="0"/>
                      <a:pt x="0" y="16510"/>
                      <a:pt x="0" y="16510"/>
                    </a:cubicBezTo>
                    <a:close/>
                  </a:path>
                </a:pathLst>
              </a:custGeom>
              <a:solidFill>
                <a:srgbClr val="5AEBBB"/>
              </a:solidFill>
            </p:spPr>
          </p:sp>
          <p:sp>
            <p:nvSpPr>
              <p:cNvPr name="Freeform 49" id="49"/>
              <p:cNvSpPr/>
              <p:nvPr/>
            </p:nvSpPr>
            <p:spPr>
              <a:xfrm flipH="false" flipV="false" rot="0">
                <a:off x="21590" y="0"/>
                <a:ext cx="2689860" cy="3069330"/>
              </a:xfrm>
              <a:custGeom>
                <a:avLst/>
                <a:gdLst/>
                <a:ahLst/>
                <a:cxnLst/>
                <a:rect r="r" b="b" t="t" l="l"/>
                <a:pathLst>
                  <a:path h="3069330" w="2689860">
                    <a:moveTo>
                      <a:pt x="0" y="2955030"/>
                    </a:moveTo>
                    <a:lnTo>
                      <a:pt x="109220" y="3069330"/>
                    </a:lnTo>
                    <a:lnTo>
                      <a:pt x="123190" y="2935980"/>
                    </a:lnTo>
                    <a:lnTo>
                      <a:pt x="0" y="2955030"/>
                    </a:lnTo>
                    <a:close/>
                    <a:moveTo>
                      <a:pt x="1490980" y="106680"/>
                    </a:moveTo>
                    <a:cubicBezTo>
                      <a:pt x="1490980" y="106680"/>
                      <a:pt x="1908810" y="64770"/>
                      <a:pt x="2045970" y="55880"/>
                    </a:cubicBezTo>
                    <a:cubicBezTo>
                      <a:pt x="2183130" y="46990"/>
                      <a:pt x="2663190" y="0"/>
                      <a:pt x="2663190" y="0"/>
                    </a:cubicBezTo>
                    <a:cubicBezTo>
                      <a:pt x="2656840" y="41910"/>
                      <a:pt x="2655570" y="86360"/>
                      <a:pt x="2660650" y="128270"/>
                    </a:cubicBezTo>
                    <a:cubicBezTo>
                      <a:pt x="2667000" y="167640"/>
                      <a:pt x="2669540" y="208280"/>
                      <a:pt x="2668270" y="248920"/>
                    </a:cubicBezTo>
                    <a:lnTo>
                      <a:pt x="2689860" y="318770"/>
                    </a:lnTo>
                    <a:lnTo>
                      <a:pt x="2679700" y="419100"/>
                    </a:lnTo>
                    <a:cubicBezTo>
                      <a:pt x="2679700" y="419100"/>
                      <a:pt x="1929130" y="454660"/>
                      <a:pt x="1791970" y="471170"/>
                    </a:cubicBezTo>
                    <a:cubicBezTo>
                      <a:pt x="1654810" y="487680"/>
                      <a:pt x="1450340" y="486410"/>
                      <a:pt x="1450340" y="486410"/>
                    </a:cubicBezTo>
                    <a:cubicBezTo>
                      <a:pt x="1450340" y="486410"/>
                      <a:pt x="1442720" y="365760"/>
                      <a:pt x="1455420" y="322580"/>
                    </a:cubicBezTo>
                    <a:cubicBezTo>
                      <a:pt x="1465580" y="288290"/>
                      <a:pt x="1469390" y="251460"/>
                      <a:pt x="1464310" y="214630"/>
                    </a:cubicBezTo>
                    <a:cubicBezTo>
                      <a:pt x="1464310" y="186690"/>
                      <a:pt x="1490980" y="106680"/>
                      <a:pt x="1490980" y="106680"/>
                    </a:cubicBezTo>
                    <a:close/>
                  </a:path>
                </a:pathLst>
              </a:custGeom>
              <a:solidFill>
                <a:srgbClr val="075579"/>
              </a:solidFill>
            </p:spPr>
          </p:sp>
        </p:grpSp>
        <p:sp>
          <p:nvSpPr>
            <p:cNvPr name="TextBox 50" id="50"/>
            <p:cNvSpPr txBox="true"/>
            <p:nvPr/>
          </p:nvSpPr>
          <p:spPr>
            <a:xfrm rot="0">
              <a:off x="344995" y="823366"/>
              <a:ext cx="1611612" cy="830101"/>
            </a:xfrm>
            <a:prstGeom prst="rect">
              <a:avLst/>
            </a:prstGeom>
          </p:spPr>
          <p:txBody>
            <a:bodyPr anchor="t" rtlCol="false" tIns="0" lIns="0" bIns="0" rIns="0">
              <a:spAutoFit/>
            </a:bodyPr>
            <a:lstStyle/>
            <a:p>
              <a:pPr algn="ctr">
                <a:lnSpc>
                  <a:spcPts val="2419"/>
                </a:lnSpc>
              </a:pPr>
              <a:r>
                <a:rPr lang="en-US" sz="2199">
                  <a:solidFill>
                    <a:srgbClr val="000000"/>
                  </a:solidFill>
                  <a:latin typeface="HK Grotesk"/>
                  <a:ea typeface="HK Grotesk"/>
                  <a:cs typeface="HK Grotesk"/>
                  <a:sym typeface="HK Grotesk"/>
                </a:rPr>
                <a:t>Étude de cadrage</a:t>
              </a:r>
              <a:r>
                <a:rPr lang="en-US" sz="2199">
                  <a:solidFill>
                    <a:srgbClr val="000000"/>
                  </a:solidFill>
                  <a:latin typeface="HK Grotesk"/>
                  <a:ea typeface="HK Grotesk"/>
                  <a:cs typeface="HK Grotesk"/>
                  <a:sym typeface="HK Grotesk"/>
                </a:rPr>
                <a:t> </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AutoShape 2" id="2"/>
          <p:cNvSpPr/>
          <p:nvPr/>
        </p:nvSpPr>
        <p:spPr>
          <a:xfrm rot="0">
            <a:off x="970719" y="3525954"/>
            <a:ext cx="2638974" cy="4845791"/>
          </a:xfrm>
          <a:prstGeom prst="rect">
            <a:avLst/>
          </a:prstGeom>
          <a:solidFill>
            <a:srgbClr val="5AEBBB"/>
          </a:solidFill>
        </p:spPr>
      </p:sp>
      <p:sp>
        <p:nvSpPr>
          <p:cNvPr name="AutoShape 3" id="3"/>
          <p:cNvSpPr/>
          <p:nvPr/>
        </p:nvSpPr>
        <p:spPr>
          <a:xfrm rot="0">
            <a:off x="11739297" y="3525954"/>
            <a:ext cx="2638974" cy="4845791"/>
          </a:xfrm>
          <a:prstGeom prst="rect">
            <a:avLst/>
          </a:prstGeom>
          <a:solidFill>
            <a:srgbClr val="E06666"/>
          </a:solidFill>
        </p:spPr>
      </p:sp>
      <p:sp>
        <p:nvSpPr>
          <p:cNvPr name="AutoShape 4" id="4"/>
          <p:cNvSpPr/>
          <p:nvPr/>
        </p:nvSpPr>
        <p:spPr>
          <a:xfrm rot="0">
            <a:off x="9047152" y="3525954"/>
            <a:ext cx="2638974" cy="4845791"/>
          </a:xfrm>
          <a:prstGeom prst="rect">
            <a:avLst/>
          </a:prstGeom>
          <a:solidFill>
            <a:srgbClr val="4FB8EE"/>
          </a:solidFill>
        </p:spPr>
      </p:sp>
      <p:sp>
        <p:nvSpPr>
          <p:cNvPr name="AutoShape 5" id="5"/>
          <p:cNvSpPr/>
          <p:nvPr/>
        </p:nvSpPr>
        <p:spPr>
          <a:xfrm rot="0">
            <a:off x="6355008" y="3525954"/>
            <a:ext cx="2638974" cy="4845791"/>
          </a:xfrm>
          <a:prstGeom prst="rect">
            <a:avLst/>
          </a:prstGeom>
          <a:solidFill>
            <a:srgbClr val="41C1BA"/>
          </a:solidFill>
        </p:spPr>
      </p:sp>
      <p:sp>
        <p:nvSpPr>
          <p:cNvPr name="AutoShape 6" id="6"/>
          <p:cNvSpPr/>
          <p:nvPr/>
        </p:nvSpPr>
        <p:spPr>
          <a:xfrm rot="0">
            <a:off x="3662863" y="3525954"/>
            <a:ext cx="2638974" cy="4845791"/>
          </a:xfrm>
          <a:prstGeom prst="rect">
            <a:avLst/>
          </a:prstGeom>
          <a:solidFill>
            <a:srgbClr val="62DDD6"/>
          </a:solidFill>
        </p:spPr>
      </p:sp>
      <p:sp>
        <p:nvSpPr>
          <p:cNvPr name="AutoShape 7" id="7"/>
          <p:cNvSpPr/>
          <p:nvPr/>
        </p:nvSpPr>
        <p:spPr>
          <a:xfrm rot="0">
            <a:off x="970719" y="4972648"/>
            <a:ext cx="2638974" cy="3399098"/>
          </a:xfrm>
          <a:prstGeom prst="rect">
            <a:avLst/>
          </a:prstGeom>
          <a:solidFill>
            <a:srgbClr val="F7F7F7">
              <a:alpha val="60000"/>
            </a:srgbClr>
          </a:solidFill>
        </p:spPr>
      </p:sp>
      <p:grpSp>
        <p:nvGrpSpPr>
          <p:cNvPr name="Group 8" id="8"/>
          <p:cNvGrpSpPr/>
          <p:nvPr/>
        </p:nvGrpSpPr>
        <p:grpSpPr>
          <a:xfrm rot="-2700000">
            <a:off x="2084215" y="4766986"/>
            <a:ext cx="411982" cy="411323"/>
            <a:chOff x="0" y="0"/>
            <a:chExt cx="6350000" cy="6339840"/>
          </a:xfrm>
        </p:grpSpPr>
        <p:sp>
          <p:nvSpPr>
            <p:cNvPr name="Freeform 9" id="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5AEBBB"/>
            </a:solidFill>
          </p:spPr>
        </p:sp>
      </p:grpSp>
      <p:sp>
        <p:nvSpPr>
          <p:cNvPr name="AutoShape 10" id="10"/>
          <p:cNvSpPr/>
          <p:nvPr/>
        </p:nvSpPr>
        <p:spPr>
          <a:xfrm rot="0">
            <a:off x="3662863" y="4972648"/>
            <a:ext cx="2638974" cy="3399098"/>
          </a:xfrm>
          <a:prstGeom prst="rect">
            <a:avLst/>
          </a:prstGeom>
          <a:solidFill>
            <a:srgbClr val="F7F7F7">
              <a:alpha val="60000"/>
            </a:srgbClr>
          </a:solidFill>
        </p:spPr>
      </p:sp>
      <p:grpSp>
        <p:nvGrpSpPr>
          <p:cNvPr name="Group 11" id="11"/>
          <p:cNvGrpSpPr/>
          <p:nvPr/>
        </p:nvGrpSpPr>
        <p:grpSpPr>
          <a:xfrm rot="-2700000">
            <a:off x="4776359" y="4766986"/>
            <a:ext cx="411982" cy="411323"/>
            <a:chOff x="0" y="0"/>
            <a:chExt cx="6350000" cy="6339840"/>
          </a:xfrm>
        </p:grpSpPr>
        <p:sp>
          <p:nvSpPr>
            <p:cNvPr name="Freeform 12" id="1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62DDD6"/>
            </a:solidFill>
          </p:spPr>
        </p:sp>
      </p:grpSp>
      <p:sp>
        <p:nvSpPr>
          <p:cNvPr name="AutoShape 13" id="13"/>
          <p:cNvSpPr/>
          <p:nvPr/>
        </p:nvSpPr>
        <p:spPr>
          <a:xfrm rot="0">
            <a:off x="6355008" y="4972648"/>
            <a:ext cx="2638974" cy="3399098"/>
          </a:xfrm>
          <a:prstGeom prst="rect">
            <a:avLst/>
          </a:prstGeom>
          <a:solidFill>
            <a:srgbClr val="F7F7F7">
              <a:alpha val="60000"/>
            </a:srgbClr>
          </a:solidFill>
        </p:spPr>
      </p:sp>
      <p:grpSp>
        <p:nvGrpSpPr>
          <p:cNvPr name="Group 14" id="14"/>
          <p:cNvGrpSpPr/>
          <p:nvPr/>
        </p:nvGrpSpPr>
        <p:grpSpPr>
          <a:xfrm rot="-2700000">
            <a:off x="7468504" y="4766986"/>
            <a:ext cx="411982" cy="411323"/>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1C1BA"/>
            </a:solidFill>
          </p:spPr>
        </p:sp>
      </p:grpSp>
      <p:sp>
        <p:nvSpPr>
          <p:cNvPr name="AutoShape 16" id="16"/>
          <p:cNvSpPr/>
          <p:nvPr/>
        </p:nvSpPr>
        <p:spPr>
          <a:xfrm rot="0">
            <a:off x="9047152" y="4972648"/>
            <a:ext cx="2638974" cy="3399098"/>
          </a:xfrm>
          <a:prstGeom prst="rect">
            <a:avLst/>
          </a:prstGeom>
          <a:solidFill>
            <a:srgbClr val="F7F7F7">
              <a:alpha val="60000"/>
            </a:srgbClr>
          </a:solidFill>
        </p:spPr>
      </p:sp>
      <p:grpSp>
        <p:nvGrpSpPr>
          <p:cNvPr name="Group 17" id="17"/>
          <p:cNvGrpSpPr/>
          <p:nvPr/>
        </p:nvGrpSpPr>
        <p:grpSpPr>
          <a:xfrm rot="-2700000">
            <a:off x="10160648" y="4766986"/>
            <a:ext cx="411982" cy="411323"/>
            <a:chOff x="0" y="0"/>
            <a:chExt cx="6350000" cy="6339840"/>
          </a:xfrm>
        </p:grpSpPr>
        <p:sp>
          <p:nvSpPr>
            <p:cNvPr name="Freeform 18" id="1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FB8EE"/>
            </a:solidFill>
          </p:spPr>
        </p:sp>
      </p:grpSp>
      <p:sp>
        <p:nvSpPr>
          <p:cNvPr name="AutoShape 19" id="19"/>
          <p:cNvSpPr/>
          <p:nvPr/>
        </p:nvSpPr>
        <p:spPr>
          <a:xfrm rot="0">
            <a:off x="11739297" y="4972648"/>
            <a:ext cx="2638974" cy="3399098"/>
          </a:xfrm>
          <a:prstGeom prst="rect">
            <a:avLst/>
          </a:prstGeom>
          <a:solidFill>
            <a:srgbClr val="F7F7F7">
              <a:alpha val="60000"/>
            </a:srgbClr>
          </a:solidFill>
        </p:spPr>
      </p:sp>
      <p:grpSp>
        <p:nvGrpSpPr>
          <p:cNvPr name="Group 20" id="20"/>
          <p:cNvGrpSpPr/>
          <p:nvPr/>
        </p:nvGrpSpPr>
        <p:grpSpPr>
          <a:xfrm rot="-2700000">
            <a:off x="12852793" y="4766986"/>
            <a:ext cx="411982" cy="411323"/>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E06666"/>
            </a:solidFill>
          </p:spPr>
        </p:sp>
      </p:grpSp>
      <p:sp>
        <p:nvSpPr>
          <p:cNvPr name="Freeform 22" id="22"/>
          <p:cNvSpPr/>
          <p:nvPr/>
        </p:nvSpPr>
        <p:spPr>
          <a:xfrm flipH="false" flipV="false" rot="-2392551">
            <a:off x="683456" y="3575375"/>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1234602"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PRÉFACE</a:t>
            </a:r>
          </a:p>
        </p:txBody>
      </p:sp>
      <p:sp>
        <p:nvSpPr>
          <p:cNvPr name="TextBox 24" id="24"/>
          <p:cNvSpPr txBox="true"/>
          <p:nvPr/>
        </p:nvSpPr>
        <p:spPr>
          <a:xfrm rot="0">
            <a:off x="1299411" y="5616155"/>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Bienvenue dans la boîte à outils </a:t>
            </a:r>
          </a:p>
        </p:txBody>
      </p:sp>
      <p:sp>
        <p:nvSpPr>
          <p:cNvPr name="TextBox 25" id="25"/>
          <p:cNvSpPr txBox="true"/>
          <p:nvPr/>
        </p:nvSpPr>
        <p:spPr>
          <a:xfrm rot="0">
            <a:off x="3926747"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1</a:t>
            </a:r>
          </a:p>
        </p:txBody>
      </p:sp>
      <p:sp>
        <p:nvSpPr>
          <p:cNvPr name="TextBox 26" id="26"/>
          <p:cNvSpPr txBox="true"/>
          <p:nvPr/>
        </p:nvSpPr>
        <p:spPr>
          <a:xfrm rot="0">
            <a:off x="3991124" y="5641546"/>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Introduction à l’examen de la portée </a:t>
            </a:r>
          </a:p>
        </p:txBody>
      </p:sp>
      <p:sp>
        <p:nvSpPr>
          <p:cNvPr name="TextBox 27" id="27"/>
          <p:cNvSpPr txBox="true"/>
          <p:nvPr/>
        </p:nvSpPr>
        <p:spPr>
          <a:xfrm rot="0">
            <a:off x="6618891"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2</a:t>
            </a:r>
          </a:p>
        </p:txBody>
      </p:sp>
      <p:sp>
        <p:nvSpPr>
          <p:cNvPr name="TextBox 28" id="28"/>
          <p:cNvSpPr txBox="true"/>
          <p:nvPr/>
        </p:nvSpPr>
        <p:spPr>
          <a:xfrm rot="0">
            <a:off x="9311036"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a:t>
            </a:r>
            <a:r>
              <a:rPr lang="en-US" sz="2560" spc="99">
                <a:solidFill>
                  <a:srgbClr val="000000"/>
                </a:solidFill>
                <a:latin typeface="Poppins Semi-Bold"/>
                <a:ea typeface="Poppins Semi-Bold"/>
                <a:cs typeface="Poppins Semi-Bold"/>
                <a:sym typeface="Poppins Semi-Bold"/>
              </a:rPr>
              <a:t>E 3</a:t>
            </a:r>
          </a:p>
        </p:txBody>
      </p:sp>
      <p:sp>
        <p:nvSpPr>
          <p:cNvPr name="TextBox 29" id="29"/>
          <p:cNvSpPr txBox="true"/>
          <p:nvPr/>
        </p:nvSpPr>
        <p:spPr>
          <a:xfrm rot="0">
            <a:off x="9184220" y="5641546"/>
            <a:ext cx="2364837"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Implémentation de l’examen de la portée</a:t>
            </a:r>
          </a:p>
        </p:txBody>
      </p:sp>
      <p:sp>
        <p:nvSpPr>
          <p:cNvPr name="TextBox 30" id="30"/>
          <p:cNvSpPr txBox="true"/>
          <p:nvPr/>
        </p:nvSpPr>
        <p:spPr>
          <a:xfrm rot="0">
            <a:off x="11806617" y="5641546"/>
            <a:ext cx="2508312" cy="768609"/>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Liste de toutes les ressources </a:t>
            </a:r>
          </a:p>
        </p:txBody>
      </p:sp>
      <p:grpSp>
        <p:nvGrpSpPr>
          <p:cNvPr name="Group 31" id="31"/>
          <p:cNvGrpSpPr/>
          <p:nvPr/>
        </p:nvGrpSpPr>
        <p:grpSpPr>
          <a:xfrm rot="0">
            <a:off x="0" y="0"/>
            <a:ext cx="18288000" cy="2451491"/>
            <a:chOff x="0" y="0"/>
            <a:chExt cx="3368783" cy="451583"/>
          </a:xfrm>
        </p:grpSpPr>
        <p:sp>
          <p:nvSpPr>
            <p:cNvPr name="Freeform 32" id="32"/>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33" id="33"/>
          <p:cNvSpPr txBox="true"/>
          <p:nvPr/>
        </p:nvSpPr>
        <p:spPr>
          <a:xfrm rot="0">
            <a:off x="3938955"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7F7F7"/>
                </a:solidFill>
                <a:latin typeface="Poppins Semi-Bold"/>
                <a:ea typeface="Poppins Semi-Bold"/>
                <a:cs typeface="Poppins Semi-Bold"/>
                <a:sym typeface="Poppins Semi-Bold"/>
              </a:rPr>
              <a:t>Organisation de la boîte à outils</a:t>
            </a:r>
          </a:p>
        </p:txBody>
      </p:sp>
      <p:sp>
        <p:nvSpPr>
          <p:cNvPr name="AutoShape 34" id="34"/>
          <p:cNvSpPr/>
          <p:nvPr/>
        </p:nvSpPr>
        <p:spPr>
          <a:xfrm rot="0">
            <a:off x="14435420" y="3525954"/>
            <a:ext cx="2638974" cy="4845791"/>
          </a:xfrm>
          <a:prstGeom prst="rect">
            <a:avLst/>
          </a:prstGeom>
          <a:solidFill>
            <a:srgbClr val="3D73D6"/>
          </a:solidFill>
        </p:spPr>
      </p:sp>
      <p:sp>
        <p:nvSpPr>
          <p:cNvPr name="AutoShape 35" id="35"/>
          <p:cNvSpPr/>
          <p:nvPr/>
        </p:nvSpPr>
        <p:spPr>
          <a:xfrm rot="0">
            <a:off x="14435420" y="4972648"/>
            <a:ext cx="2638974" cy="3399098"/>
          </a:xfrm>
          <a:prstGeom prst="rect">
            <a:avLst/>
          </a:prstGeom>
          <a:solidFill>
            <a:srgbClr val="F7F7F7">
              <a:alpha val="60000"/>
            </a:srgbClr>
          </a:solidFill>
        </p:spPr>
      </p:sp>
      <p:grpSp>
        <p:nvGrpSpPr>
          <p:cNvPr name="Group 36" id="36"/>
          <p:cNvGrpSpPr/>
          <p:nvPr/>
        </p:nvGrpSpPr>
        <p:grpSpPr>
          <a:xfrm rot="-2700000">
            <a:off x="15548916" y="4766986"/>
            <a:ext cx="411982" cy="411323"/>
            <a:chOff x="0" y="0"/>
            <a:chExt cx="6350000" cy="6339840"/>
          </a:xfrm>
        </p:grpSpPr>
        <p:sp>
          <p:nvSpPr>
            <p:cNvPr name="Freeform 37" id="37"/>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3D73D6"/>
            </a:solidFill>
          </p:spPr>
        </p:sp>
      </p:grpSp>
      <p:sp>
        <p:nvSpPr>
          <p:cNvPr name="TextBox 38" id="38"/>
          <p:cNvSpPr txBox="true"/>
          <p:nvPr/>
        </p:nvSpPr>
        <p:spPr>
          <a:xfrm rot="0">
            <a:off x="14699304"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ANNEXE</a:t>
            </a:r>
          </a:p>
        </p:txBody>
      </p:sp>
      <p:sp>
        <p:nvSpPr>
          <p:cNvPr name="TextBox 39" id="39"/>
          <p:cNvSpPr txBox="true"/>
          <p:nvPr/>
        </p:nvSpPr>
        <p:spPr>
          <a:xfrm rot="0">
            <a:off x="14500751" y="5641546"/>
            <a:ext cx="2508312" cy="1539700"/>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Utilisation de la ressource éducative libre (REL)</a:t>
            </a:r>
          </a:p>
        </p:txBody>
      </p:sp>
      <p:sp>
        <p:nvSpPr>
          <p:cNvPr name="Freeform 40" id="40"/>
          <p:cNvSpPr/>
          <p:nvPr/>
        </p:nvSpPr>
        <p:spPr>
          <a:xfrm flipH="false" flipV="false" rot="-2392551">
            <a:off x="16259365" y="7995626"/>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1" id="41"/>
          <p:cNvSpPr txBox="true"/>
          <p:nvPr/>
        </p:nvSpPr>
        <p:spPr>
          <a:xfrm rot="0">
            <a:off x="12005170"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RÉFÉRENCES</a:t>
            </a:r>
          </a:p>
        </p:txBody>
      </p:sp>
      <p:sp>
        <p:nvSpPr>
          <p:cNvPr name="TextBox 42" id="42"/>
          <p:cNvSpPr txBox="true"/>
          <p:nvPr/>
        </p:nvSpPr>
        <p:spPr>
          <a:xfrm rot="0">
            <a:off x="6583515" y="5641546"/>
            <a:ext cx="2206462"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Protocole</a:t>
            </a:r>
            <a:r>
              <a:rPr lang="en-US" sz="2065" spc="103">
                <a:solidFill>
                  <a:srgbClr val="000000"/>
                </a:solidFill>
                <a:latin typeface="Poppins Medium"/>
                <a:ea typeface="Poppins Medium"/>
                <a:cs typeface="Poppins Medium"/>
                <a:sym typeface="Poppins Medium"/>
              </a:rPr>
              <a:t> de l’examen de la portée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sp>
        <p:nvSpPr>
          <p:cNvPr name="AutoShape 2" id="2"/>
          <p:cNvSpPr/>
          <p:nvPr/>
        </p:nvSpPr>
        <p:spPr>
          <a:xfrm rot="0">
            <a:off x="970719" y="3525954"/>
            <a:ext cx="2638974" cy="4845791"/>
          </a:xfrm>
          <a:prstGeom prst="rect">
            <a:avLst/>
          </a:prstGeom>
          <a:solidFill>
            <a:srgbClr val="5AEBBB"/>
          </a:solidFill>
        </p:spPr>
      </p:sp>
      <p:sp>
        <p:nvSpPr>
          <p:cNvPr name="AutoShape 3" id="3"/>
          <p:cNvSpPr/>
          <p:nvPr/>
        </p:nvSpPr>
        <p:spPr>
          <a:xfrm rot="0">
            <a:off x="11739297" y="3525954"/>
            <a:ext cx="2638974" cy="4845791"/>
          </a:xfrm>
          <a:prstGeom prst="rect">
            <a:avLst/>
          </a:prstGeom>
          <a:solidFill>
            <a:srgbClr val="289DD2"/>
          </a:solidFill>
        </p:spPr>
      </p:sp>
      <p:sp>
        <p:nvSpPr>
          <p:cNvPr name="AutoShape 4" id="4"/>
          <p:cNvSpPr/>
          <p:nvPr/>
        </p:nvSpPr>
        <p:spPr>
          <a:xfrm rot="0">
            <a:off x="9047152" y="3525954"/>
            <a:ext cx="2638974" cy="4845791"/>
          </a:xfrm>
          <a:prstGeom prst="rect">
            <a:avLst/>
          </a:prstGeom>
          <a:solidFill>
            <a:srgbClr val="4FB8EE"/>
          </a:solidFill>
        </p:spPr>
      </p:sp>
      <p:sp>
        <p:nvSpPr>
          <p:cNvPr name="AutoShape 5" id="5"/>
          <p:cNvSpPr/>
          <p:nvPr/>
        </p:nvSpPr>
        <p:spPr>
          <a:xfrm rot="0">
            <a:off x="6355008" y="3525954"/>
            <a:ext cx="2638974" cy="4845791"/>
          </a:xfrm>
          <a:prstGeom prst="rect">
            <a:avLst/>
          </a:prstGeom>
          <a:solidFill>
            <a:srgbClr val="41C1BA"/>
          </a:solidFill>
        </p:spPr>
      </p:sp>
      <p:sp>
        <p:nvSpPr>
          <p:cNvPr name="AutoShape 6" id="6"/>
          <p:cNvSpPr/>
          <p:nvPr/>
        </p:nvSpPr>
        <p:spPr>
          <a:xfrm rot="0">
            <a:off x="3662863" y="3525954"/>
            <a:ext cx="2638974" cy="4845791"/>
          </a:xfrm>
          <a:prstGeom prst="rect">
            <a:avLst/>
          </a:prstGeom>
          <a:solidFill>
            <a:srgbClr val="62DDD6"/>
          </a:solidFill>
        </p:spPr>
      </p:sp>
      <p:sp>
        <p:nvSpPr>
          <p:cNvPr name="AutoShape 7" id="7"/>
          <p:cNvSpPr/>
          <p:nvPr/>
        </p:nvSpPr>
        <p:spPr>
          <a:xfrm rot="0">
            <a:off x="970719" y="4972648"/>
            <a:ext cx="2638974" cy="3399098"/>
          </a:xfrm>
          <a:prstGeom prst="rect">
            <a:avLst/>
          </a:prstGeom>
          <a:solidFill>
            <a:srgbClr val="F7F7F7">
              <a:alpha val="60000"/>
            </a:srgbClr>
          </a:solidFill>
        </p:spPr>
      </p:sp>
      <p:grpSp>
        <p:nvGrpSpPr>
          <p:cNvPr name="Group 8" id="8"/>
          <p:cNvGrpSpPr/>
          <p:nvPr/>
        </p:nvGrpSpPr>
        <p:grpSpPr>
          <a:xfrm rot="-2700000">
            <a:off x="2084215" y="4766986"/>
            <a:ext cx="411982" cy="411323"/>
            <a:chOff x="0" y="0"/>
            <a:chExt cx="6350000" cy="6339840"/>
          </a:xfrm>
        </p:grpSpPr>
        <p:sp>
          <p:nvSpPr>
            <p:cNvPr name="Freeform 9" id="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5AEBBB"/>
            </a:solidFill>
          </p:spPr>
        </p:sp>
      </p:grpSp>
      <p:sp>
        <p:nvSpPr>
          <p:cNvPr name="AutoShape 10" id="10"/>
          <p:cNvSpPr/>
          <p:nvPr/>
        </p:nvSpPr>
        <p:spPr>
          <a:xfrm rot="0">
            <a:off x="3662863" y="4972648"/>
            <a:ext cx="2638974" cy="3399098"/>
          </a:xfrm>
          <a:prstGeom prst="rect">
            <a:avLst/>
          </a:prstGeom>
          <a:solidFill>
            <a:srgbClr val="F7F7F7">
              <a:alpha val="60000"/>
            </a:srgbClr>
          </a:solidFill>
        </p:spPr>
      </p:sp>
      <p:grpSp>
        <p:nvGrpSpPr>
          <p:cNvPr name="Group 11" id="11"/>
          <p:cNvGrpSpPr/>
          <p:nvPr/>
        </p:nvGrpSpPr>
        <p:grpSpPr>
          <a:xfrm rot="-2700000">
            <a:off x="4776359" y="4766986"/>
            <a:ext cx="411982" cy="411323"/>
            <a:chOff x="0" y="0"/>
            <a:chExt cx="6350000" cy="6339840"/>
          </a:xfrm>
        </p:grpSpPr>
        <p:sp>
          <p:nvSpPr>
            <p:cNvPr name="Freeform 12" id="12"/>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62DDD6"/>
            </a:solidFill>
          </p:spPr>
        </p:sp>
      </p:grpSp>
      <p:sp>
        <p:nvSpPr>
          <p:cNvPr name="AutoShape 13" id="13"/>
          <p:cNvSpPr/>
          <p:nvPr/>
        </p:nvSpPr>
        <p:spPr>
          <a:xfrm rot="0">
            <a:off x="6355008" y="4972648"/>
            <a:ext cx="2638974" cy="3399098"/>
          </a:xfrm>
          <a:prstGeom prst="rect">
            <a:avLst/>
          </a:prstGeom>
          <a:solidFill>
            <a:srgbClr val="F7F7F7">
              <a:alpha val="60000"/>
            </a:srgbClr>
          </a:solidFill>
        </p:spPr>
      </p:sp>
      <p:grpSp>
        <p:nvGrpSpPr>
          <p:cNvPr name="Group 14" id="14"/>
          <p:cNvGrpSpPr/>
          <p:nvPr/>
        </p:nvGrpSpPr>
        <p:grpSpPr>
          <a:xfrm rot="-2700000">
            <a:off x="7468504" y="4766986"/>
            <a:ext cx="411982" cy="411323"/>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1C1BA"/>
            </a:solidFill>
          </p:spPr>
        </p:sp>
      </p:grpSp>
      <p:sp>
        <p:nvSpPr>
          <p:cNvPr name="AutoShape 16" id="16"/>
          <p:cNvSpPr/>
          <p:nvPr/>
        </p:nvSpPr>
        <p:spPr>
          <a:xfrm rot="0">
            <a:off x="9047152" y="4972648"/>
            <a:ext cx="2638974" cy="3399098"/>
          </a:xfrm>
          <a:prstGeom prst="rect">
            <a:avLst/>
          </a:prstGeom>
          <a:solidFill>
            <a:srgbClr val="F7F7F7">
              <a:alpha val="60000"/>
            </a:srgbClr>
          </a:solidFill>
        </p:spPr>
      </p:sp>
      <p:grpSp>
        <p:nvGrpSpPr>
          <p:cNvPr name="Group 17" id="17"/>
          <p:cNvGrpSpPr/>
          <p:nvPr/>
        </p:nvGrpSpPr>
        <p:grpSpPr>
          <a:xfrm rot="-2700000">
            <a:off x="10160648" y="4766986"/>
            <a:ext cx="411982" cy="411323"/>
            <a:chOff x="0" y="0"/>
            <a:chExt cx="6350000" cy="6339840"/>
          </a:xfrm>
        </p:grpSpPr>
        <p:sp>
          <p:nvSpPr>
            <p:cNvPr name="Freeform 18" id="18"/>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4FB8EE"/>
            </a:solidFill>
          </p:spPr>
        </p:sp>
      </p:grpSp>
      <p:sp>
        <p:nvSpPr>
          <p:cNvPr name="AutoShape 19" id="19"/>
          <p:cNvSpPr/>
          <p:nvPr/>
        </p:nvSpPr>
        <p:spPr>
          <a:xfrm rot="0">
            <a:off x="11739297" y="4972648"/>
            <a:ext cx="2638974" cy="3399098"/>
          </a:xfrm>
          <a:prstGeom prst="rect">
            <a:avLst/>
          </a:prstGeom>
          <a:solidFill>
            <a:srgbClr val="F7F7F7">
              <a:alpha val="60000"/>
            </a:srgbClr>
          </a:solidFill>
        </p:spPr>
      </p:sp>
      <p:grpSp>
        <p:nvGrpSpPr>
          <p:cNvPr name="Group 20" id="20"/>
          <p:cNvGrpSpPr/>
          <p:nvPr/>
        </p:nvGrpSpPr>
        <p:grpSpPr>
          <a:xfrm rot="-2700000">
            <a:off x="12852793" y="4766986"/>
            <a:ext cx="411982" cy="411323"/>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289DD2"/>
            </a:solidFill>
          </p:spPr>
        </p:sp>
      </p:grpSp>
      <p:sp>
        <p:nvSpPr>
          <p:cNvPr name="Freeform 22" id="22"/>
          <p:cNvSpPr/>
          <p:nvPr/>
        </p:nvSpPr>
        <p:spPr>
          <a:xfrm flipH="false" flipV="false" rot="-2392551">
            <a:off x="683456" y="3575375"/>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3" id="23"/>
          <p:cNvSpPr txBox="true"/>
          <p:nvPr/>
        </p:nvSpPr>
        <p:spPr>
          <a:xfrm rot="0">
            <a:off x="1234602"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PRÉFACE</a:t>
            </a:r>
          </a:p>
        </p:txBody>
      </p:sp>
      <p:sp>
        <p:nvSpPr>
          <p:cNvPr name="TextBox 24" id="24"/>
          <p:cNvSpPr txBox="true"/>
          <p:nvPr/>
        </p:nvSpPr>
        <p:spPr>
          <a:xfrm rot="0">
            <a:off x="1299411" y="5616155"/>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Bienvenue dans la boîte à outils </a:t>
            </a:r>
          </a:p>
        </p:txBody>
      </p:sp>
      <p:sp>
        <p:nvSpPr>
          <p:cNvPr name="TextBox 25" id="25"/>
          <p:cNvSpPr txBox="true"/>
          <p:nvPr/>
        </p:nvSpPr>
        <p:spPr>
          <a:xfrm rot="0">
            <a:off x="3926747"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1</a:t>
            </a:r>
          </a:p>
        </p:txBody>
      </p:sp>
      <p:sp>
        <p:nvSpPr>
          <p:cNvPr name="TextBox 26" id="26"/>
          <p:cNvSpPr txBox="true"/>
          <p:nvPr/>
        </p:nvSpPr>
        <p:spPr>
          <a:xfrm rot="0">
            <a:off x="3991124" y="5641546"/>
            <a:ext cx="1982453"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Introduction à l’examen de la portée </a:t>
            </a:r>
          </a:p>
        </p:txBody>
      </p:sp>
      <p:sp>
        <p:nvSpPr>
          <p:cNvPr name="TextBox 27" id="27"/>
          <p:cNvSpPr txBox="true"/>
          <p:nvPr/>
        </p:nvSpPr>
        <p:spPr>
          <a:xfrm rot="0">
            <a:off x="6618891"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CHAPITRE</a:t>
            </a:r>
            <a:r>
              <a:rPr lang="en-US" sz="2560" spc="99">
                <a:solidFill>
                  <a:srgbClr val="000000"/>
                </a:solidFill>
                <a:latin typeface="Poppins Semi-Bold"/>
                <a:ea typeface="Poppins Semi-Bold"/>
                <a:cs typeface="Poppins Semi-Bold"/>
                <a:sym typeface="Poppins Semi-Bold"/>
              </a:rPr>
              <a:t> 2</a:t>
            </a:r>
          </a:p>
        </p:txBody>
      </p:sp>
      <p:sp>
        <p:nvSpPr>
          <p:cNvPr name="TextBox 28" id="28"/>
          <p:cNvSpPr txBox="true"/>
          <p:nvPr/>
        </p:nvSpPr>
        <p:spPr>
          <a:xfrm rot="0">
            <a:off x="9311036"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CHAPITR</a:t>
            </a:r>
            <a:r>
              <a:rPr lang="en-US" sz="2560" spc="99">
                <a:solidFill>
                  <a:srgbClr val="000000"/>
                </a:solidFill>
                <a:latin typeface="Poppins Semi-Bold"/>
                <a:ea typeface="Poppins Semi-Bold"/>
                <a:cs typeface="Poppins Semi-Bold"/>
                <a:sym typeface="Poppins Semi-Bold"/>
              </a:rPr>
              <a:t>E 3</a:t>
            </a:r>
          </a:p>
        </p:txBody>
      </p:sp>
      <p:sp>
        <p:nvSpPr>
          <p:cNvPr name="TextBox 29" id="29"/>
          <p:cNvSpPr txBox="true"/>
          <p:nvPr/>
        </p:nvSpPr>
        <p:spPr>
          <a:xfrm rot="0">
            <a:off x="9184220" y="5641546"/>
            <a:ext cx="2364837"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Implémentation de l’examen de la portée</a:t>
            </a:r>
          </a:p>
        </p:txBody>
      </p:sp>
      <p:sp>
        <p:nvSpPr>
          <p:cNvPr name="TextBox 30" id="30"/>
          <p:cNvSpPr txBox="true"/>
          <p:nvPr/>
        </p:nvSpPr>
        <p:spPr>
          <a:xfrm rot="0">
            <a:off x="11806617" y="5641546"/>
            <a:ext cx="2508312" cy="768609"/>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Liste de toutes les ressources </a:t>
            </a:r>
          </a:p>
        </p:txBody>
      </p:sp>
      <p:grpSp>
        <p:nvGrpSpPr>
          <p:cNvPr name="Group 31" id="31"/>
          <p:cNvGrpSpPr/>
          <p:nvPr/>
        </p:nvGrpSpPr>
        <p:grpSpPr>
          <a:xfrm rot="0">
            <a:off x="0" y="0"/>
            <a:ext cx="18288000" cy="2451491"/>
            <a:chOff x="0" y="0"/>
            <a:chExt cx="3368783" cy="451583"/>
          </a:xfrm>
        </p:grpSpPr>
        <p:sp>
          <p:nvSpPr>
            <p:cNvPr name="Freeform 32" id="32"/>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33" id="33"/>
          <p:cNvSpPr txBox="true"/>
          <p:nvPr/>
        </p:nvSpPr>
        <p:spPr>
          <a:xfrm rot="0">
            <a:off x="3938955"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7F7F7"/>
                </a:solidFill>
                <a:latin typeface="Poppins Semi-Bold"/>
                <a:ea typeface="Poppins Semi-Bold"/>
                <a:cs typeface="Poppins Semi-Bold"/>
                <a:sym typeface="Poppins Semi-Bold"/>
              </a:rPr>
              <a:t>Organisation de la boîte à outils</a:t>
            </a:r>
          </a:p>
        </p:txBody>
      </p:sp>
      <p:sp>
        <p:nvSpPr>
          <p:cNvPr name="AutoShape 34" id="34"/>
          <p:cNvSpPr/>
          <p:nvPr/>
        </p:nvSpPr>
        <p:spPr>
          <a:xfrm rot="0">
            <a:off x="14435420" y="3525954"/>
            <a:ext cx="2638974" cy="4845791"/>
          </a:xfrm>
          <a:prstGeom prst="rect">
            <a:avLst/>
          </a:prstGeom>
          <a:solidFill>
            <a:srgbClr val="E06666"/>
          </a:solidFill>
        </p:spPr>
      </p:sp>
      <p:sp>
        <p:nvSpPr>
          <p:cNvPr name="AutoShape 35" id="35"/>
          <p:cNvSpPr/>
          <p:nvPr/>
        </p:nvSpPr>
        <p:spPr>
          <a:xfrm rot="0">
            <a:off x="14435420" y="4972648"/>
            <a:ext cx="2638974" cy="3399098"/>
          </a:xfrm>
          <a:prstGeom prst="rect">
            <a:avLst/>
          </a:prstGeom>
          <a:solidFill>
            <a:srgbClr val="F7F7F7">
              <a:alpha val="60000"/>
            </a:srgbClr>
          </a:solidFill>
        </p:spPr>
      </p:sp>
      <p:grpSp>
        <p:nvGrpSpPr>
          <p:cNvPr name="Group 36" id="36"/>
          <p:cNvGrpSpPr/>
          <p:nvPr/>
        </p:nvGrpSpPr>
        <p:grpSpPr>
          <a:xfrm rot="-2700000">
            <a:off x="15548916" y="4766986"/>
            <a:ext cx="411982" cy="411323"/>
            <a:chOff x="0" y="0"/>
            <a:chExt cx="6350000" cy="6339840"/>
          </a:xfrm>
        </p:grpSpPr>
        <p:sp>
          <p:nvSpPr>
            <p:cNvPr name="Freeform 37" id="37"/>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E06666"/>
            </a:solidFill>
          </p:spPr>
        </p:sp>
      </p:grpSp>
      <p:sp>
        <p:nvSpPr>
          <p:cNvPr name="TextBox 38" id="38"/>
          <p:cNvSpPr txBox="true"/>
          <p:nvPr/>
        </p:nvSpPr>
        <p:spPr>
          <a:xfrm rot="0">
            <a:off x="14699304"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ANNEXE</a:t>
            </a:r>
          </a:p>
        </p:txBody>
      </p:sp>
      <p:sp>
        <p:nvSpPr>
          <p:cNvPr name="TextBox 39" id="39"/>
          <p:cNvSpPr txBox="true"/>
          <p:nvPr/>
        </p:nvSpPr>
        <p:spPr>
          <a:xfrm rot="0">
            <a:off x="14500751" y="5641546"/>
            <a:ext cx="2508312" cy="1539700"/>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Utilisation de la ressource éducative libre (REL)</a:t>
            </a:r>
          </a:p>
        </p:txBody>
      </p:sp>
      <p:sp>
        <p:nvSpPr>
          <p:cNvPr name="Freeform 40" id="40"/>
          <p:cNvSpPr/>
          <p:nvPr/>
        </p:nvSpPr>
        <p:spPr>
          <a:xfrm flipH="false" flipV="false" rot="-2392551">
            <a:off x="16259365" y="7995626"/>
            <a:ext cx="1102291" cy="362754"/>
          </a:xfrm>
          <a:custGeom>
            <a:avLst/>
            <a:gdLst/>
            <a:ahLst/>
            <a:cxnLst/>
            <a:rect r="r" b="b" t="t" l="l"/>
            <a:pathLst>
              <a:path h="362754" w="1102291">
                <a:moveTo>
                  <a:pt x="0" y="0"/>
                </a:moveTo>
                <a:lnTo>
                  <a:pt x="1102292" y="0"/>
                </a:lnTo>
                <a:lnTo>
                  <a:pt x="1102292" y="362754"/>
                </a:lnTo>
                <a:lnTo>
                  <a:pt x="0" y="36275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1" id="41"/>
          <p:cNvSpPr txBox="true"/>
          <p:nvPr/>
        </p:nvSpPr>
        <p:spPr>
          <a:xfrm rot="0">
            <a:off x="12005170" y="3998276"/>
            <a:ext cx="2111207" cy="444899"/>
          </a:xfrm>
          <a:prstGeom prst="rect">
            <a:avLst/>
          </a:prstGeom>
        </p:spPr>
        <p:txBody>
          <a:bodyPr anchor="t" rtlCol="false" tIns="0" lIns="0" bIns="0" rIns="0">
            <a:spAutoFit/>
          </a:bodyPr>
          <a:lstStyle/>
          <a:p>
            <a:pPr algn="ctr" marL="0" indent="0" lvl="0">
              <a:lnSpc>
                <a:spcPts val="3303"/>
              </a:lnSpc>
              <a:spcBef>
                <a:spcPct val="0"/>
              </a:spcBef>
            </a:pPr>
            <a:r>
              <a:rPr lang="en-US" sz="2560" spc="99">
                <a:solidFill>
                  <a:srgbClr val="000000"/>
                </a:solidFill>
                <a:latin typeface="Poppins Semi-Bold"/>
                <a:ea typeface="Poppins Semi-Bold"/>
                <a:cs typeface="Poppins Semi-Bold"/>
                <a:sym typeface="Poppins Semi-Bold"/>
              </a:rPr>
              <a:t>RÉFÉRENCES</a:t>
            </a:r>
          </a:p>
        </p:txBody>
      </p:sp>
      <p:sp>
        <p:nvSpPr>
          <p:cNvPr name="TextBox 42" id="42"/>
          <p:cNvSpPr txBox="true"/>
          <p:nvPr/>
        </p:nvSpPr>
        <p:spPr>
          <a:xfrm rot="0">
            <a:off x="6583515" y="5641546"/>
            <a:ext cx="2206462" cy="1154155"/>
          </a:xfrm>
          <a:prstGeom prst="rect">
            <a:avLst/>
          </a:prstGeom>
        </p:spPr>
        <p:txBody>
          <a:bodyPr anchor="t" rtlCol="false" tIns="0" lIns="0" bIns="0" rIns="0">
            <a:spAutoFit/>
          </a:bodyPr>
          <a:lstStyle/>
          <a:p>
            <a:pPr algn="ctr">
              <a:lnSpc>
                <a:spcPts val="3097"/>
              </a:lnSpc>
            </a:pPr>
            <a:r>
              <a:rPr lang="en-US" sz="2065" spc="103">
                <a:solidFill>
                  <a:srgbClr val="000000"/>
                </a:solidFill>
                <a:latin typeface="Poppins Medium"/>
                <a:ea typeface="Poppins Medium"/>
                <a:cs typeface="Poppins Medium"/>
                <a:sym typeface="Poppins Medium"/>
              </a:rPr>
              <a:t>Protocole</a:t>
            </a:r>
            <a:r>
              <a:rPr lang="en-US" sz="2065" spc="103">
                <a:solidFill>
                  <a:srgbClr val="000000"/>
                </a:solidFill>
                <a:latin typeface="Poppins Medium"/>
                <a:ea typeface="Poppins Medium"/>
                <a:cs typeface="Poppins Medium"/>
                <a:sym typeface="Poppins Medium"/>
              </a:rPr>
              <a:t> de l’examen de la portée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4650722" y="1028700"/>
            <a:ext cx="8986556" cy="7765473"/>
            <a:chOff x="0" y="0"/>
            <a:chExt cx="11982075" cy="10353965"/>
          </a:xfrm>
        </p:grpSpPr>
        <p:sp>
          <p:nvSpPr>
            <p:cNvPr name="Freeform 3" id="3"/>
            <p:cNvSpPr/>
            <p:nvPr/>
          </p:nvSpPr>
          <p:spPr>
            <a:xfrm flipH="false" flipV="false" rot="0">
              <a:off x="8723628" y="4760542"/>
              <a:ext cx="3258447" cy="4937042"/>
            </a:xfrm>
            <a:custGeom>
              <a:avLst/>
              <a:gdLst/>
              <a:ahLst/>
              <a:cxnLst/>
              <a:rect r="r" b="b" t="t" l="l"/>
              <a:pathLst>
                <a:path h="4937042" w="3258447">
                  <a:moveTo>
                    <a:pt x="0" y="0"/>
                  </a:moveTo>
                  <a:lnTo>
                    <a:pt x="3258447" y="0"/>
                  </a:lnTo>
                  <a:lnTo>
                    <a:pt x="3258447" y="4937041"/>
                  </a:lnTo>
                  <a:lnTo>
                    <a:pt x="0" y="49370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707835" y="0"/>
              <a:ext cx="7613641" cy="5412606"/>
            </a:xfrm>
            <a:custGeom>
              <a:avLst/>
              <a:gdLst/>
              <a:ahLst/>
              <a:cxnLst/>
              <a:rect r="r" b="b" t="t" l="l"/>
              <a:pathLst>
                <a:path h="5412606" w="7613641">
                  <a:moveTo>
                    <a:pt x="0" y="0"/>
                  </a:moveTo>
                  <a:lnTo>
                    <a:pt x="7613641" y="0"/>
                  </a:lnTo>
                  <a:lnTo>
                    <a:pt x="7613641" y="5412606"/>
                  </a:lnTo>
                  <a:lnTo>
                    <a:pt x="0" y="54126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375056" y="3385228"/>
              <a:ext cx="4871878" cy="6906013"/>
            </a:xfrm>
            <a:custGeom>
              <a:avLst/>
              <a:gdLst/>
              <a:ahLst/>
              <a:cxnLst/>
              <a:rect r="r" b="b" t="t" l="l"/>
              <a:pathLst>
                <a:path h="6906013" w="4871878">
                  <a:moveTo>
                    <a:pt x="0" y="0"/>
                  </a:moveTo>
                  <a:lnTo>
                    <a:pt x="4871878" y="0"/>
                  </a:lnTo>
                  <a:lnTo>
                    <a:pt x="4871878" y="6906013"/>
                  </a:lnTo>
                  <a:lnTo>
                    <a:pt x="0" y="69060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0" y="3447952"/>
              <a:ext cx="4375056" cy="6906013"/>
            </a:xfrm>
            <a:custGeom>
              <a:avLst/>
              <a:gdLst/>
              <a:ahLst/>
              <a:cxnLst/>
              <a:rect r="r" b="b" t="t" l="l"/>
              <a:pathLst>
                <a:path h="6906013" w="4375056">
                  <a:moveTo>
                    <a:pt x="0" y="0"/>
                  </a:moveTo>
                  <a:lnTo>
                    <a:pt x="4375056" y="0"/>
                  </a:lnTo>
                  <a:lnTo>
                    <a:pt x="4375056" y="6906013"/>
                  </a:lnTo>
                  <a:lnTo>
                    <a:pt x="0" y="6906013"/>
                  </a:lnTo>
                  <a:lnTo>
                    <a:pt x="0" y="0"/>
                  </a:lnTo>
                  <a:close/>
                </a:path>
              </a:pathLst>
            </a:custGeom>
            <a:blipFill>
              <a:blip r:embed="rId9">
                <a:extLst>
                  <a:ext uri="{96DAC541-7B7A-43D3-8B79-37D633B846F1}">
                    <asvg:svgBlip xmlns:asvg="http://schemas.microsoft.com/office/drawing/2016/SVG/main" r:embed="rId10"/>
                  </a:ext>
                </a:extLst>
              </a:blip>
              <a:stretch>
                <a:fillRect l="0" t="0" r="0" b="-54858"/>
              </a:stretch>
            </a:blipFill>
          </p:spPr>
        </p:sp>
        <p:sp>
          <p:nvSpPr>
            <p:cNvPr name="Freeform 7" id="7"/>
            <p:cNvSpPr/>
            <p:nvPr/>
          </p:nvSpPr>
          <p:spPr>
            <a:xfrm flipH="false" flipV="false" rot="0">
              <a:off x="4084717" y="478836"/>
              <a:ext cx="2726278" cy="2726278"/>
            </a:xfrm>
            <a:custGeom>
              <a:avLst/>
              <a:gdLst/>
              <a:ahLst/>
              <a:cxnLst/>
              <a:rect r="r" b="b" t="t" l="l"/>
              <a:pathLst>
                <a:path h="2726278" w="2726278">
                  <a:moveTo>
                    <a:pt x="0" y="0"/>
                  </a:moveTo>
                  <a:lnTo>
                    <a:pt x="2726278" y="0"/>
                  </a:lnTo>
                  <a:lnTo>
                    <a:pt x="2726278" y="2726278"/>
                  </a:lnTo>
                  <a:lnTo>
                    <a:pt x="0" y="27262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4128623" y="448109"/>
              <a:ext cx="2704035" cy="2704035"/>
            </a:xfrm>
            <a:custGeom>
              <a:avLst/>
              <a:gdLst/>
              <a:ahLst/>
              <a:cxnLst/>
              <a:rect r="r" b="b" t="t" l="l"/>
              <a:pathLst>
                <a:path h="2704035" w="2704035">
                  <a:moveTo>
                    <a:pt x="0" y="0"/>
                  </a:moveTo>
                  <a:lnTo>
                    <a:pt x="2704035" y="0"/>
                  </a:lnTo>
                  <a:lnTo>
                    <a:pt x="2704035" y="2704034"/>
                  </a:lnTo>
                  <a:lnTo>
                    <a:pt x="0" y="270403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28700" y="781050"/>
            <a:ext cx="4747800" cy="1232754"/>
          </a:xfrm>
          <a:prstGeom prst="rect">
            <a:avLst/>
          </a:prstGeom>
        </p:spPr>
        <p:txBody>
          <a:bodyPr anchor="t" rtlCol="false" tIns="0" lIns="0" bIns="0" rIns="0">
            <a:spAutoFit/>
          </a:bodyPr>
          <a:lstStyle/>
          <a:p>
            <a:pPr algn="r">
              <a:lnSpc>
                <a:spcPts val="4872"/>
              </a:lnSpc>
            </a:pPr>
            <a:r>
              <a:rPr lang="en-US" sz="2900">
                <a:solidFill>
                  <a:srgbClr val="FFFFFF"/>
                </a:solidFill>
                <a:latin typeface="Arial"/>
                <a:ea typeface="Arial"/>
                <a:cs typeface="Arial"/>
                <a:sym typeface="Arial"/>
              </a:rPr>
              <a:t>Responsables du contenu et de la conception de la vidéo</a:t>
            </a:r>
          </a:p>
        </p:txBody>
      </p:sp>
      <p:sp>
        <p:nvSpPr>
          <p:cNvPr name="TextBox 3" id="3"/>
          <p:cNvSpPr txBox="true"/>
          <p:nvPr/>
        </p:nvSpPr>
        <p:spPr>
          <a:xfrm rot="0">
            <a:off x="6179059" y="781050"/>
            <a:ext cx="11080200" cy="3861816"/>
          </a:xfrm>
          <a:prstGeom prst="rect">
            <a:avLst/>
          </a:prstGeom>
        </p:spPr>
        <p:txBody>
          <a:bodyPr anchor="t" rtlCol="false" tIns="0" lIns="0" bIns="0" rIns="0">
            <a:spAutoFit/>
          </a:bodyPr>
          <a:lstStyle/>
          <a:p>
            <a:pPr algn="just">
              <a:lnSpc>
                <a:spcPts val="4872"/>
              </a:lnSpc>
            </a:pPr>
            <a:r>
              <a:rPr lang="en-US" sz="2900">
                <a:solidFill>
                  <a:srgbClr val="FFFFFF"/>
                </a:solidFill>
                <a:latin typeface="Arial"/>
                <a:ea typeface="Arial"/>
                <a:cs typeface="Arial"/>
                <a:sym typeface="Arial"/>
              </a:rPr>
              <a:t>Shalini Lal, professeure agrégée à l’École de réadaptation de l’Université de Montréal</a:t>
            </a:r>
          </a:p>
          <a:p>
            <a:pPr algn="just">
              <a:lnSpc>
                <a:spcPts val="811"/>
              </a:lnSpc>
            </a:pPr>
          </a:p>
          <a:p>
            <a:pPr algn="just">
              <a:lnSpc>
                <a:spcPts val="4872"/>
              </a:lnSpc>
            </a:pPr>
            <a:r>
              <a:rPr lang="en-US" sz="2900">
                <a:solidFill>
                  <a:srgbClr val="FFFFFF"/>
                </a:solidFill>
                <a:latin typeface="Arial"/>
                <a:ea typeface="Arial"/>
                <a:cs typeface="Arial"/>
                <a:sym typeface="Arial"/>
              </a:rPr>
              <a:t>Tania Sabatino, étudiante à la maîtrise en sciences de la réadaptation et auxiliaire de recherche</a:t>
            </a:r>
          </a:p>
          <a:p>
            <a:pPr algn="just">
              <a:lnSpc>
                <a:spcPts val="810"/>
              </a:lnSpc>
            </a:pPr>
          </a:p>
          <a:p>
            <a:pPr algn="just">
              <a:lnSpc>
                <a:spcPts val="4872"/>
              </a:lnSpc>
            </a:pPr>
            <a:r>
              <a:rPr lang="en-US" sz="2900">
                <a:solidFill>
                  <a:srgbClr val="FFFFFF"/>
                </a:solidFill>
                <a:latin typeface="Arial"/>
                <a:ea typeface="Arial"/>
                <a:cs typeface="Arial"/>
                <a:sym typeface="Arial"/>
              </a:rPr>
              <a:t>Sarra Jazi, étudiante en 3e année en ergothérapie et assistante de recherche, Université de Montréal</a:t>
            </a:r>
          </a:p>
        </p:txBody>
      </p:sp>
      <p:grpSp>
        <p:nvGrpSpPr>
          <p:cNvPr name="Group 4" id="4"/>
          <p:cNvGrpSpPr/>
          <p:nvPr/>
        </p:nvGrpSpPr>
        <p:grpSpPr>
          <a:xfrm rot="0">
            <a:off x="14785017" y="9110633"/>
            <a:ext cx="2715431" cy="600134"/>
            <a:chOff x="0" y="0"/>
            <a:chExt cx="3620575" cy="800179"/>
          </a:xfrm>
        </p:grpSpPr>
        <p:sp>
          <p:nvSpPr>
            <p:cNvPr name="Freeform 5" id="5"/>
            <p:cNvSpPr/>
            <p:nvPr/>
          </p:nvSpPr>
          <p:spPr>
            <a:xfrm flipH="false" flipV="false" rot="0">
              <a:off x="0" y="0"/>
              <a:ext cx="3620516" cy="800227"/>
            </a:xfrm>
            <a:custGeom>
              <a:avLst/>
              <a:gdLst/>
              <a:ahLst/>
              <a:cxnLst/>
              <a:rect r="r" b="b" t="t" l="l"/>
              <a:pathLst>
                <a:path h="800227" w="3620516">
                  <a:moveTo>
                    <a:pt x="0" y="0"/>
                  </a:moveTo>
                  <a:lnTo>
                    <a:pt x="3620516" y="0"/>
                  </a:lnTo>
                  <a:lnTo>
                    <a:pt x="3620516" y="800227"/>
                  </a:lnTo>
                  <a:lnTo>
                    <a:pt x="0" y="800227"/>
                  </a:lnTo>
                  <a:lnTo>
                    <a:pt x="0" y="0"/>
                  </a:lnTo>
                  <a:close/>
                </a:path>
              </a:pathLst>
            </a:custGeom>
            <a:blipFill>
              <a:blip r:embed="rId2"/>
              <a:stretch>
                <a:fillRect l="-180431" t="0" r="-180433" b="6"/>
              </a:stretch>
            </a:blipFill>
          </p:spPr>
        </p:sp>
      </p:grpSp>
      <p:grpSp>
        <p:nvGrpSpPr>
          <p:cNvPr name="Group 6" id="6"/>
          <p:cNvGrpSpPr/>
          <p:nvPr/>
        </p:nvGrpSpPr>
        <p:grpSpPr>
          <a:xfrm rot="0">
            <a:off x="1178549" y="6474940"/>
            <a:ext cx="15930902" cy="2783360"/>
            <a:chOff x="0" y="0"/>
            <a:chExt cx="21241203" cy="3711147"/>
          </a:xfrm>
        </p:grpSpPr>
        <p:grpSp>
          <p:nvGrpSpPr>
            <p:cNvPr name="Group 7" id="7"/>
            <p:cNvGrpSpPr/>
            <p:nvPr/>
          </p:nvGrpSpPr>
          <p:grpSpPr>
            <a:xfrm rot="0">
              <a:off x="1525793" y="2685219"/>
              <a:ext cx="2724249" cy="953149"/>
              <a:chOff x="0" y="0"/>
              <a:chExt cx="2724249" cy="953149"/>
            </a:xfrm>
          </p:grpSpPr>
          <p:sp>
            <p:nvSpPr>
              <p:cNvPr name="Freeform 8" id="8"/>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3"/>
                <a:stretch>
                  <a:fillRect l="-7" t="0" r="-6" b="-1"/>
                </a:stretch>
              </a:blipFill>
            </p:spPr>
          </p:sp>
        </p:grpSp>
        <p:sp>
          <p:nvSpPr>
            <p:cNvPr name="TextBox 9" id="9"/>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10" id="10"/>
            <p:cNvGrpSpPr/>
            <p:nvPr/>
          </p:nvGrpSpPr>
          <p:grpSpPr>
            <a:xfrm rot="0">
              <a:off x="4157623" y="0"/>
              <a:ext cx="4651321" cy="2325660"/>
              <a:chOff x="0" y="0"/>
              <a:chExt cx="4651321" cy="2325660"/>
            </a:xfrm>
          </p:grpSpPr>
          <p:sp>
            <p:nvSpPr>
              <p:cNvPr name="Freeform 11" id="11"/>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4"/>
                <a:stretch>
                  <a:fillRect l="0" t="0" r="1" b="-1"/>
                </a:stretch>
              </a:blipFill>
            </p:spPr>
          </p:sp>
        </p:grpSp>
        <p:grpSp>
          <p:nvGrpSpPr>
            <p:cNvPr name="Group 12" id="12"/>
            <p:cNvGrpSpPr/>
            <p:nvPr/>
          </p:nvGrpSpPr>
          <p:grpSpPr>
            <a:xfrm rot="0">
              <a:off x="13204561" y="620516"/>
              <a:ext cx="3681425" cy="1288833"/>
              <a:chOff x="0" y="0"/>
              <a:chExt cx="3681425" cy="1288833"/>
            </a:xfrm>
          </p:grpSpPr>
          <p:sp>
            <p:nvSpPr>
              <p:cNvPr name="Freeform 13" id="13"/>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5"/>
                <a:stretch>
                  <a:fillRect l="0" t="-102" r="1" b="-105"/>
                </a:stretch>
              </a:blipFill>
            </p:spPr>
          </p:sp>
        </p:grpSp>
        <p:grpSp>
          <p:nvGrpSpPr>
            <p:cNvPr name="Group 14" id="14"/>
            <p:cNvGrpSpPr/>
            <p:nvPr/>
          </p:nvGrpSpPr>
          <p:grpSpPr>
            <a:xfrm rot="0">
              <a:off x="17647987" y="508080"/>
              <a:ext cx="1513705" cy="1513705"/>
              <a:chOff x="0" y="0"/>
              <a:chExt cx="1513705" cy="1513705"/>
            </a:xfrm>
          </p:grpSpPr>
          <p:sp>
            <p:nvSpPr>
              <p:cNvPr name="Freeform 15" id="15"/>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6"/>
                <a:stretch>
                  <a:fillRect l="0" t="-39037" r="0" b="-39036"/>
                </a:stretch>
              </a:blipFill>
            </p:spPr>
          </p:sp>
        </p:grpSp>
        <p:sp>
          <p:nvSpPr>
            <p:cNvPr name="TextBox 16" id="16"/>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7" id="17"/>
            <p:cNvGrpSpPr/>
            <p:nvPr/>
          </p:nvGrpSpPr>
          <p:grpSpPr>
            <a:xfrm rot="0">
              <a:off x="9086647" y="351269"/>
              <a:ext cx="3355915" cy="1623121"/>
              <a:chOff x="0" y="0"/>
              <a:chExt cx="3355915" cy="1623121"/>
            </a:xfrm>
          </p:grpSpPr>
          <p:sp>
            <p:nvSpPr>
              <p:cNvPr name="Freeform 18" id="18"/>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7"/>
                <a:stretch>
                  <a:fillRect l="0" t="0" r="1" b="-3"/>
                </a:stretch>
              </a:blipFill>
            </p:spPr>
          </p:sp>
        </p:grpSp>
        <p:grpSp>
          <p:nvGrpSpPr>
            <p:cNvPr name="Group 19" id="19"/>
            <p:cNvGrpSpPr/>
            <p:nvPr/>
          </p:nvGrpSpPr>
          <p:grpSpPr>
            <a:xfrm rot="0">
              <a:off x="0" y="351269"/>
              <a:ext cx="3389297" cy="1309501"/>
              <a:chOff x="0" y="0"/>
              <a:chExt cx="3389297" cy="1309501"/>
            </a:xfrm>
          </p:grpSpPr>
          <p:sp>
            <p:nvSpPr>
              <p:cNvPr name="Freeform 20" id="20"/>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8"/>
                <a:stretch>
                  <a:fillRect l="0" t="-213" r="-1" b="-213"/>
                </a:stretch>
              </a:blipFill>
            </p:spPr>
          </p:sp>
        </p:grpSp>
      </p:grpSp>
      <p:grpSp>
        <p:nvGrpSpPr>
          <p:cNvPr name="Group 21" id="21"/>
          <p:cNvGrpSpPr/>
          <p:nvPr/>
        </p:nvGrpSpPr>
        <p:grpSpPr>
          <a:xfrm rot="0">
            <a:off x="920640" y="5452158"/>
            <a:ext cx="16188811" cy="1383194"/>
            <a:chOff x="0" y="0"/>
            <a:chExt cx="21585081" cy="1844259"/>
          </a:xfrm>
        </p:grpSpPr>
        <p:sp>
          <p:nvSpPr>
            <p:cNvPr name="TextBox 22" id="22"/>
            <p:cNvSpPr txBox="true"/>
            <p:nvPr/>
          </p:nvSpPr>
          <p:spPr>
            <a:xfrm rot="0">
              <a:off x="0" y="-190500"/>
              <a:ext cx="6330400" cy="785700"/>
            </a:xfrm>
            <a:prstGeom prst="rect">
              <a:avLst/>
            </a:prstGeom>
          </p:spPr>
          <p:txBody>
            <a:bodyPr anchor="t" rtlCol="false" tIns="0" lIns="0" bIns="0" rIns="0">
              <a:spAutoFit/>
            </a:bodyPr>
            <a:lstStyle/>
            <a:p>
              <a:pPr algn="r">
                <a:lnSpc>
                  <a:spcPts val="4872"/>
                </a:lnSpc>
              </a:pPr>
              <a:r>
                <a:rPr lang="en-US" sz="2900">
                  <a:solidFill>
                    <a:srgbClr val="FFFFFF"/>
                  </a:solidFill>
                  <a:latin typeface="Arial"/>
                  <a:ea typeface="Arial"/>
                  <a:cs typeface="Arial"/>
                  <a:sym typeface="Arial"/>
                </a:rPr>
                <a:t>Narration</a:t>
              </a:r>
            </a:p>
          </p:txBody>
        </p:sp>
        <p:sp>
          <p:nvSpPr>
            <p:cNvPr name="TextBox 23" id="23"/>
            <p:cNvSpPr txBox="true"/>
            <p:nvPr/>
          </p:nvSpPr>
          <p:spPr>
            <a:xfrm rot="0">
              <a:off x="7005881" y="-190500"/>
              <a:ext cx="14579200" cy="2034759"/>
            </a:xfrm>
            <a:prstGeom prst="rect">
              <a:avLst/>
            </a:prstGeom>
          </p:spPr>
          <p:txBody>
            <a:bodyPr anchor="t" rtlCol="false" tIns="0" lIns="0" bIns="0" rIns="0">
              <a:spAutoFit/>
            </a:bodyPr>
            <a:lstStyle/>
            <a:p>
              <a:pPr algn="l">
                <a:lnSpc>
                  <a:spcPts val="4872"/>
                </a:lnSpc>
              </a:pPr>
              <a:r>
                <a:rPr lang="en-US" sz="2900">
                  <a:solidFill>
                    <a:srgbClr val="FFFFFF"/>
                  </a:solidFill>
                  <a:latin typeface="Arial"/>
                  <a:ea typeface="Arial"/>
                  <a:cs typeface="Arial"/>
                  <a:sym typeface="Arial"/>
                </a:rPr>
                <a:t>Shalini Lal, professeure agrégée à l’École de réadaptation de l’Université de Montréal</a:t>
              </a:r>
            </a:p>
            <a:p>
              <a:pPr algn="l">
                <a:lnSpc>
                  <a:spcPts val="2351"/>
                </a:lnSpc>
              </a:pP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6324958" y="781050"/>
            <a:ext cx="10934400" cy="5569969"/>
          </a:xfrm>
          <a:prstGeom prst="rect">
            <a:avLst/>
          </a:prstGeom>
        </p:spPr>
        <p:txBody>
          <a:bodyPr anchor="t" rtlCol="false" tIns="0" lIns="0" bIns="0" rIns="0">
            <a:spAutoFit/>
          </a:bodyPr>
          <a:lstStyle/>
          <a:p>
            <a:pPr algn="l">
              <a:lnSpc>
                <a:spcPts val="4871"/>
              </a:lnSpc>
            </a:pPr>
            <a:r>
              <a:rPr lang="en-US" sz="2899">
                <a:solidFill>
                  <a:srgbClr val="FFFFFF"/>
                </a:solidFill>
                <a:latin typeface="Arial"/>
                <a:ea typeface="Arial"/>
                <a:cs typeface="Arial"/>
                <a:sym typeface="Arial"/>
              </a:rPr>
              <a:t>Federico Bellini, technicien à la production en audiovisuel</a:t>
            </a:r>
          </a:p>
          <a:p>
            <a:pPr algn="l">
              <a:lnSpc>
                <a:spcPts val="4871"/>
              </a:lnSpc>
            </a:pPr>
            <a:r>
              <a:rPr lang="en-US" sz="2899">
                <a:solidFill>
                  <a:srgbClr val="FFFFFF"/>
                </a:solidFill>
                <a:latin typeface="Arial"/>
                <a:ea typeface="Arial"/>
                <a:cs typeface="Arial"/>
                <a:sym typeface="Arial"/>
              </a:rPr>
              <a:t>Sarra Jazi, étudiante en 3e année en ergothérapie et auxiliaire de recherche, Université de Montréal</a:t>
            </a:r>
          </a:p>
          <a:p>
            <a:pPr algn="l">
              <a:lnSpc>
                <a:spcPts val="4871"/>
              </a:lnSpc>
            </a:pPr>
            <a:r>
              <a:rPr lang="en-US" sz="2899">
                <a:solidFill>
                  <a:srgbClr val="FFFFFF"/>
                </a:solidFill>
                <a:latin typeface="Arial"/>
                <a:ea typeface="Arial"/>
                <a:cs typeface="Arial"/>
                <a:sym typeface="Arial"/>
              </a:rPr>
              <a:t>Shalini Lal, professeure agrégée à l’École de réadaptation de l’Université de Montréal</a:t>
            </a:r>
          </a:p>
          <a:p>
            <a:pPr algn="l">
              <a:lnSpc>
                <a:spcPts val="4871"/>
              </a:lnSpc>
            </a:pPr>
            <a:r>
              <a:rPr lang="en-US" sz="2899">
                <a:solidFill>
                  <a:srgbClr val="FFFFFF"/>
                </a:solidFill>
                <a:latin typeface="Arial"/>
                <a:ea typeface="Arial"/>
                <a:cs typeface="Arial"/>
                <a:sym typeface="Arial"/>
              </a:rPr>
              <a:t>Tania Sabatino, étudiante à la maîtrise en sciences de la réadaptation et auxiliaire de recherche</a:t>
            </a:r>
          </a:p>
          <a:p>
            <a:pPr algn="l">
              <a:lnSpc>
                <a:spcPts val="289"/>
              </a:lnSpc>
            </a:pPr>
          </a:p>
          <a:p>
            <a:pPr algn="l">
              <a:lnSpc>
                <a:spcPts val="4871"/>
              </a:lnSpc>
            </a:pPr>
            <a:r>
              <a:rPr lang="en-US" sz="2899">
                <a:solidFill>
                  <a:srgbClr val="FFFFFF"/>
                </a:solidFill>
                <a:latin typeface="Arial"/>
                <a:ea typeface="Arial"/>
                <a:cs typeface="Arial"/>
                <a:sym typeface="Arial"/>
              </a:rPr>
              <a:t>Hajar Sedfi, étudiante en 3e année en ergothérapie et auxiliaire de recherche, Université de Montréal</a:t>
            </a:r>
          </a:p>
        </p:txBody>
      </p:sp>
      <p:sp>
        <p:nvSpPr>
          <p:cNvPr name="TextBox 3" id="3"/>
          <p:cNvSpPr txBox="true"/>
          <p:nvPr/>
        </p:nvSpPr>
        <p:spPr>
          <a:xfrm rot="0">
            <a:off x="1028700" y="781050"/>
            <a:ext cx="4747800" cy="1232753"/>
          </a:xfrm>
          <a:prstGeom prst="rect">
            <a:avLst/>
          </a:prstGeom>
        </p:spPr>
        <p:txBody>
          <a:bodyPr anchor="t" rtlCol="false" tIns="0" lIns="0" bIns="0" rIns="0">
            <a:spAutoFit/>
          </a:bodyPr>
          <a:lstStyle/>
          <a:p>
            <a:pPr algn="r">
              <a:lnSpc>
                <a:spcPts val="4872"/>
              </a:lnSpc>
            </a:pPr>
            <a:r>
              <a:rPr lang="en-US" sz="2900">
                <a:solidFill>
                  <a:srgbClr val="FFFFFF"/>
                </a:solidFill>
                <a:latin typeface="Arial"/>
                <a:ea typeface="Arial"/>
                <a:cs typeface="Arial"/>
                <a:sym typeface="Arial"/>
              </a:rPr>
              <a:t>Conception graphique, animation, montage</a:t>
            </a:r>
          </a:p>
        </p:txBody>
      </p:sp>
      <p:sp>
        <p:nvSpPr>
          <p:cNvPr name="TextBox 4" id="4"/>
          <p:cNvSpPr txBox="true"/>
          <p:nvPr/>
        </p:nvSpPr>
        <p:spPr>
          <a:xfrm rot="0">
            <a:off x="868537" y="2029924"/>
            <a:ext cx="4907963" cy="475407"/>
          </a:xfrm>
          <a:prstGeom prst="rect">
            <a:avLst/>
          </a:prstGeom>
        </p:spPr>
        <p:txBody>
          <a:bodyPr anchor="t" rtlCol="false" tIns="0" lIns="0" bIns="0" rIns="0">
            <a:spAutoFit/>
          </a:bodyPr>
          <a:lstStyle/>
          <a:p>
            <a:pPr algn="r">
              <a:lnSpc>
                <a:spcPts val="3696"/>
              </a:lnSpc>
            </a:pPr>
            <a:r>
              <a:rPr lang="en-US" sz="2200">
                <a:solidFill>
                  <a:srgbClr val="FFFFFF"/>
                </a:solidFill>
                <a:latin typeface="Arial"/>
                <a:ea typeface="Arial"/>
                <a:cs typeface="Arial"/>
                <a:sym typeface="Arial"/>
              </a:rPr>
              <a:t>(ordre alphabétique)</a:t>
            </a:r>
          </a:p>
        </p:txBody>
      </p:sp>
      <p:grpSp>
        <p:nvGrpSpPr>
          <p:cNvPr name="Group 5" id="5"/>
          <p:cNvGrpSpPr/>
          <p:nvPr/>
        </p:nvGrpSpPr>
        <p:grpSpPr>
          <a:xfrm rot="0">
            <a:off x="1178549" y="6474940"/>
            <a:ext cx="15930902" cy="2783360"/>
            <a:chOff x="0" y="0"/>
            <a:chExt cx="21241203" cy="3711147"/>
          </a:xfrm>
        </p:grpSpPr>
        <p:grpSp>
          <p:nvGrpSpPr>
            <p:cNvPr name="Group 6" id="6"/>
            <p:cNvGrpSpPr/>
            <p:nvPr/>
          </p:nvGrpSpPr>
          <p:grpSpPr>
            <a:xfrm rot="0">
              <a:off x="1525793" y="2685219"/>
              <a:ext cx="2724249" cy="953149"/>
              <a:chOff x="0" y="0"/>
              <a:chExt cx="2724249" cy="953149"/>
            </a:xfrm>
          </p:grpSpPr>
          <p:sp>
            <p:nvSpPr>
              <p:cNvPr name="Freeform 7" id="7"/>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2"/>
                <a:stretch>
                  <a:fillRect l="-7" t="0" r="-6" b="-1"/>
                </a:stretch>
              </a:blipFill>
            </p:spPr>
          </p:sp>
        </p:grpSp>
        <p:sp>
          <p:nvSpPr>
            <p:cNvPr name="TextBox 8" id="8"/>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9" id="9"/>
            <p:cNvGrpSpPr/>
            <p:nvPr/>
          </p:nvGrpSpPr>
          <p:grpSpPr>
            <a:xfrm rot="0">
              <a:off x="4157623" y="0"/>
              <a:ext cx="4651321" cy="2325660"/>
              <a:chOff x="0" y="0"/>
              <a:chExt cx="4651321" cy="2325660"/>
            </a:xfrm>
          </p:grpSpPr>
          <p:sp>
            <p:nvSpPr>
              <p:cNvPr name="Freeform 10" id="10"/>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3"/>
                <a:stretch>
                  <a:fillRect l="0" t="0" r="1" b="-1"/>
                </a:stretch>
              </a:blipFill>
            </p:spPr>
          </p:sp>
        </p:grpSp>
        <p:grpSp>
          <p:nvGrpSpPr>
            <p:cNvPr name="Group 11" id="11"/>
            <p:cNvGrpSpPr/>
            <p:nvPr/>
          </p:nvGrpSpPr>
          <p:grpSpPr>
            <a:xfrm rot="0">
              <a:off x="13204561" y="620516"/>
              <a:ext cx="3681425" cy="1288833"/>
              <a:chOff x="0" y="0"/>
              <a:chExt cx="3681425" cy="1288833"/>
            </a:xfrm>
          </p:grpSpPr>
          <p:sp>
            <p:nvSpPr>
              <p:cNvPr name="Freeform 12" id="12"/>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4"/>
                <a:stretch>
                  <a:fillRect l="0" t="-102" r="1" b="-105"/>
                </a:stretch>
              </a:blipFill>
            </p:spPr>
          </p:sp>
        </p:grpSp>
        <p:grpSp>
          <p:nvGrpSpPr>
            <p:cNvPr name="Group 13" id="13"/>
            <p:cNvGrpSpPr/>
            <p:nvPr/>
          </p:nvGrpSpPr>
          <p:grpSpPr>
            <a:xfrm rot="0">
              <a:off x="17647987" y="508080"/>
              <a:ext cx="1513705" cy="1513705"/>
              <a:chOff x="0" y="0"/>
              <a:chExt cx="1513705" cy="1513705"/>
            </a:xfrm>
          </p:grpSpPr>
          <p:sp>
            <p:nvSpPr>
              <p:cNvPr name="Freeform 14" id="14"/>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5"/>
                <a:stretch>
                  <a:fillRect l="0" t="-39037" r="0" b="-39036"/>
                </a:stretch>
              </a:blipFill>
            </p:spPr>
          </p:sp>
        </p:grpSp>
        <p:sp>
          <p:nvSpPr>
            <p:cNvPr name="TextBox 15" id="15"/>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6" id="16"/>
            <p:cNvGrpSpPr/>
            <p:nvPr/>
          </p:nvGrpSpPr>
          <p:grpSpPr>
            <a:xfrm rot="0">
              <a:off x="9086647" y="351269"/>
              <a:ext cx="3355915" cy="1623121"/>
              <a:chOff x="0" y="0"/>
              <a:chExt cx="3355915" cy="1623121"/>
            </a:xfrm>
          </p:grpSpPr>
          <p:sp>
            <p:nvSpPr>
              <p:cNvPr name="Freeform 17" id="17"/>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6"/>
                <a:stretch>
                  <a:fillRect l="0" t="0" r="1" b="-3"/>
                </a:stretch>
              </a:blipFill>
            </p:spPr>
          </p:sp>
        </p:grpSp>
        <p:grpSp>
          <p:nvGrpSpPr>
            <p:cNvPr name="Group 18" id="18"/>
            <p:cNvGrpSpPr/>
            <p:nvPr/>
          </p:nvGrpSpPr>
          <p:grpSpPr>
            <a:xfrm rot="0">
              <a:off x="0" y="351269"/>
              <a:ext cx="3389297" cy="1309501"/>
              <a:chOff x="0" y="0"/>
              <a:chExt cx="3389297" cy="1309501"/>
            </a:xfrm>
          </p:grpSpPr>
          <p:sp>
            <p:nvSpPr>
              <p:cNvPr name="Freeform 19" id="19"/>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7"/>
                <a:stretch>
                  <a:fillRect l="0" t="-213" r="-1" b="-213"/>
                </a:stretch>
              </a:blipFill>
            </p:spPr>
          </p:sp>
        </p:gr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978051" y="781050"/>
            <a:ext cx="16281300" cy="636900"/>
          </a:xfrm>
          <a:prstGeom prst="rect">
            <a:avLst/>
          </a:prstGeom>
        </p:spPr>
        <p:txBody>
          <a:bodyPr anchor="t" rtlCol="false" tIns="0" lIns="0" bIns="0" rIns="0">
            <a:spAutoFit/>
          </a:bodyPr>
          <a:lstStyle/>
          <a:p>
            <a:pPr algn="ctr">
              <a:lnSpc>
                <a:spcPts val="4872"/>
              </a:lnSpc>
            </a:pPr>
            <a:r>
              <a:rPr lang="en-US" sz="2900">
                <a:solidFill>
                  <a:srgbClr val="FFFFFF"/>
                </a:solidFill>
                <a:latin typeface="Arial"/>
                <a:ea typeface="Arial"/>
                <a:cs typeface="Arial"/>
                <a:sym typeface="Arial"/>
              </a:rPr>
              <a:t>Médiagraphie</a:t>
            </a:r>
          </a:p>
        </p:txBody>
      </p:sp>
      <p:grpSp>
        <p:nvGrpSpPr>
          <p:cNvPr name="Group 3" id="3"/>
          <p:cNvGrpSpPr/>
          <p:nvPr/>
        </p:nvGrpSpPr>
        <p:grpSpPr>
          <a:xfrm rot="0">
            <a:off x="14785017" y="9110633"/>
            <a:ext cx="2715431" cy="600134"/>
            <a:chOff x="0" y="0"/>
            <a:chExt cx="3620575" cy="800179"/>
          </a:xfrm>
        </p:grpSpPr>
        <p:sp>
          <p:nvSpPr>
            <p:cNvPr name="Freeform 4" id="4"/>
            <p:cNvSpPr/>
            <p:nvPr/>
          </p:nvSpPr>
          <p:spPr>
            <a:xfrm flipH="false" flipV="false" rot="0">
              <a:off x="0" y="0"/>
              <a:ext cx="3620516" cy="800227"/>
            </a:xfrm>
            <a:custGeom>
              <a:avLst/>
              <a:gdLst/>
              <a:ahLst/>
              <a:cxnLst/>
              <a:rect r="r" b="b" t="t" l="l"/>
              <a:pathLst>
                <a:path h="800227" w="3620516">
                  <a:moveTo>
                    <a:pt x="0" y="0"/>
                  </a:moveTo>
                  <a:lnTo>
                    <a:pt x="3620516" y="0"/>
                  </a:lnTo>
                  <a:lnTo>
                    <a:pt x="3620516" y="800227"/>
                  </a:lnTo>
                  <a:lnTo>
                    <a:pt x="0" y="800227"/>
                  </a:lnTo>
                  <a:lnTo>
                    <a:pt x="0" y="0"/>
                  </a:lnTo>
                  <a:close/>
                </a:path>
              </a:pathLst>
            </a:custGeom>
            <a:blipFill>
              <a:blip r:embed="rId2"/>
              <a:stretch>
                <a:fillRect l="-180431" t="0" r="-180433" b="6"/>
              </a:stretch>
            </a:blipFill>
          </p:spPr>
        </p:sp>
      </p:grpSp>
      <p:sp>
        <p:nvSpPr>
          <p:cNvPr name="TextBox 5" id="5"/>
          <p:cNvSpPr txBox="true"/>
          <p:nvPr/>
        </p:nvSpPr>
        <p:spPr>
          <a:xfrm rot="0">
            <a:off x="1003376" y="1835525"/>
            <a:ext cx="16281300" cy="1261800"/>
          </a:xfrm>
          <a:prstGeom prst="rect">
            <a:avLst/>
          </a:prstGeom>
        </p:spPr>
        <p:txBody>
          <a:bodyPr anchor="t" rtlCol="false" tIns="0" lIns="0" bIns="0" rIns="0">
            <a:spAutoFit/>
          </a:bodyPr>
          <a:lstStyle/>
          <a:p>
            <a:pPr algn="ctr">
              <a:lnSpc>
                <a:spcPts val="4872"/>
              </a:lnSpc>
            </a:pPr>
            <a:r>
              <a:rPr lang="en-US" sz="2900">
                <a:solidFill>
                  <a:srgbClr val="FFFFFF"/>
                </a:solidFill>
                <a:latin typeface="Arial"/>
                <a:ea typeface="Arial"/>
                <a:cs typeface="Arial"/>
                <a:sym typeface="Arial"/>
              </a:rPr>
              <a:t>Pour consulter la licence des images et de la bande sonore, veuillez cliquer sur le lien suivant : </a:t>
            </a:r>
            <a:r>
              <a:rPr lang="en-US" sz="2900" u="sng">
                <a:solidFill>
                  <a:srgbClr val="FFFFFF"/>
                </a:solidFill>
                <a:latin typeface="Arial"/>
                <a:ea typeface="Arial"/>
                <a:cs typeface="Arial"/>
                <a:sym typeface="Arial"/>
                <a:hlinkClick r:id="rId3" tooltip="https://pressbooks.etsmtl.ca/reussirexamensciencessante/back-matter/annexe/"/>
              </a:rPr>
              <a:t>https://pressbooks.etsmtl.ca/reussirexamensciencessante/back-matter/annexe/ </a:t>
            </a:r>
          </a:p>
        </p:txBody>
      </p:sp>
      <p:grpSp>
        <p:nvGrpSpPr>
          <p:cNvPr name="Group 6" id="6"/>
          <p:cNvGrpSpPr/>
          <p:nvPr/>
        </p:nvGrpSpPr>
        <p:grpSpPr>
          <a:xfrm rot="0">
            <a:off x="1178549" y="6474940"/>
            <a:ext cx="15930902" cy="2783360"/>
            <a:chOff x="0" y="0"/>
            <a:chExt cx="21241203" cy="3711147"/>
          </a:xfrm>
        </p:grpSpPr>
        <p:grpSp>
          <p:nvGrpSpPr>
            <p:cNvPr name="Group 7" id="7"/>
            <p:cNvGrpSpPr/>
            <p:nvPr/>
          </p:nvGrpSpPr>
          <p:grpSpPr>
            <a:xfrm rot="0">
              <a:off x="1525793" y="2685219"/>
              <a:ext cx="2724249" cy="953149"/>
              <a:chOff x="0" y="0"/>
              <a:chExt cx="2724249" cy="953149"/>
            </a:xfrm>
          </p:grpSpPr>
          <p:sp>
            <p:nvSpPr>
              <p:cNvPr name="Freeform 8" id="8"/>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4"/>
                <a:stretch>
                  <a:fillRect l="-7" t="0" r="-6" b="-1"/>
                </a:stretch>
              </a:blipFill>
            </p:spPr>
          </p:sp>
        </p:grpSp>
        <p:sp>
          <p:nvSpPr>
            <p:cNvPr name="TextBox 9" id="9"/>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10" id="10"/>
            <p:cNvGrpSpPr/>
            <p:nvPr/>
          </p:nvGrpSpPr>
          <p:grpSpPr>
            <a:xfrm rot="0">
              <a:off x="4157623" y="0"/>
              <a:ext cx="4651321" cy="2325660"/>
              <a:chOff x="0" y="0"/>
              <a:chExt cx="4651321" cy="2325660"/>
            </a:xfrm>
          </p:grpSpPr>
          <p:sp>
            <p:nvSpPr>
              <p:cNvPr name="Freeform 11" id="11"/>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5"/>
                <a:stretch>
                  <a:fillRect l="0" t="0" r="1" b="-1"/>
                </a:stretch>
              </a:blipFill>
            </p:spPr>
          </p:sp>
        </p:grpSp>
        <p:grpSp>
          <p:nvGrpSpPr>
            <p:cNvPr name="Group 12" id="12"/>
            <p:cNvGrpSpPr/>
            <p:nvPr/>
          </p:nvGrpSpPr>
          <p:grpSpPr>
            <a:xfrm rot="0">
              <a:off x="13204561" y="620516"/>
              <a:ext cx="3681425" cy="1288833"/>
              <a:chOff x="0" y="0"/>
              <a:chExt cx="3681425" cy="1288833"/>
            </a:xfrm>
          </p:grpSpPr>
          <p:sp>
            <p:nvSpPr>
              <p:cNvPr name="Freeform 13" id="13"/>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6"/>
                <a:stretch>
                  <a:fillRect l="0" t="-102" r="1" b="-105"/>
                </a:stretch>
              </a:blipFill>
            </p:spPr>
          </p:sp>
        </p:grpSp>
        <p:grpSp>
          <p:nvGrpSpPr>
            <p:cNvPr name="Group 14" id="14"/>
            <p:cNvGrpSpPr/>
            <p:nvPr/>
          </p:nvGrpSpPr>
          <p:grpSpPr>
            <a:xfrm rot="0">
              <a:off x="17647987" y="508080"/>
              <a:ext cx="1513705" cy="1513705"/>
              <a:chOff x="0" y="0"/>
              <a:chExt cx="1513705" cy="1513705"/>
            </a:xfrm>
          </p:grpSpPr>
          <p:sp>
            <p:nvSpPr>
              <p:cNvPr name="Freeform 15" id="15"/>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7"/>
                <a:stretch>
                  <a:fillRect l="0" t="-39037" r="0" b="-39036"/>
                </a:stretch>
              </a:blipFill>
            </p:spPr>
          </p:sp>
        </p:grpSp>
        <p:sp>
          <p:nvSpPr>
            <p:cNvPr name="TextBox 16" id="16"/>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7" id="17"/>
            <p:cNvGrpSpPr/>
            <p:nvPr/>
          </p:nvGrpSpPr>
          <p:grpSpPr>
            <a:xfrm rot="0">
              <a:off x="9086647" y="351269"/>
              <a:ext cx="3355915" cy="1623121"/>
              <a:chOff x="0" y="0"/>
              <a:chExt cx="3355915" cy="1623121"/>
            </a:xfrm>
          </p:grpSpPr>
          <p:sp>
            <p:nvSpPr>
              <p:cNvPr name="Freeform 18" id="18"/>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8"/>
                <a:stretch>
                  <a:fillRect l="0" t="0" r="1" b="-3"/>
                </a:stretch>
              </a:blipFill>
            </p:spPr>
          </p:sp>
        </p:grpSp>
        <p:grpSp>
          <p:nvGrpSpPr>
            <p:cNvPr name="Group 19" id="19"/>
            <p:cNvGrpSpPr/>
            <p:nvPr/>
          </p:nvGrpSpPr>
          <p:grpSpPr>
            <a:xfrm rot="0">
              <a:off x="0" y="351269"/>
              <a:ext cx="3389297" cy="1309501"/>
              <a:chOff x="0" y="0"/>
              <a:chExt cx="3389297" cy="1309501"/>
            </a:xfrm>
          </p:grpSpPr>
          <p:sp>
            <p:nvSpPr>
              <p:cNvPr name="Freeform 20" id="20"/>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9"/>
                <a:stretch>
                  <a:fillRect l="0" t="-213" r="-1" b="-213"/>
                </a:stretch>
              </a:blipFill>
            </p:spPr>
          </p:sp>
        </p:gr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075579"/>
        </a:solidFill>
      </p:bgPr>
    </p:bg>
    <p:spTree>
      <p:nvGrpSpPr>
        <p:cNvPr id="1" name=""/>
        <p:cNvGrpSpPr/>
        <p:nvPr/>
      </p:nvGrpSpPr>
      <p:grpSpPr>
        <a:xfrm>
          <a:off x="0" y="0"/>
          <a:ext cx="0" cy="0"/>
          <a:chOff x="0" y="0"/>
          <a:chExt cx="0" cy="0"/>
        </a:xfrm>
      </p:grpSpPr>
      <p:sp>
        <p:nvSpPr>
          <p:cNvPr name="TextBox 2" id="2"/>
          <p:cNvSpPr txBox="true"/>
          <p:nvPr/>
        </p:nvSpPr>
        <p:spPr>
          <a:xfrm rot="0">
            <a:off x="1003350" y="3250037"/>
            <a:ext cx="16281300" cy="2381579"/>
          </a:xfrm>
          <a:prstGeom prst="rect">
            <a:avLst/>
          </a:prstGeom>
        </p:spPr>
        <p:txBody>
          <a:bodyPr anchor="t" rtlCol="false" tIns="0" lIns="0" bIns="0" rIns="0">
            <a:spAutoFit/>
          </a:bodyPr>
          <a:lstStyle/>
          <a:p>
            <a:pPr algn="ctr">
              <a:lnSpc>
                <a:spcPts val="4703"/>
              </a:lnSpc>
            </a:pPr>
            <a:r>
              <a:rPr lang="en-US" sz="2799">
                <a:solidFill>
                  <a:srgbClr val="FFFFFF"/>
                </a:solidFill>
                <a:latin typeface="Arial Bold"/>
                <a:ea typeface="Arial Bold"/>
                <a:cs typeface="Arial Bold"/>
                <a:sym typeface="Arial Bold"/>
              </a:rPr>
              <a:t>Pour citer ce projet :</a:t>
            </a:r>
          </a:p>
          <a:p>
            <a:pPr algn="ctr">
              <a:lnSpc>
                <a:spcPts val="4703"/>
              </a:lnSpc>
            </a:pPr>
            <a:r>
              <a:rPr lang="en-US" sz="2799">
                <a:solidFill>
                  <a:srgbClr val="FFFFFF"/>
                </a:solidFill>
                <a:latin typeface="Arial"/>
                <a:ea typeface="Arial"/>
                <a:cs typeface="Arial"/>
                <a:sym typeface="Arial"/>
              </a:rPr>
              <a:t>Lal, S., Sabatino, T. et Jazi, S. (2024). </a:t>
            </a:r>
            <a:r>
              <a:rPr lang="en-US" sz="2799">
                <a:solidFill>
                  <a:srgbClr val="FFFFFF"/>
                </a:solidFill>
                <a:latin typeface="Arial Italics"/>
                <a:ea typeface="Arial Italics"/>
                <a:cs typeface="Arial Italics"/>
                <a:sym typeface="Arial Italics"/>
              </a:rPr>
              <a:t>Mieux réussir un examen de la portée en sciences de la santé : Une boîte à outils</a:t>
            </a:r>
            <a:r>
              <a:rPr lang="en-US" sz="2799">
                <a:solidFill>
                  <a:srgbClr val="FFFFFF"/>
                </a:solidFill>
                <a:latin typeface="Arial"/>
                <a:ea typeface="Arial"/>
                <a:cs typeface="Arial"/>
                <a:sym typeface="Arial"/>
              </a:rPr>
              <a:t>. Université de Montréal. </a:t>
            </a:r>
          </a:p>
          <a:p>
            <a:pPr algn="ctr">
              <a:lnSpc>
                <a:spcPts val="4703"/>
              </a:lnSpc>
            </a:pPr>
            <a:r>
              <a:rPr lang="en-US" sz="2799">
                <a:solidFill>
                  <a:srgbClr val="FFFFFF"/>
                </a:solidFill>
                <a:latin typeface="Arial"/>
                <a:ea typeface="Arial"/>
                <a:cs typeface="Arial"/>
                <a:sym typeface="Arial"/>
              </a:rPr>
              <a:t>Licence CC BY-NC-SA 4.0 International.</a:t>
            </a:r>
          </a:p>
        </p:txBody>
      </p:sp>
      <p:sp>
        <p:nvSpPr>
          <p:cNvPr name="TextBox 3" id="3"/>
          <p:cNvSpPr txBox="true"/>
          <p:nvPr/>
        </p:nvSpPr>
        <p:spPr>
          <a:xfrm rot="0">
            <a:off x="1028700" y="781050"/>
            <a:ext cx="16135500" cy="1886700"/>
          </a:xfrm>
          <a:prstGeom prst="rect">
            <a:avLst/>
          </a:prstGeom>
        </p:spPr>
        <p:txBody>
          <a:bodyPr anchor="t" rtlCol="false" tIns="0" lIns="0" bIns="0" rIns="0">
            <a:spAutoFit/>
          </a:bodyPr>
          <a:lstStyle/>
          <a:p>
            <a:pPr algn="ctr">
              <a:lnSpc>
                <a:spcPts val="4872"/>
              </a:lnSpc>
            </a:pPr>
            <a:r>
              <a:rPr lang="en-US" sz="2900">
                <a:solidFill>
                  <a:srgbClr val="FFFFFF"/>
                </a:solidFill>
                <a:latin typeface="Arial"/>
                <a:ea typeface="Arial"/>
                <a:cs typeface="Arial"/>
                <a:sym typeface="Arial"/>
              </a:rPr>
              <a:t>Cette vidéo a été conçue dans le cadre du projet « Mieux réussir un examen de la portée en sciences de la santé », dirigée par la professeure Shalini Lal, et disponible sur la plateforme </a:t>
            </a:r>
            <a:r>
              <a:rPr lang="en-US" sz="2900" u="sng">
                <a:solidFill>
                  <a:srgbClr val="FFFFFF"/>
                </a:solidFill>
                <a:latin typeface="Arial"/>
                <a:ea typeface="Arial"/>
                <a:cs typeface="Arial"/>
                <a:sym typeface="Arial"/>
                <a:hlinkClick r:id="rId2" tooltip="https://pressbooks.etsmtl.ca/reussirexamensciencessante/"/>
              </a:rPr>
              <a:t>Pressbooks</a:t>
            </a:r>
            <a:r>
              <a:rPr lang="en-US" sz="2900">
                <a:solidFill>
                  <a:srgbClr val="FFFFFF"/>
                </a:solidFill>
                <a:latin typeface="Arial"/>
                <a:ea typeface="Arial"/>
                <a:cs typeface="Arial"/>
                <a:sym typeface="Arial"/>
              </a:rPr>
              <a:t>. </a:t>
            </a:r>
          </a:p>
        </p:txBody>
      </p:sp>
      <p:grpSp>
        <p:nvGrpSpPr>
          <p:cNvPr name="Group 4" id="4"/>
          <p:cNvGrpSpPr/>
          <p:nvPr/>
        </p:nvGrpSpPr>
        <p:grpSpPr>
          <a:xfrm rot="0">
            <a:off x="1178549" y="6474940"/>
            <a:ext cx="15930902" cy="2783360"/>
            <a:chOff x="0" y="0"/>
            <a:chExt cx="21241203" cy="3711147"/>
          </a:xfrm>
        </p:grpSpPr>
        <p:grpSp>
          <p:nvGrpSpPr>
            <p:cNvPr name="Group 5" id="5"/>
            <p:cNvGrpSpPr/>
            <p:nvPr/>
          </p:nvGrpSpPr>
          <p:grpSpPr>
            <a:xfrm rot="0">
              <a:off x="1525793" y="2685219"/>
              <a:ext cx="2724249" cy="953149"/>
              <a:chOff x="0" y="0"/>
              <a:chExt cx="2724249" cy="953149"/>
            </a:xfrm>
          </p:grpSpPr>
          <p:sp>
            <p:nvSpPr>
              <p:cNvPr name="Freeform 6" id="6"/>
              <p:cNvSpPr/>
              <p:nvPr/>
            </p:nvSpPr>
            <p:spPr>
              <a:xfrm flipH="false" flipV="false" rot="0">
                <a:off x="0" y="0"/>
                <a:ext cx="2724277" cy="953135"/>
              </a:xfrm>
              <a:custGeom>
                <a:avLst/>
                <a:gdLst/>
                <a:ahLst/>
                <a:cxnLst/>
                <a:rect r="r" b="b" t="t" l="l"/>
                <a:pathLst>
                  <a:path h="953135" w="2724277">
                    <a:moveTo>
                      <a:pt x="0" y="0"/>
                    </a:moveTo>
                    <a:lnTo>
                      <a:pt x="2724277" y="0"/>
                    </a:lnTo>
                    <a:lnTo>
                      <a:pt x="2724277" y="953135"/>
                    </a:lnTo>
                    <a:lnTo>
                      <a:pt x="0" y="953135"/>
                    </a:lnTo>
                    <a:lnTo>
                      <a:pt x="0" y="0"/>
                    </a:lnTo>
                    <a:close/>
                  </a:path>
                </a:pathLst>
              </a:custGeom>
              <a:blipFill>
                <a:blip r:embed="rId3"/>
                <a:stretch>
                  <a:fillRect l="-7" t="0" r="-6" b="-1"/>
                </a:stretch>
              </a:blipFill>
            </p:spPr>
          </p:sp>
        </p:grpSp>
        <p:sp>
          <p:nvSpPr>
            <p:cNvPr name="TextBox 7" id="7"/>
            <p:cNvSpPr txBox="true"/>
            <p:nvPr/>
          </p:nvSpPr>
          <p:spPr>
            <a:xfrm rot="0">
              <a:off x="4679873" y="2484672"/>
              <a:ext cx="15323400" cy="1226475"/>
            </a:xfrm>
            <a:prstGeom prst="rect">
              <a:avLst/>
            </a:prstGeom>
          </p:spPr>
          <p:txBody>
            <a:bodyPr anchor="t" rtlCol="false" tIns="0" lIns="0" bIns="0" rIns="0">
              <a:spAutoFit/>
            </a:bodyPr>
            <a:lstStyle/>
            <a:p>
              <a:pPr algn="l">
                <a:lnSpc>
                  <a:spcPts val="3696"/>
                </a:lnSpc>
              </a:pPr>
              <a:r>
                <a:rPr lang="en-US" sz="2200">
                  <a:solidFill>
                    <a:srgbClr val="FFFFFF"/>
                  </a:solidFill>
                  <a:latin typeface="Arial"/>
                  <a:ea typeface="Arial"/>
                  <a:cs typeface="Arial"/>
                  <a:sym typeface="Arial"/>
                </a:rPr>
                <a:t>Cette œuvre est une ressource éducative libre diffusée sur licence CC BY-NC-SA 4.0 (Attribution-NonCommercial-ShareAlike 4.0 International).</a:t>
              </a:r>
            </a:p>
          </p:txBody>
        </p:sp>
        <p:grpSp>
          <p:nvGrpSpPr>
            <p:cNvPr name="Group 8" id="8"/>
            <p:cNvGrpSpPr/>
            <p:nvPr/>
          </p:nvGrpSpPr>
          <p:grpSpPr>
            <a:xfrm rot="0">
              <a:off x="4157623" y="0"/>
              <a:ext cx="4651321" cy="2325660"/>
              <a:chOff x="0" y="0"/>
              <a:chExt cx="4651321" cy="2325660"/>
            </a:xfrm>
          </p:grpSpPr>
          <p:sp>
            <p:nvSpPr>
              <p:cNvPr name="Freeform 9" id="9"/>
              <p:cNvSpPr/>
              <p:nvPr/>
            </p:nvSpPr>
            <p:spPr>
              <a:xfrm flipH="false" flipV="false" rot="0">
                <a:off x="0" y="0"/>
                <a:ext cx="4651375" cy="2325624"/>
              </a:xfrm>
              <a:custGeom>
                <a:avLst/>
                <a:gdLst/>
                <a:ahLst/>
                <a:cxnLst/>
                <a:rect r="r" b="b" t="t" l="l"/>
                <a:pathLst>
                  <a:path h="2325624" w="4651375">
                    <a:moveTo>
                      <a:pt x="0" y="0"/>
                    </a:moveTo>
                    <a:lnTo>
                      <a:pt x="4651375" y="0"/>
                    </a:lnTo>
                    <a:lnTo>
                      <a:pt x="4651375" y="2325624"/>
                    </a:lnTo>
                    <a:lnTo>
                      <a:pt x="0" y="2325624"/>
                    </a:lnTo>
                    <a:lnTo>
                      <a:pt x="0" y="0"/>
                    </a:lnTo>
                    <a:close/>
                  </a:path>
                </a:pathLst>
              </a:custGeom>
              <a:blipFill>
                <a:blip r:embed="rId4"/>
                <a:stretch>
                  <a:fillRect l="0" t="0" r="1" b="-1"/>
                </a:stretch>
              </a:blipFill>
            </p:spPr>
          </p:sp>
        </p:grpSp>
        <p:grpSp>
          <p:nvGrpSpPr>
            <p:cNvPr name="Group 10" id="10"/>
            <p:cNvGrpSpPr/>
            <p:nvPr/>
          </p:nvGrpSpPr>
          <p:grpSpPr>
            <a:xfrm rot="0">
              <a:off x="13204561" y="620516"/>
              <a:ext cx="3681425" cy="1288833"/>
              <a:chOff x="0" y="0"/>
              <a:chExt cx="3681425" cy="1288833"/>
            </a:xfrm>
          </p:grpSpPr>
          <p:sp>
            <p:nvSpPr>
              <p:cNvPr name="Freeform 11" id="11"/>
              <p:cNvSpPr/>
              <p:nvPr/>
            </p:nvSpPr>
            <p:spPr>
              <a:xfrm flipH="false" flipV="false" rot="0">
                <a:off x="0" y="0"/>
                <a:ext cx="3681476" cy="1288796"/>
              </a:xfrm>
              <a:custGeom>
                <a:avLst/>
                <a:gdLst/>
                <a:ahLst/>
                <a:cxnLst/>
                <a:rect r="r" b="b" t="t" l="l"/>
                <a:pathLst>
                  <a:path h="1288796" w="3681476">
                    <a:moveTo>
                      <a:pt x="0" y="0"/>
                    </a:moveTo>
                    <a:lnTo>
                      <a:pt x="3681476" y="0"/>
                    </a:lnTo>
                    <a:lnTo>
                      <a:pt x="3681476" y="1288796"/>
                    </a:lnTo>
                    <a:lnTo>
                      <a:pt x="0" y="1288796"/>
                    </a:lnTo>
                    <a:lnTo>
                      <a:pt x="0" y="0"/>
                    </a:lnTo>
                    <a:close/>
                  </a:path>
                </a:pathLst>
              </a:custGeom>
              <a:blipFill>
                <a:blip r:embed="rId5"/>
                <a:stretch>
                  <a:fillRect l="0" t="-102" r="1" b="-105"/>
                </a:stretch>
              </a:blipFill>
            </p:spPr>
          </p:sp>
        </p:grpSp>
        <p:grpSp>
          <p:nvGrpSpPr>
            <p:cNvPr name="Group 12" id="12"/>
            <p:cNvGrpSpPr/>
            <p:nvPr/>
          </p:nvGrpSpPr>
          <p:grpSpPr>
            <a:xfrm rot="0">
              <a:off x="17647987" y="508080"/>
              <a:ext cx="1513705" cy="1513705"/>
              <a:chOff x="0" y="0"/>
              <a:chExt cx="1513705" cy="1513705"/>
            </a:xfrm>
          </p:grpSpPr>
          <p:sp>
            <p:nvSpPr>
              <p:cNvPr name="Freeform 13" id="13"/>
              <p:cNvSpPr/>
              <p:nvPr/>
            </p:nvSpPr>
            <p:spPr>
              <a:xfrm flipH="false" flipV="false" rot="0">
                <a:off x="0" y="0"/>
                <a:ext cx="1513713" cy="1513713"/>
              </a:xfrm>
              <a:custGeom>
                <a:avLst/>
                <a:gdLst/>
                <a:ahLst/>
                <a:cxnLst/>
                <a:rect r="r" b="b" t="t" l="l"/>
                <a:pathLst>
                  <a:path h="1513713" w="1513713">
                    <a:moveTo>
                      <a:pt x="0" y="0"/>
                    </a:moveTo>
                    <a:lnTo>
                      <a:pt x="1513713" y="0"/>
                    </a:lnTo>
                    <a:lnTo>
                      <a:pt x="1513713" y="1513713"/>
                    </a:lnTo>
                    <a:lnTo>
                      <a:pt x="0" y="1513713"/>
                    </a:lnTo>
                    <a:lnTo>
                      <a:pt x="0" y="0"/>
                    </a:lnTo>
                    <a:close/>
                  </a:path>
                </a:pathLst>
              </a:custGeom>
              <a:blipFill>
                <a:blip r:embed="rId6"/>
                <a:stretch>
                  <a:fillRect l="0" t="-39037" r="0" b="-39036"/>
                </a:stretch>
              </a:blipFill>
            </p:spPr>
          </p:sp>
        </p:grpSp>
        <p:sp>
          <p:nvSpPr>
            <p:cNvPr name="TextBox 14" id="14"/>
            <p:cNvSpPr txBox="true"/>
            <p:nvPr/>
          </p:nvSpPr>
          <p:spPr>
            <a:xfrm rot="0">
              <a:off x="19012803" y="579163"/>
              <a:ext cx="2228400" cy="1006350"/>
            </a:xfrm>
            <a:prstGeom prst="rect">
              <a:avLst/>
            </a:prstGeom>
          </p:spPr>
          <p:txBody>
            <a:bodyPr anchor="t" rtlCol="false" tIns="0" lIns="0" bIns="0" rIns="0">
              <a:spAutoFit/>
            </a:bodyPr>
            <a:lstStyle/>
            <a:p>
              <a:pPr algn="ctr">
                <a:lnSpc>
                  <a:spcPts val="6209"/>
                </a:lnSpc>
              </a:pPr>
              <a:r>
                <a:rPr lang="en-US" sz="3697">
                  <a:solidFill>
                    <a:srgbClr val="EFAC42"/>
                  </a:solidFill>
                  <a:latin typeface="Arial"/>
                  <a:ea typeface="Arial"/>
                  <a:cs typeface="Arial"/>
                  <a:sym typeface="Arial"/>
                </a:rPr>
                <a:t>vis</a:t>
              </a:r>
              <a:r>
                <a:rPr lang="en-US" sz="3697">
                  <a:solidFill>
                    <a:srgbClr val="B73531"/>
                  </a:solidFill>
                  <a:latin typeface="Arial"/>
                  <a:ea typeface="Arial"/>
                  <a:cs typeface="Arial"/>
                  <a:sym typeface="Arial"/>
                </a:rPr>
                <a:t>er</a:t>
              </a:r>
              <a:r>
                <a:rPr lang="en-US" sz="3697">
                  <a:solidFill>
                    <a:srgbClr val="E85532"/>
                  </a:solidFill>
                  <a:latin typeface="Arial"/>
                  <a:ea typeface="Arial"/>
                  <a:cs typeface="Arial"/>
                  <a:sym typeface="Arial"/>
                </a:rPr>
                <a:t>go</a:t>
              </a:r>
            </a:p>
          </p:txBody>
        </p:sp>
        <p:grpSp>
          <p:nvGrpSpPr>
            <p:cNvPr name="Group 15" id="15"/>
            <p:cNvGrpSpPr/>
            <p:nvPr/>
          </p:nvGrpSpPr>
          <p:grpSpPr>
            <a:xfrm rot="0">
              <a:off x="9086647" y="351269"/>
              <a:ext cx="3355915" cy="1623121"/>
              <a:chOff x="0" y="0"/>
              <a:chExt cx="3355915" cy="1623121"/>
            </a:xfrm>
          </p:grpSpPr>
          <p:sp>
            <p:nvSpPr>
              <p:cNvPr name="Freeform 16" id="16"/>
              <p:cNvSpPr/>
              <p:nvPr/>
            </p:nvSpPr>
            <p:spPr>
              <a:xfrm flipH="false" flipV="false" rot="0">
                <a:off x="0" y="0"/>
                <a:ext cx="3355975" cy="1623060"/>
              </a:xfrm>
              <a:custGeom>
                <a:avLst/>
                <a:gdLst/>
                <a:ahLst/>
                <a:cxnLst/>
                <a:rect r="r" b="b" t="t" l="l"/>
                <a:pathLst>
                  <a:path h="1623060" w="3355975">
                    <a:moveTo>
                      <a:pt x="0" y="0"/>
                    </a:moveTo>
                    <a:lnTo>
                      <a:pt x="3355975" y="0"/>
                    </a:lnTo>
                    <a:lnTo>
                      <a:pt x="3355975" y="1623060"/>
                    </a:lnTo>
                    <a:lnTo>
                      <a:pt x="0" y="1623060"/>
                    </a:lnTo>
                    <a:lnTo>
                      <a:pt x="0" y="0"/>
                    </a:lnTo>
                    <a:close/>
                  </a:path>
                </a:pathLst>
              </a:custGeom>
              <a:blipFill>
                <a:blip r:embed="rId7"/>
                <a:stretch>
                  <a:fillRect l="0" t="0" r="1" b="-3"/>
                </a:stretch>
              </a:blipFill>
            </p:spPr>
          </p:sp>
        </p:grpSp>
        <p:grpSp>
          <p:nvGrpSpPr>
            <p:cNvPr name="Group 17" id="17"/>
            <p:cNvGrpSpPr/>
            <p:nvPr/>
          </p:nvGrpSpPr>
          <p:grpSpPr>
            <a:xfrm rot="0">
              <a:off x="0" y="351269"/>
              <a:ext cx="3389297" cy="1309501"/>
              <a:chOff x="0" y="0"/>
              <a:chExt cx="3389297" cy="1309501"/>
            </a:xfrm>
          </p:grpSpPr>
          <p:sp>
            <p:nvSpPr>
              <p:cNvPr name="Freeform 18" id="18"/>
              <p:cNvSpPr/>
              <p:nvPr/>
            </p:nvSpPr>
            <p:spPr>
              <a:xfrm flipH="false" flipV="false" rot="0">
                <a:off x="0" y="0"/>
                <a:ext cx="3389249" cy="1309497"/>
              </a:xfrm>
              <a:custGeom>
                <a:avLst/>
                <a:gdLst/>
                <a:ahLst/>
                <a:cxnLst/>
                <a:rect r="r" b="b" t="t" l="l"/>
                <a:pathLst>
                  <a:path h="1309497" w="3389249">
                    <a:moveTo>
                      <a:pt x="0" y="0"/>
                    </a:moveTo>
                    <a:lnTo>
                      <a:pt x="3389249" y="0"/>
                    </a:lnTo>
                    <a:lnTo>
                      <a:pt x="3389249" y="1309497"/>
                    </a:lnTo>
                    <a:lnTo>
                      <a:pt x="0" y="1309497"/>
                    </a:lnTo>
                    <a:lnTo>
                      <a:pt x="0" y="0"/>
                    </a:lnTo>
                    <a:close/>
                  </a:path>
                </a:pathLst>
              </a:custGeom>
              <a:blipFill>
                <a:blip r:embed="rId8"/>
                <a:stretch>
                  <a:fillRect l="0" t="-213" r="-1" b="-213"/>
                </a:stretch>
              </a:blipFill>
            </p:spPr>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3932676" y="3632715"/>
            <a:ext cx="11070291" cy="1875865"/>
            <a:chOff x="0" y="0"/>
            <a:chExt cx="14760388" cy="2501153"/>
          </a:xfrm>
        </p:grpSpPr>
        <p:grpSp>
          <p:nvGrpSpPr>
            <p:cNvPr name="Group 5" id="5"/>
            <p:cNvGrpSpPr/>
            <p:nvPr/>
          </p:nvGrpSpPr>
          <p:grpSpPr>
            <a:xfrm rot="0">
              <a:off x="0" y="0"/>
              <a:ext cx="14760388" cy="2501153"/>
              <a:chOff x="0" y="0"/>
              <a:chExt cx="2915632" cy="494055"/>
            </a:xfrm>
          </p:grpSpPr>
          <p:sp>
            <p:nvSpPr>
              <p:cNvPr name="Freeform 6" id="6"/>
              <p:cNvSpPr/>
              <p:nvPr/>
            </p:nvSpPr>
            <p:spPr>
              <a:xfrm flipH="false" flipV="false" rot="0">
                <a:off x="0" y="0"/>
                <a:ext cx="2915632" cy="494055"/>
              </a:xfrm>
              <a:custGeom>
                <a:avLst/>
                <a:gdLst/>
                <a:ahLst/>
                <a:cxnLst/>
                <a:rect r="r" b="b" t="t" l="l"/>
                <a:pathLst>
                  <a:path h="494055" w="2915632">
                    <a:moveTo>
                      <a:pt x="0" y="0"/>
                    </a:moveTo>
                    <a:lnTo>
                      <a:pt x="2915632" y="0"/>
                    </a:lnTo>
                    <a:lnTo>
                      <a:pt x="2915632" y="494055"/>
                    </a:lnTo>
                    <a:lnTo>
                      <a:pt x="0" y="494055"/>
                    </a:lnTo>
                    <a:close/>
                  </a:path>
                </a:pathLst>
              </a:custGeom>
              <a:solidFill>
                <a:srgbClr val="FFFFFF"/>
              </a:solidFill>
            </p:spPr>
          </p:sp>
          <p:sp>
            <p:nvSpPr>
              <p:cNvPr name="TextBox 7" id="7"/>
              <p:cNvSpPr txBox="true"/>
              <p:nvPr/>
            </p:nvSpPr>
            <p:spPr>
              <a:xfrm>
                <a:off x="0" y="9525"/>
                <a:ext cx="2915632" cy="484530"/>
              </a:xfrm>
              <a:prstGeom prst="rect">
                <a:avLst/>
              </a:prstGeom>
            </p:spPr>
            <p:txBody>
              <a:bodyPr anchor="ctr" rtlCol="false" tIns="50800" lIns="50800" bIns="50800" rIns="50800"/>
              <a:lstStyle/>
              <a:p>
                <a:pPr algn="ctr">
                  <a:lnSpc>
                    <a:spcPts val="2419"/>
                  </a:lnSpc>
                </a:pPr>
              </a:p>
            </p:txBody>
          </p:sp>
        </p:grpSp>
        <p:sp>
          <p:nvSpPr>
            <p:cNvPr name="TextBox 8" id="8"/>
            <p:cNvSpPr txBox="true"/>
            <p:nvPr/>
          </p:nvSpPr>
          <p:spPr>
            <a:xfrm rot="0">
              <a:off x="285801" y="249892"/>
              <a:ext cx="14205646" cy="1995170"/>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A scoping review of the Photovoice method: Implications for occupational therapy research</a:t>
              </a:r>
            </a:p>
            <a:p>
              <a:pPr algn="l">
                <a:lnSpc>
                  <a:spcPts val="1399"/>
                </a:lnSpc>
              </a:pPr>
            </a:p>
            <a:p>
              <a:pPr algn="l">
                <a:lnSpc>
                  <a:spcPts val="2800"/>
                </a:lnSpc>
              </a:pPr>
              <a:r>
                <a:rPr lang="en-US" sz="2000">
                  <a:solidFill>
                    <a:srgbClr val="000000"/>
                  </a:solidFill>
                  <a:latin typeface="Canva Sans Bold"/>
                  <a:ea typeface="Canva Sans Bold"/>
                  <a:cs typeface="Canva Sans Bold"/>
                  <a:sym typeface="Canva Sans Bold"/>
                </a:rPr>
                <a:t>Shalini Lal, Tal Jarus, &amp; Melinda J. Suto</a:t>
              </a:r>
            </a:p>
          </p:txBody>
        </p:sp>
      </p:grpSp>
      <p:sp>
        <p:nvSpPr>
          <p:cNvPr name="Freeform 9" id="9"/>
          <p:cNvSpPr/>
          <p:nvPr/>
        </p:nvSpPr>
        <p:spPr>
          <a:xfrm flipH="false" flipV="false" rot="1043591">
            <a:off x="14507681" y="4802631"/>
            <a:ext cx="2016994" cy="1411896"/>
          </a:xfrm>
          <a:custGeom>
            <a:avLst/>
            <a:gdLst/>
            <a:ahLst/>
            <a:cxnLst/>
            <a:rect r="r" b="b" t="t" l="l"/>
            <a:pathLst>
              <a:path h="1411896" w="2016994">
                <a:moveTo>
                  <a:pt x="0" y="0"/>
                </a:moveTo>
                <a:lnTo>
                  <a:pt x="2016994" y="0"/>
                </a:lnTo>
                <a:lnTo>
                  <a:pt x="2016994" y="1411897"/>
                </a:lnTo>
                <a:lnTo>
                  <a:pt x="0" y="14118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1120633">
            <a:off x="2735352" y="2724936"/>
            <a:ext cx="2125707" cy="1252407"/>
          </a:xfrm>
          <a:custGeom>
            <a:avLst/>
            <a:gdLst/>
            <a:ahLst/>
            <a:cxnLst/>
            <a:rect r="r" b="b" t="t" l="l"/>
            <a:pathLst>
              <a:path h="1252407" w="2125707">
                <a:moveTo>
                  <a:pt x="0" y="0"/>
                </a:moveTo>
                <a:lnTo>
                  <a:pt x="2125707" y="0"/>
                </a:lnTo>
                <a:lnTo>
                  <a:pt x="2125707" y="1252407"/>
                </a:lnTo>
                <a:lnTo>
                  <a:pt x="0" y="12524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3932676"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FFFFF"/>
                </a:solidFill>
                <a:latin typeface="Poppins Semi-Bold"/>
                <a:ea typeface="Poppins Semi-Bold"/>
                <a:cs typeface="Poppins Semi-Bold"/>
                <a:sym typeface="Poppins Semi-Bold"/>
              </a:rPr>
              <a:t>Comment tout a commencé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3932676" y="3632715"/>
            <a:ext cx="11070291" cy="1875865"/>
            <a:chOff x="0" y="0"/>
            <a:chExt cx="14760388" cy="2501153"/>
          </a:xfrm>
        </p:grpSpPr>
        <p:grpSp>
          <p:nvGrpSpPr>
            <p:cNvPr name="Group 5" id="5"/>
            <p:cNvGrpSpPr/>
            <p:nvPr/>
          </p:nvGrpSpPr>
          <p:grpSpPr>
            <a:xfrm rot="0">
              <a:off x="0" y="0"/>
              <a:ext cx="14760388" cy="2501153"/>
              <a:chOff x="0" y="0"/>
              <a:chExt cx="2915632" cy="494055"/>
            </a:xfrm>
          </p:grpSpPr>
          <p:sp>
            <p:nvSpPr>
              <p:cNvPr name="Freeform 6" id="6"/>
              <p:cNvSpPr/>
              <p:nvPr/>
            </p:nvSpPr>
            <p:spPr>
              <a:xfrm flipH="false" flipV="false" rot="0">
                <a:off x="0" y="0"/>
                <a:ext cx="2915632" cy="494055"/>
              </a:xfrm>
              <a:custGeom>
                <a:avLst/>
                <a:gdLst/>
                <a:ahLst/>
                <a:cxnLst/>
                <a:rect r="r" b="b" t="t" l="l"/>
                <a:pathLst>
                  <a:path h="494055" w="2915632">
                    <a:moveTo>
                      <a:pt x="0" y="0"/>
                    </a:moveTo>
                    <a:lnTo>
                      <a:pt x="2915632" y="0"/>
                    </a:lnTo>
                    <a:lnTo>
                      <a:pt x="2915632" y="494055"/>
                    </a:lnTo>
                    <a:lnTo>
                      <a:pt x="0" y="494055"/>
                    </a:lnTo>
                    <a:close/>
                  </a:path>
                </a:pathLst>
              </a:custGeom>
              <a:solidFill>
                <a:srgbClr val="FFFFFF"/>
              </a:solidFill>
            </p:spPr>
          </p:sp>
          <p:sp>
            <p:nvSpPr>
              <p:cNvPr name="TextBox 7" id="7"/>
              <p:cNvSpPr txBox="true"/>
              <p:nvPr/>
            </p:nvSpPr>
            <p:spPr>
              <a:xfrm>
                <a:off x="0" y="9525"/>
                <a:ext cx="2915632" cy="484530"/>
              </a:xfrm>
              <a:prstGeom prst="rect">
                <a:avLst/>
              </a:prstGeom>
            </p:spPr>
            <p:txBody>
              <a:bodyPr anchor="ctr" rtlCol="false" tIns="50800" lIns="50800" bIns="50800" rIns="50800"/>
              <a:lstStyle/>
              <a:p>
                <a:pPr algn="ctr">
                  <a:lnSpc>
                    <a:spcPts val="2419"/>
                  </a:lnSpc>
                </a:pPr>
              </a:p>
            </p:txBody>
          </p:sp>
        </p:grpSp>
        <p:sp>
          <p:nvSpPr>
            <p:cNvPr name="TextBox 8" id="8"/>
            <p:cNvSpPr txBox="true"/>
            <p:nvPr/>
          </p:nvSpPr>
          <p:spPr>
            <a:xfrm rot="0">
              <a:off x="285801" y="249892"/>
              <a:ext cx="14205646" cy="1995170"/>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A scoping review of the Photovoice method: Implications for occupational therapy research</a:t>
              </a:r>
            </a:p>
            <a:p>
              <a:pPr algn="l">
                <a:lnSpc>
                  <a:spcPts val="1399"/>
                </a:lnSpc>
              </a:pPr>
            </a:p>
            <a:p>
              <a:pPr algn="l">
                <a:lnSpc>
                  <a:spcPts val="2800"/>
                </a:lnSpc>
              </a:pPr>
              <a:r>
                <a:rPr lang="en-US" sz="2000">
                  <a:solidFill>
                    <a:srgbClr val="000000"/>
                  </a:solidFill>
                  <a:latin typeface="Canva Sans Bold"/>
                  <a:ea typeface="Canva Sans Bold"/>
                  <a:cs typeface="Canva Sans Bold"/>
                  <a:sym typeface="Canva Sans Bold"/>
                </a:rPr>
                <a:t>Shalini Lal, Tal Jarus, &amp; Melinda J. Suto</a:t>
              </a:r>
            </a:p>
          </p:txBody>
        </p:sp>
      </p:grpSp>
      <p:sp>
        <p:nvSpPr>
          <p:cNvPr name="Freeform 9" id="9"/>
          <p:cNvSpPr/>
          <p:nvPr/>
        </p:nvSpPr>
        <p:spPr>
          <a:xfrm flipH="false" flipV="false" rot="1043591">
            <a:off x="14507681" y="4802631"/>
            <a:ext cx="2016994" cy="1411896"/>
          </a:xfrm>
          <a:custGeom>
            <a:avLst/>
            <a:gdLst/>
            <a:ahLst/>
            <a:cxnLst/>
            <a:rect r="r" b="b" t="t" l="l"/>
            <a:pathLst>
              <a:path h="1411896" w="2016994">
                <a:moveTo>
                  <a:pt x="0" y="0"/>
                </a:moveTo>
                <a:lnTo>
                  <a:pt x="2016994" y="0"/>
                </a:lnTo>
                <a:lnTo>
                  <a:pt x="2016994" y="1411897"/>
                </a:lnTo>
                <a:lnTo>
                  <a:pt x="0" y="14118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1120633">
            <a:off x="2735352" y="2724936"/>
            <a:ext cx="2125707" cy="1252407"/>
          </a:xfrm>
          <a:custGeom>
            <a:avLst/>
            <a:gdLst/>
            <a:ahLst/>
            <a:cxnLst/>
            <a:rect r="r" b="b" t="t" l="l"/>
            <a:pathLst>
              <a:path h="1252407" w="2125707">
                <a:moveTo>
                  <a:pt x="0" y="0"/>
                </a:moveTo>
                <a:lnTo>
                  <a:pt x="2125707" y="0"/>
                </a:lnTo>
                <a:lnTo>
                  <a:pt x="2125707" y="1252407"/>
                </a:lnTo>
                <a:lnTo>
                  <a:pt x="0" y="12524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1" id="11"/>
          <p:cNvGrpSpPr/>
          <p:nvPr/>
        </p:nvGrpSpPr>
        <p:grpSpPr>
          <a:xfrm rot="0">
            <a:off x="3932676" y="6731366"/>
            <a:ext cx="11070291" cy="1875865"/>
            <a:chOff x="0" y="0"/>
            <a:chExt cx="14760388" cy="2501153"/>
          </a:xfrm>
        </p:grpSpPr>
        <p:grpSp>
          <p:nvGrpSpPr>
            <p:cNvPr name="Group 12" id="12"/>
            <p:cNvGrpSpPr/>
            <p:nvPr/>
          </p:nvGrpSpPr>
          <p:grpSpPr>
            <a:xfrm rot="0">
              <a:off x="0" y="0"/>
              <a:ext cx="14760388" cy="2501153"/>
              <a:chOff x="0" y="0"/>
              <a:chExt cx="2915632" cy="494055"/>
            </a:xfrm>
          </p:grpSpPr>
          <p:sp>
            <p:nvSpPr>
              <p:cNvPr name="Freeform 13" id="13"/>
              <p:cNvSpPr/>
              <p:nvPr/>
            </p:nvSpPr>
            <p:spPr>
              <a:xfrm flipH="false" flipV="false" rot="0">
                <a:off x="0" y="0"/>
                <a:ext cx="2915632" cy="494055"/>
              </a:xfrm>
              <a:custGeom>
                <a:avLst/>
                <a:gdLst/>
                <a:ahLst/>
                <a:cxnLst/>
                <a:rect r="r" b="b" t="t" l="l"/>
                <a:pathLst>
                  <a:path h="494055" w="2915632">
                    <a:moveTo>
                      <a:pt x="0" y="0"/>
                    </a:moveTo>
                    <a:lnTo>
                      <a:pt x="2915632" y="0"/>
                    </a:lnTo>
                    <a:lnTo>
                      <a:pt x="2915632" y="494055"/>
                    </a:lnTo>
                    <a:lnTo>
                      <a:pt x="0" y="494055"/>
                    </a:lnTo>
                    <a:close/>
                  </a:path>
                </a:pathLst>
              </a:custGeom>
              <a:solidFill>
                <a:srgbClr val="FFFFFF"/>
              </a:solidFill>
            </p:spPr>
          </p:sp>
          <p:sp>
            <p:nvSpPr>
              <p:cNvPr name="TextBox 14" id="14"/>
              <p:cNvSpPr txBox="true"/>
              <p:nvPr/>
            </p:nvSpPr>
            <p:spPr>
              <a:xfrm>
                <a:off x="0" y="9525"/>
                <a:ext cx="2915632" cy="484530"/>
              </a:xfrm>
              <a:prstGeom prst="rect">
                <a:avLst/>
              </a:prstGeom>
            </p:spPr>
            <p:txBody>
              <a:bodyPr anchor="ctr" rtlCol="false" tIns="50800" lIns="50800" bIns="50800" rIns="50800"/>
              <a:lstStyle/>
              <a:p>
                <a:pPr algn="ctr">
                  <a:lnSpc>
                    <a:spcPts val="2419"/>
                  </a:lnSpc>
                </a:pPr>
              </a:p>
            </p:txBody>
          </p:sp>
        </p:grpSp>
        <p:sp>
          <p:nvSpPr>
            <p:cNvPr name="TextBox 15" id="15"/>
            <p:cNvSpPr txBox="true"/>
            <p:nvPr/>
          </p:nvSpPr>
          <p:spPr>
            <a:xfrm rot="0">
              <a:off x="277371" y="554617"/>
              <a:ext cx="14205646" cy="1334770"/>
            </a:xfrm>
            <a:prstGeom prst="rect">
              <a:avLst/>
            </a:prstGeom>
          </p:spPr>
          <p:txBody>
            <a:bodyPr anchor="t" rtlCol="false" tIns="0" lIns="0" bIns="0" rIns="0">
              <a:spAutoFit/>
            </a:bodyPr>
            <a:lstStyle/>
            <a:p>
              <a:pPr algn="l">
                <a:lnSpc>
                  <a:spcPts val="3920"/>
                </a:lnSpc>
              </a:pPr>
              <a:r>
                <a:rPr lang="en-US" sz="2800">
                  <a:solidFill>
                    <a:srgbClr val="000000"/>
                  </a:solidFill>
                  <a:latin typeface="Canva Sans Bold"/>
                  <a:ea typeface="Canva Sans Bold"/>
                  <a:cs typeface="Canva Sans Bold"/>
                  <a:sym typeface="Canva Sans Bold"/>
                </a:rPr>
                <a:t>Scoping studies: Towards a methodological framework</a:t>
              </a:r>
            </a:p>
            <a:p>
              <a:pPr algn="l">
                <a:lnSpc>
                  <a:spcPts val="1399"/>
                </a:lnSpc>
              </a:pPr>
            </a:p>
            <a:p>
              <a:pPr algn="l">
                <a:lnSpc>
                  <a:spcPts val="2800"/>
                </a:lnSpc>
              </a:pPr>
              <a:r>
                <a:rPr lang="en-US" sz="2000">
                  <a:solidFill>
                    <a:srgbClr val="000000"/>
                  </a:solidFill>
                  <a:latin typeface="Canva Sans Bold"/>
                  <a:ea typeface="Canva Sans Bold"/>
                  <a:cs typeface="Canva Sans Bold"/>
                  <a:sym typeface="Canva Sans Bold"/>
                </a:rPr>
                <a:t>Hilary Arksey &amp; Lisa O’Malley</a:t>
              </a:r>
            </a:p>
          </p:txBody>
        </p:sp>
      </p:grpSp>
      <p:sp>
        <p:nvSpPr>
          <p:cNvPr name="Freeform 16" id="16"/>
          <p:cNvSpPr/>
          <p:nvPr/>
        </p:nvSpPr>
        <p:spPr>
          <a:xfrm flipH="false" flipV="false" rot="4870761">
            <a:off x="3020905" y="6074413"/>
            <a:ext cx="1446729" cy="1460002"/>
          </a:xfrm>
          <a:custGeom>
            <a:avLst/>
            <a:gdLst/>
            <a:ahLst/>
            <a:cxnLst/>
            <a:rect r="r" b="b" t="t" l="l"/>
            <a:pathLst>
              <a:path h="1460002" w="1446729">
                <a:moveTo>
                  <a:pt x="0" y="0"/>
                </a:moveTo>
                <a:lnTo>
                  <a:pt x="1446729" y="0"/>
                </a:lnTo>
                <a:lnTo>
                  <a:pt x="1446729" y="1460002"/>
                </a:lnTo>
                <a:lnTo>
                  <a:pt x="0" y="14600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13898244" y="7162022"/>
            <a:ext cx="1811284" cy="1754682"/>
          </a:xfrm>
          <a:custGeom>
            <a:avLst/>
            <a:gdLst/>
            <a:ahLst/>
            <a:cxnLst/>
            <a:rect r="r" b="b" t="t" l="l"/>
            <a:pathLst>
              <a:path h="1754682" w="1811284">
                <a:moveTo>
                  <a:pt x="0" y="0"/>
                </a:moveTo>
                <a:lnTo>
                  <a:pt x="1811285" y="0"/>
                </a:lnTo>
                <a:lnTo>
                  <a:pt x="1811285" y="1754682"/>
                </a:lnTo>
                <a:lnTo>
                  <a:pt x="0" y="175468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8" id="18"/>
          <p:cNvSpPr txBox="true"/>
          <p:nvPr/>
        </p:nvSpPr>
        <p:spPr>
          <a:xfrm rot="0">
            <a:off x="3932676" y="676153"/>
            <a:ext cx="10410090" cy="918211"/>
          </a:xfrm>
          <a:prstGeom prst="rect">
            <a:avLst/>
          </a:prstGeom>
        </p:spPr>
        <p:txBody>
          <a:bodyPr anchor="t" rtlCol="false" tIns="0" lIns="0" bIns="0" rIns="0">
            <a:spAutoFit/>
          </a:bodyPr>
          <a:lstStyle/>
          <a:p>
            <a:pPr algn="ctr" marL="0" indent="0" lvl="0">
              <a:lnSpc>
                <a:spcPts val="7349"/>
              </a:lnSpc>
            </a:pPr>
            <a:r>
              <a:rPr lang="en-US" sz="4899">
                <a:solidFill>
                  <a:srgbClr val="FFFFFF"/>
                </a:solidFill>
                <a:latin typeface="Poppins Semi-Bold"/>
                <a:ea typeface="Poppins Semi-Bold"/>
                <a:cs typeface="Poppins Semi-Bold"/>
                <a:sym typeface="Poppins Semi-Bold"/>
              </a:rPr>
              <a:t>Comment tout a commencé ?</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sp>
        <p:nvSpPr>
          <p:cNvPr name="TextBox 4" id="4"/>
          <p:cNvSpPr txBox="true"/>
          <p:nvPr/>
        </p:nvSpPr>
        <p:spPr>
          <a:xfrm rot="0">
            <a:off x="13785" y="654246"/>
            <a:ext cx="18288000" cy="952500"/>
          </a:xfrm>
          <a:prstGeom prst="rect">
            <a:avLst/>
          </a:prstGeom>
        </p:spPr>
        <p:txBody>
          <a:bodyPr anchor="t" rtlCol="false" tIns="0" lIns="0" bIns="0" rIns="0">
            <a:spAutoFit/>
          </a:bodyPr>
          <a:lstStyle/>
          <a:p>
            <a:pPr algn="ctr">
              <a:lnSpc>
                <a:spcPts val="7500"/>
              </a:lnSpc>
            </a:pPr>
            <a:r>
              <a:rPr lang="en-US" sz="5000">
                <a:solidFill>
                  <a:srgbClr val="F7F7F7"/>
                </a:solidFill>
                <a:latin typeface="Poppins Semi-Bold"/>
                <a:ea typeface="Poppins Semi-Bold"/>
                <a:cs typeface="Poppins Semi-Bold"/>
                <a:sym typeface="Poppins Semi-Bold"/>
              </a:rPr>
              <a:t>Le processus de création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801408" y="4480571"/>
            <a:ext cx="2431427" cy="243142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6" id="6"/>
          <p:cNvSpPr/>
          <p:nvPr/>
        </p:nvSpPr>
        <p:spPr>
          <a:xfrm flipH="false" flipV="false" rot="0">
            <a:off x="1151513" y="5035024"/>
            <a:ext cx="1908526" cy="1268567"/>
          </a:xfrm>
          <a:custGeom>
            <a:avLst/>
            <a:gdLst/>
            <a:ahLst/>
            <a:cxnLst/>
            <a:rect r="r" b="b" t="t" l="l"/>
            <a:pathLst>
              <a:path h="1268567" w="1908526">
                <a:moveTo>
                  <a:pt x="0" y="0"/>
                </a:moveTo>
                <a:lnTo>
                  <a:pt x="1908526" y="0"/>
                </a:lnTo>
                <a:lnTo>
                  <a:pt x="1908526" y="1268567"/>
                </a:lnTo>
                <a:lnTo>
                  <a:pt x="0" y="1268567"/>
                </a:lnTo>
                <a:lnTo>
                  <a:pt x="0" y="0"/>
                </a:lnTo>
                <a:close/>
              </a:path>
            </a:pathLst>
          </a:custGeom>
          <a:blipFill>
            <a:blip r:embed="rId3">
              <a:extLst>
                <a:ext uri="{96DAC541-7B7A-43D3-8B79-37D633B846F1}">
                  <asvg:svgBlip xmlns:asvg="http://schemas.microsoft.com/office/drawing/2016/SVG/main" r:embed="rId4"/>
                </a:ext>
              </a:extLst>
            </a:blip>
            <a:stretch>
              <a:fillRect l="0" t="0" r="0" b="-81859"/>
            </a:stretch>
          </a:blipFill>
        </p:spPr>
      </p:sp>
      <p:sp>
        <p:nvSpPr>
          <p:cNvPr name="TextBox 7" id="7"/>
          <p:cNvSpPr txBox="true"/>
          <p:nvPr/>
        </p:nvSpPr>
        <p:spPr>
          <a:xfrm rot="0">
            <a:off x="928366" y="3886115"/>
            <a:ext cx="1735685" cy="439694"/>
          </a:xfrm>
          <a:prstGeom prst="rect">
            <a:avLst/>
          </a:prstGeom>
        </p:spPr>
        <p:txBody>
          <a:bodyPr anchor="t" rtlCol="false" tIns="0" lIns="0" bIns="0" rIns="0">
            <a:spAutoFit/>
          </a:bodyPr>
          <a:lstStyle/>
          <a:p>
            <a:pPr algn="l">
              <a:lnSpc>
                <a:spcPts val="3427"/>
              </a:lnSpc>
              <a:spcBef>
                <a:spcPct val="0"/>
              </a:spcBef>
            </a:pPr>
            <a:r>
              <a:rPr lang="en-US" sz="2616" spc="78">
                <a:solidFill>
                  <a:srgbClr val="2E59A7"/>
                </a:solidFill>
                <a:latin typeface="Poppins Heavy"/>
                <a:ea typeface="Poppins Heavy"/>
                <a:cs typeface="Poppins Heavy"/>
                <a:sym typeface="Poppins Heavy"/>
              </a:rPr>
              <a:t>ÉTAPE 1</a:t>
            </a:r>
          </a:p>
        </p:txBody>
      </p:sp>
      <p:sp>
        <p:nvSpPr>
          <p:cNvPr name="TextBox 8" id="8"/>
          <p:cNvSpPr txBox="true"/>
          <p:nvPr/>
        </p:nvSpPr>
        <p:spPr>
          <a:xfrm rot="0">
            <a:off x="13785" y="654246"/>
            <a:ext cx="18288000" cy="952500"/>
          </a:xfrm>
          <a:prstGeom prst="rect">
            <a:avLst/>
          </a:prstGeom>
        </p:spPr>
        <p:txBody>
          <a:bodyPr anchor="t" rtlCol="false" tIns="0" lIns="0" bIns="0" rIns="0">
            <a:spAutoFit/>
          </a:bodyPr>
          <a:lstStyle/>
          <a:p>
            <a:pPr algn="ctr">
              <a:lnSpc>
                <a:spcPts val="7500"/>
              </a:lnSpc>
            </a:pPr>
            <a:r>
              <a:rPr lang="en-US" sz="5000">
                <a:solidFill>
                  <a:srgbClr val="F7F7F7"/>
                </a:solidFill>
                <a:latin typeface="Poppins Semi-Bold"/>
                <a:ea typeface="Poppins Semi-Bold"/>
                <a:cs typeface="Poppins Semi-Bold"/>
                <a:sym typeface="Poppins Semi-Bold"/>
              </a:rPr>
              <a:t>Le processus de création</a:t>
            </a:r>
          </a:p>
        </p:txBody>
      </p:sp>
      <p:sp>
        <p:nvSpPr>
          <p:cNvPr name="TextBox 9" id="9"/>
          <p:cNvSpPr txBox="true"/>
          <p:nvPr/>
        </p:nvSpPr>
        <p:spPr>
          <a:xfrm rot="0">
            <a:off x="933327" y="7054706"/>
            <a:ext cx="2471666" cy="1591273"/>
          </a:xfrm>
          <a:prstGeom prst="rect">
            <a:avLst/>
          </a:prstGeom>
        </p:spPr>
        <p:txBody>
          <a:bodyPr anchor="t" rtlCol="false" tIns="0" lIns="0" bIns="0" rIns="0">
            <a:spAutoFit/>
          </a:bodyPr>
          <a:lstStyle/>
          <a:p>
            <a:pPr algn="ctr">
              <a:lnSpc>
                <a:spcPts val="3117"/>
              </a:lnSpc>
            </a:pPr>
            <a:r>
              <a:rPr lang="en-US" sz="2226">
                <a:solidFill>
                  <a:srgbClr val="000000"/>
                </a:solidFill>
                <a:latin typeface="Arial"/>
                <a:ea typeface="Arial"/>
                <a:cs typeface="Arial"/>
                <a:sym typeface="Arial"/>
              </a:rPr>
              <a:t>Consultation du contenu du cours de la prof. Shalini Lal.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801408" y="4480571"/>
            <a:ext cx="2431427" cy="243142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6" id="6"/>
          <p:cNvSpPr/>
          <p:nvPr/>
        </p:nvSpPr>
        <p:spPr>
          <a:xfrm flipH="false" flipV="false" rot="0">
            <a:off x="1151513" y="5035024"/>
            <a:ext cx="1908526" cy="1268567"/>
          </a:xfrm>
          <a:custGeom>
            <a:avLst/>
            <a:gdLst/>
            <a:ahLst/>
            <a:cxnLst/>
            <a:rect r="r" b="b" t="t" l="l"/>
            <a:pathLst>
              <a:path h="1268567" w="1908526">
                <a:moveTo>
                  <a:pt x="0" y="0"/>
                </a:moveTo>
                <a:lnTo>
                  <a:pt x="1908526" y="0"/>
                </a:lnTo>
                <a:lnTo>
                  <a:pt x="1908526" y="1268567"/>
                </a:lnTo>
                <a:lnTo>
                  <a:pt x="0" y="1268567"/>
                </a:lnTo>
                <a:lnTo>
                  <a:pt x="0" y="0"/>
                </a:lnTo>
                <a:close/>
              </a:path>
            </a:pathLst>
          </a:custGeom>
          <a:blipFill>
            <a:blip r:embed="rId3">
              <a:extLst>
                <a:ext uri="{96DAC541-7B7A-43D3-8B79-37D633B846F1}">
                  <asvg:svgBlip xmlns:asvg="http://schemas.microsoft.com/office/drawing/2016/SVG/main" r:embed="rId4"/>
                </a:ext>
              </a:extLst>
            </a:blip>
            <a:stretch>
              <a:fillRect l="0" t="0" r="0" b="-81859"/>
            </a:stretch>
          </a:blipFill>
        </p:spPr>
      </p:sp>
      <p:grpSp>
        <p:nvGrpSpPr>
          <p:cNvPr name="Group 7" id="7"/>
          <p:cNvGrpSpPr/>
          <p:nvPr/>
        </p:nvGrpSpPr>
        <p:grpSpPr>
          <a:xfrm rot="0">
            <a:off x="4213751" y="5805847"/>
            <a:ext cx="2355227" cy="23552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9" id="9"/>
          <p:cNvSpPr/>
          <p:nvPr/>
        </p:nvSpPr>
        <p:spPr>
          <a:xfrm flipH="false" flipV="false" rot="0">
            <a:off x="5139998" y="6176147"/>
            <a:ext cx="1285824" cy="1341941"/>
          </a:xfrm>
          <a:custGeom>
            <a:avLst/>
            <a:gdLst/>
            <a:ahLst/>
            <a:cxnLst/>
            <a:rect r="r" b="b" t="t" l="l"/>
            <a:pathLst>
              <a:path h="1341941" w="1285824">
                <a:moveTo>
                  <a:pt x="0" y="0"/>
                </a:moveTo>
                <a:lnTo>
                  <a:pt x="1285824" y="0"/>
                </a:lnTo>
                <a:lnTo>
                  <a:pt x="1285824" y="1341942"/>
                </a:lnTo>
                <a:lnTo>
                  <a:pt x="0" y="13419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518798" y="6206207"/>
            <a:ext cx="928696" cy="721006"/>
          </a:xfrm>
          <a:custGeom>
            <a:avLst/>
            <a:gdLst/>
            <a:ahLst/>
            <a:cxnLst/>
            <a:rect r="r" b="b" t="t" l="l"/>
            <a:pathLst>
              <a:path h="721006" w="928696">
                <a:moveTo>
                  <a:pt x="0" y="0"/>
                </a:moveTo>
                <a:lnTo>
                  <a:pt x="928696" y="0"/>
                </a:lnTo>
                <a:lnTo>
                  <a:pt x="928696" y="721006"/>
                </a:lnTo>
                <a:lnTo>
                  <a:pt x="0" y="7210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57134" y="7140431"/>
            <a:ext cx="1052023" cy="650342"/>
          </a:xfrm>
          <a:custGeom>
            <a:avLst/>
            <a:gdLst/>
            <a:ahLst/>
            <a:cxnLst/>
            <a:rect r="r" b="b" t="t" l="l"/>
            <a:pathLst>
              <a:path h="650342" w="1052023">
                <a:moveTo>
                  <a:pt x="0" y="0"/>
                </a:moveTo>
                <a:lnTo>
                  <a:pt x="1052023" y="0"/>
                </a:lnTo>
                <a:lnTo>
                  <a:pt x="1052023" y="650342"/>
                </a:lnTo>
                <a:lnTo>
                  <a:pt x="0" y="6503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928366" y="3886115"/>
            <a:ext cx="1735685" cy="439694"/>
          </a:xfrm>
          <a:prstGeom prst="rect">
            <a:avLst/>
          </a:prstGeom>
        </p:spPr>
        <p:txBody>
          <a:bodyPr anchor="t" rtlCol="false" tIns="0" lIns="0" bIns="0" rIns="0">
            <a:spAutoFit/>
          </a:bodyPr>
          <a:lstStyle/>
          <a:p>
            <a:pPr algn="l">
              <a:lnSpc>
                <a:spcPts val="3427"/>
              </a:lnSpc>
              <a:spcBef>
                <a:spcPct val="0"/>
              </a:spcBef>
            </a:pPr>
            <a:r>
              <a:rPr lang="en-US" sz="2616" spc="78">
                <a:solidFill>
                  <a:srgbClr val="2E59A7"/>
                </a:solidFill>
                <a:latin typeface="Poppins Heavy"/>
                <a:ea typeface="Poppins Heavy"/>
                <a:cs typeface="Poppins Heavy"/>
                <a:sym typeface="Poppins Heavy"/>
              </a:rPr>
              <a:t>ÉTAPE 1</a:t>
            </a:r>
          </a:p>
        </p:txBody>
      </p:sp>
      <p:sp>
        <p:nvSpPr>
          <p:cNvPr name="TextBox 13" id="13"/>
          <p:cNvSpPr txBox="true"/>
          <p:nvPr/>
        </p:nvSpPr>
        <p:spPr>
          <a:xfrm rot="0">
            <a:off x="4869972" y="8279303"/>
            <a:ext cx="1453164" cy="439649"/>
          </a:xfrm>
          <a:prstGeom prst="rect">
            <a:avLst/>
          </a:prstGeom>
        </p:spPr>
        <p:txBody>
          <a:bodyPr anchor="t" rtlCol="false" tIns="0" lIns="0" bIns="0" rIns="0">
            <a:spAutoFit/>
          </a:bodyPr>
          <a:lstStyle/>
          <a:p>
            <a:pPr algn="l">
              <a:lnSpc>
                <a:spcPts val="3432"/>
              </a:lnSpc>
              <a:spcBef>
                <a:spcPct val="0"/>
              </a:spcBef>
            </a:pPr>
            <a:r>
              <a:rPr lang="en-US" sz="2619" spc="78">
                <a:solidFill>
                  <a:srgbClr val="3B429F"/>
                </a:solidFill>
                <a:latin typeface="Poppins Heavy"/>
                <a:ea typeface="Poppins Heavy"/>
                <a:cs typeface="Poppins Heavy"/>
                <a:sym typeface="Poppins Heavy"/>
              </a:rPr>
              <a:t>ÉTAPE 2</a:t>
            </a:r>
          </a:p>
        </p:txBody>
      </p:sp>
      <p:sp>
        <p:nvSpPr>
          <p:cNvPr name="AutoShape 14" id="14"/>
          <p:cNvSpPr/>
          <p:nvPr/>
        </p:nvSpPr>
        <p:spPr>
          <a:xfrm>
            <a:off x="3871718" y="8522939"/>
            <a:ext cx="998255" cy="0"/>
          </a:xfrm>
          <a:prstGeom prst="line">
            <a:avLst/>
          </a:prstGeom>
          <a:ln cap="flat" w="19050">
            <a:solidFill>
              <a:srgbClr val="000000"/>
            </a:solidFill>
            <a:prstDash val="sysDot"/>
            <a:headEnd type="none" len="sm" w="sm"/>
            <a:tailEnd type="none" len="sm" w="sm"/>
          </a:ln>
        </p:spPr>
      </p:sp>
      <p:sp>
        <p:nvSpPr>
          <p:cNvPr name="AutoShape 15" id="15"/>
          <p:cNvSpPr/>
          <p:nvPr/>
        </p:nvSpPr>
        <p:spPr>
          <a:xfrm flipV="true">
            <a:off x="3871718" y="4115101"/>
            <a:ext cx="9525" cy="4398314"/>
          </a:xfrm>
          <a:prstGeom prst="line">
            <a:avLst/>
          </a:prstGeom>
          <a:ln cap="flat" w="19050">
            <a:solidFill>
              <a:srgbClr val="000000"/>
            </a:solidFill>
            <a:prstDash val="sysDot"/>
            <a:headEnd type="none" len="sm" w="sm"/>
            <a:tailEnd type="none" len="sm" w="sm"/>
          </a:ln>
        </p:spPr>
      </p:sp>
      <p:sp>
        <p:nvSpPr>
          <p:cNvPr name="AutoShape 16" id="16"/>
          <p:cNvSpPr/>
          <p:nvPr/>
        </p:nvSpPr>
        <p:spPr>
          <a:xfrm flipV="true">
            <a:off x="2280063" y="4102231"/>
            <a:ext cx="1582130" cy="3345"/>
          </a:xfrm>
          <a:prstGeom prst="line">
            <a:avLst/>
          </a:prstGeom>
          <a:ln cap="flat" w="19050">
            <a:solidFill>
              <a:srgbClr val="000000"/>
            </a:solidFill>
            <a:prstDash val="sysDot"/>
            <a:headEnd type="none" len="sm" w="sm"/>
            <a:tailEnd type="none" len="sm" w="sm"/>
          </a:ln>
        </p:spPr>
      </p:sp>
      <p:sp>
        <p:nvSpPr>
          <p:cNvPr name="TextBox 17" id="17"/>
          <p:cNvSpPr txBox="true"/>
          <p:nvPr/>
        </p:nvSpPr>
        <p:spPr>
          <a:xfrm rot="0">
            <a:off x="13785" y="654246"/>
            <a:ext cx="18288000" cy="952500"/>
          </a:xfrm>
          <a:prstGeom prst="rect">
            <a:avLst/>
          </a:prstGeom>
        </p:spPr>
        <p:txBody>
          <a:bodyPr anchor="t" rtlCol="false" tIns="0" lIns="0" bIns="0" rIns="0">
            <a:spAutoFit/>
          </a:bodyPr>
          <a:lstStyle/>
          <a:p>
            <a:pPr algn="ctr">
              <a:lnSpc>
                <a:spcPts val="7500"/>
              </a:lnSpc>
            </a:pPr>
            <a:r>
              <a:rPr lang="en-US" sz="5000">
                <a:solidFill>
                  <a:srgbClr val="F7F7F7"/>
                </a:solidFill>
                <a:latin typeface="Poppins Semi-Bold"/>
                <a:ea typeface="Poppins Semi-Bold"/>
                <a:cs typeface="Poppins Semi-Bold"/>
                <a:sym typeface="Poppins Semi-Bold"/>
              </a:rPr>
              <a:t>Le processus de création</a:t>
            </a:r>
          </a:p>
        </p:txBody>
      </p:sp>
      <p:sp>
        <p:nvSpPr>
          <p:cNvPr name="TextBox 18" id="18"/>
          <p:cNvSpPr txBox="true"/>
          <p:nvPr/>
        </p:nvSpPr>
        <p:spPr>
          <a:xfrm rot="0">
            <a:off x="933327" y="7054706"/>
            <a:ext cx="2471666" cy="1146138"/>
          </a:xfrm>
          <a:prstGeom prst="rect">
            <a:avLst/>
          </a:prstGeom>
        </p:spPr>
        <p:txBody>
          <a:bodyPr anchor="t" rtlCol="false" tIns="0" lIns="0" bIns="0" rIns="0">
            <a:spAutoFit/>
          </a:bodyPr>
          <a:lstStyle/>
          <a:p>
            <a:pPr algn="ctr">
              <a:lnSpc>
                <a:spcPts val="2977"/>
              </a:lnSpc>
            </a:pPr>
            <a:r>
              <a:rPr lang="en-US" sz="2126">
                <a:solidFill>
                  <a:srgbClr val="000000"/>
                </a:solidFill>
                <a:latin typeface="Arial"/>
                <a:ea typeface="Arial"/>
                <a:cs typeface="Arial"/>
                <a:sym typeface="Arial"/>
              </a:rPr>
              <a:t>Consultation du contenu du cours de la prof. Shalini Lal.</a:t>
            </a:r>
          </a:p>
        </p:txBody>
      </p:sp>
      <p:sp>
        <p:nvSpPr>
          <p:cNvPr name="TextBox 19" id="19"/>
          <p:cNvSpPr txBox="true"/>
          <p:nvPr/>
        </p:nvSpPr>
        <p:spPr>
          <a:xfrm rot="0">
            <a:off x="4089803" y="4026031"/>
            <a:ext cx="3013503" cy="1518285"/>
          </a:xfrm>
          <a:prstGeom prst="rect">
            <a:avLst/>
          </a:prstGeom>
        </p:spPr>
        <p:txBody>
          <a:bodyPr anchor="t" rtlCol="false" tIns="0" lIns="0" bIns="0" rIns="0">
            <a:spAutoFit/>
          </a:bodyPr>
          <a:lstStyle/>
          <a:p>
            <a:pPr algn="ctr">
              <a:lnSpc>
                <a:spcPts val="2940"/>
              </a:lnSpc>
            </a:pPr>
            <a:r>
              <a:rPr lang="en-US" sz="2100">
                <a:solidFill>
                  <a:srgbClr val="000000"/>
                </a:solidFill>
                <a:latin typeface="Arial Bold"/>
                <a:ea typeface="Arial Bold"/>
                <a:cs typeface="Arial Bold"/>
                <a:sym typeface="Arial Bold"/>
              </a:rPr>
              <a:t>Scan des ressources dans la littérature pour identifier d’autres ressources pertinentes.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801408" y="4480571"/>
            <a:ext cx="2431427" cy="243142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6" id="6"/>
          <p:cNvSpPr/>
          <p:nvPr/>
        </p:nvSpPr>
        <p:spPr>
          <a:xfrm flipH="false" flipV="false" rot="0">
            <a:off x="1151513" y="5035024"/>
            <a:ext cx="1908526" cy="1268567"/>
          </a:xfrm>
          <a:custGeom>
            <a:avLst/>
            <a:gdLst/>
            <a:ahLst/>
            <a:cxnLst/>
            <a:rect r="r" b="b" t="t" l="l"/>
            <a:pathLst>
              <a:path h="1268567" w="1908526">
                <a:moveTo>
                  <a:pt x="0" y="0"/>
                </a:moveTo>
                <a:lnTo>
                  <a:pt x="1908526" y="0"/>
                </a:lnTo>
                <a:lnTo>
                  <a:pt x="1908526" y="1268567"/>
                </a:lnTo>
                <a:lnTo>
                  <a:pt x="0" y="1268567"/>
                </a:lnTo>
                <a:lnTo>
                  <a:pt x="0" y="0"/>
                </a:lnTo>
                <a:close/>
              </a:path>
            </a:pathLst>
          </a:custGeom>
          <a:blipFill>
            <a:blip r:embed="rId3">
              <a:extLst>
                <a:ext uri="{96DAC541-7B7A-43D3-8B79-37D633B846F1}">
                  <asvg:svgBlip xmlns:asvg="http://schemas.microsoft.com/office/drawing/2016/SVG/main" r:embed="rId4"/>
                </a:ext>
              </a:extLst>
            </a:blip>
            <a:stretch>
              <a:fillRect l="0" t="0" r="0" b="-81859"/>
            </a:stretch>
          </a:blipFill>
        </p:spPr>
      </p:sp>
      <p:grpSp>
        <p:nvGrpSpPr>
          <p:cNvPr name="Group 7" id="7"/>
          <p:cNvGrpSpPr/>
          <p:nvPr/>
        </p:nvGrpSpPr>
        <p:grpSpPr>
          <a:xfrm rot="0">
            <a:off x="4213751" y="5805847"/>
            <a:ext cx="2355227" cy="23552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9" id="9"/>
          <p:cNvSpPr/>
          <p:nvPr/>
        </p:nvSpPr>
        <p:spPr>
          <a:xfrm flipH="false" flipV="false" rot="0">
            <a:off x="5139998" y="6176147"/>
            <a:ext cx="1285824" cy="1341941"/>
          </a:xfrm>
          <a:custGeom>
            <a:avLst/>
            <a:gdLst/>
            <a:ahLst/>
            <a:cxnLst/>
            <a:rect r="r" b="b" t="t" l="l"/>
            <a:pathLst>
              <a:path h="1341941" w="1285824">
                <a:moveTo>
                  <a:pt x="0" y="0"/>
                </a:moveTo>
                <a:lnTo>
                  <a:pt x="1285824" y="0"/>
                </a:lnTo>
                <a:lnTo>
                  <a:pt x="1285824" y="1341942"/>
                </a:lnTo>
                <a:lnTo>
                  <a:pt x="0" y="13419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518798" y="6206207"/>
            <a:ext cx="928696" cy="721006"/>
          </a:xfrm>
          <a:custGeom>
            <a:avLst/>
            <a:gdLst/>
            <a:ahLst/>
            <a:cxnLst/>
            <a:rect r="r" b="b" t="t" l="l"/>
            <a:pathLst>
              <a:path h="721006" w="928696">
                <a:moveTo>
                  <a:pt x="0" y="0"/>
                </a:moveTo>
                <a:lnTo>
                  <a:pt x="928696" y="0"/>
                </a:lnTo>
                <a:lnTo>
                  <a:pt x="928696" y="721006"/>
                </a:lnTo>
                <a:lnTo>
                  <a:pt x="0" y="7210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57134" y="7140431"/>
            <a:ext cx="1052023" cy="650342"/>
          </a:xfrm>
          <a:custGeom>
            <a:avLst/>
            <a:gdLst/>
            <a:ahLst/>
            <a:cxnLst/>
            <a:rect r="r" b="b" t="t" l="l"/>
            <a:pathLst>
              <a:path h="650342" w="1052023">
                <a:moveTo>
                  <a:pt x="0" y="0"/>
                </a:moveTo>
                <a:lnTo>
                  <a:pt x="1052023" y="0"/>
                </a:lnTo>
                <a:lnTo>
                  <a:pt x="1052023" y="650342"/>
                </a:lnTo>
                <a:lnTo>
                  <a:pt x="0" y="6503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2" id="12"/>
          <p:cNvGrpSpPr/>
          <p:nvPr/>
        </p:nvGrpSpPr>
        <p:grpSpPr>
          <a:xfrm rot="0">
            <a:off x="7840830" y="4385597"/>
            <a:ext cx="2526402" cy="2526402"/>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14" id="14"/>
          <p:cNvSpPr/>
          <p:nvPr/>
        </p:nvSpPr>
        <p:spPr>
          <a:xfrm flipH="false" flipV="false" rot="0">
            <a:off x="8413487" y="4520719"/>
            <a:ext cx="1381088" cy="981828"/>
          </a:xfrm>
          <a:custGeom>
            <a:avLst/>
            <a:gdLst/>
            <a:ahLst/>
            <a:cxnLst/>
            <a:rect r="r" b="b" t="t" l="l"/>
            <a:pathLst>
              <a:path h="981828" w="1381088">
                <a:moveTo>
                  <a:pt x="0" y="0"/>
                </a:moveTo>
                <a:lnTo>
                  <a:pt x="1381087" y="0"/>
                </a:lnTo>
                <a:lnTo>
                  <a:pt x="1381087" y="981827"/>
                </a:lnTo>
                <a:lnTo>
                  <a:pt x="0" y="98182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9504730" y="5384264"/>
            <a:ext cx="591071" cy="895562"/>
          </a:xfrm>
          <a:custGeom>
            <a:avLst/>
            <a:gdLst/>
            <a:ahLst/>
            <a:cxnLst/>
            <a:rect r="r" b="b" t="t" l="l"/>
            <a:pathLst>
              <a:path h="895562" w="591071">
                <a:moveTo>
                  <a:pt x="0" y="0"/>
                </a:moveTo>
                <a:lnTo>
                  <a:pt x="591071" y="0"/>
                </a:lnTo>
                <a:lnTo>
                  <a:pt x="591071" y="895562"/>
                </a:lnTo>
                <a:lnTo>
                  <a:pt x="0" y="89556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0">
            <a:off x="8715915" y="5134787"/>
            <a:ext cx="883742" cy="1252726"/>
          </a:xfrm>
          <a:custGeom>
            <a:avLst/>
            <a:gdLst/>
            <a:ahLst/>
            <a:cxnLst/>
            <a:rect r="r" b="b" t="t" l="l"/>
            <a:pathLst>
              <a:path h="1252726" w="883742">
                <a:moveTo>
                  <a:pt x="0" y="0"/>
                </a:moveTo>
                <a:lnTo>
                  <a:pt x="883741" y="0"/>
                </a:lnTo>
                <a:lnTo>
                  <a:pt x="883741" y="1252727"/>
                </a:lnTo>
                <a:lnTo>
                  <a:pt x="0" y="125272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false" flipV="false" rot="0">
            <a:off x="7922295" y="5146165"/>
            <a:ext cx="793620" cy="1252726"/>
          </a:xfrm>
          <a:custGeom>
            <a:avLst/>
            <a:gdLst/>
            <a:ahLst/>
            <a:cxnLst/>
            <a:rect r="r" b="b" t="t" l="l"/>
            <a:pathLst>
              <a:path h="1252726" w="793620">
                <a:moveTo>
                  <a:pt x="0" y="0"/>
                </a:moveTo>
                <a:lnTo>
                  <a:pt x="793620" y="0"/>
                </a:lnTo>
                <a:lnTo>
                  <a:pt x="793620" y="1252726"/>
                </a:lnTo>
                <a:lnTo>
                  <a:pt x="0" y="1252726"/>
                </a:lnTo>
                <a:lnTo>
                  <a:pt x="0" y="0"/>
                </a:lnTo>
                <a:close/>
              </a:path>
            </a:pathLst>
          </a:custGeom>
          <a:blipFill>
            <a:blip r:embed="rId17">
              <a:extLst>
                <a:ext uri="{96DAC541-7B7A-43D3-8B79-37D633B846F1}">
                  <asvg:svgBlip xmlns:asvg="http://schemas.microsoft.com/office/drawing/2016/SVG/main" r:embed="rId18"/>
                </a:ext>
              </a:extLst>
            </a:blip>
            <a:stretch>
              <a:fillRect l="0" t="0" r="0" b="-54858"/>
            </a:stretch>
          </a:blipFill>
        </p:spPr>
      </p:sp>
      <p:sp>
        <p:nvSpPr>
          <p:cNvPr name="TextBox 18" id="18"/>
          <p:cNvSpPr txBox="true"/>
          <p:nvPr/>
        </p:nvSpPr>
        <p:spPr>
          <a:xfrm rot="0">
            <a:off x="928366" y="3886115"/>
            <a:ext cx="1735685" cy="439694"/>
          </a:xfrm>
          <a:prstGeom prst="rect">
            <a:avLst/>
          </a:prstGeom>
        </p:spPr>
        <p:txBody>
          <a:bodyPr anchor="t" rtlCol="false" tIns="0" lIns="0" bIns="0" rIns="0">
            <a:spAutoFit/>
          </a:bodyPr>
          <a:lstStyle/>
          <a:p>
            <a:pPr algn="l">
              <a:lnSpc>
                <a:spcPts val="3427"/>
              </a:lnSpc>
              <a:spcBef>
                <a:spcPct val="0"/>
              </a:spcBef>
            </a:pPr>
            <a:r>
              <a:rPr lang="en-US" sz="2616" spc="78">
                <a:solidFill>
                  <a:srgbClr val="2E59A7"/>
                </a:solidFill>
                <a:latin typeface="Poppins Heavy"/>
                <a:ea typeface="Poppins Heavy"/>
                <a:cs typeface="Poppins Heavy"/>
                <a:sym typeface="Poppins Heavy"/>
              </a:rPr>
              <a:t>ÉTAPE 1</a:t>
            </a:r>
          </a:p>
        </p:txBody>
      </p:sp>
      <p:sp>
        <p:nvSpPr>
          <p:cNvPr name="TextBox 19" id="19"/>
          <p:cNvSpPr txBox="true"/>
          <p:nvPr/>
        </p:nvSpPr>
        <p:spPr>
          <a:xfrm rot="0">
            <a:off x="4869972" y="8279303"/>
            <a:ext cx="1453164" cy="439649"/>
          </a:xfrm>
          <a:prstGeom prst="rect">
            <a:avLst/>
          </a:prstGeom>
        </p:spPr>
        <p:txBody>
          <a:bodyPr anchor="t" rtlCol="false" tIns="0" lIns="0" bIns="0" rIns="0">
            <a:spAutoFit/>
          </a:bodyPr>
          <a:lstStyle/>
          <a:p>
            <a:pPr algn="l">
              <a:lnSpc>
                <a:spcPts val="3432"/>
              </a:lnSpc>
              <a:spcBef>
                <a:spcPct val="0"/>
              </a:spcBef>
            </a:pPr>
            <a:r>
              <a:rPr lang="en-US" sz="2619" spc="78">
                <a:solidFill>
                  <a:srgbClr val="3B429F"/>
                </a:solidFill>
                <a:latin typeface="Poppins Heavy"/>
                <a:ea typeface="Poppins Heavy"/>
                <a:cs typeface="Poppins Heavy"/>
                <a:sym typeface="Poppins Heavy"/>
              </a:rPr>
              <a:t>ÉTAPE 2</a:t>
            </a:r>
          </a:p>
        </p:txBody>
      </p:sp>
      <p:sp>
        <p:nvSpPr>
          <p:cNvPr name="TextBox 20" id="20"/>
          <p:cNvSpPr txBox="true"/>
          <p:nvPr/>
        </p:nvSpPr>
        <p:spPr>
          <a:xfrm rot="0">
            <a:off x="8318108" y="3871464"/>
            <a:ext cx="1410189" cy="439649"/>
          </a:xfrm>
          <a:prstGeom prst="rect">
            <a:avLst/>
          </a:prstGeom>
        </p:spPr>
        <p:txBody>
          <a:bodyPr anchor="t" rtlCol="false" tIns="0" lIns="0" bIns="0" rIns="0">
            <a:spAutoFit/>
          </a:bodyPr>
          <a:lstStyle/>
          <a:p>
            <a:pPr algn="r">
              <a:lnSpc>
                <a:spcPts val="3432"/>
              </a:lnSpc>
              <a:spcBef>
                <a:spcPct val="0"/>
              </a:spcBef>
            </a:pPr>
            <a:r>
              <a:rPr lang="en-US" sz="2619" spc="78">
                <a:solidFill>
                  <a:srgbClr val="2C92D5"/>
                </a:solidFill>
                <a:latin typeface="Poppins Heavy"/>
                <a:ea typeface="Poppins Heavy"/>
                <a:cs typeface="Poppins Heavy"/>
                <a:sym typeface="Poppins Heavy"/>
              </a:rPr>
              <a:t>ÉTAPE 3</a:t>
            </a:r>
          </a:p>
        </p:txBody>
      </p:sp>
      <p:sp>
        <p:nvSpPr>
          <p:cNvPr name="AutoShape 21" id="21"/>
          <p:cNvSpPr/>
          <p:nvPr/>
        </p:nvSpPr>
        <p:spPr>
          <a:xfrm>
            <a:off x="3871718" y="8522939"/>
            <a:ext cx="998255" cy="0"/>
          </a:xfrm>
          <a:prstGeom prst="line">
            <a:avLst/>
          </a:prstGeom>
          <a:ln cap="flat" w="19050">
            <a:solidFill>
              <a:srgbClr val="000000"/>
            </a:solidFill>
            <a:prstDash val="sysDot"/>
            <a:headEnd type="none" len="sm" w="sm"/>
            <a:tailEnd type="none" len="sm" w="sm"/>
          </a:ln>
        </p:spPr>
      </p:sp>
      <p:sp>
        <p:nvSpPr>
          <p:cNvPr name="AutoShape 22" id="22"/>
          <p:cNvSpPr/>
          <p:nvPr/>
        </p:nvSpPr>
        <p:spPr>
          <a:xfrm flipV="true">
            <a:off x="7311866" y="4096071"/>
            <a:ext cx="9525" cy="4413624"/>
          </a:xfrm>
          <a:prstGeom prst="line">
            <a:avLst/>
          </a:prstGeom>
          <a:ln cap="flat" w="19050">
            <a:solidFill>
              <a:srgbClr val="000000"/>
            </a:solidFill>
            <a:prstDash val="sysDot"/>
            <a:headEnd type="none" len="sm" w="sm"/>
            <a:tailEnd type="none" len="sm" w="sm"/>
          </a:ln>
        </p:spPr>
      </p:sp>
      <p:sp>
        <p:nvSpPr>
          <p:cNvPr name="AutoShape 23" id="23"/>
          <p:cNvSpPr/>
          <p:nvPr/>
        </p:nvSpPr>
        <p:spPr>
          <a:xfrm flipV="true">
            <a:off x="6323136" y="8513414"/>
            <a:ext cx="1007779" cy="9525"/>
          </a:xfrm>
          <a:prstGeom prst="line">
            <a:avLst/>
          </a:prstGeom>
          <a:ln cap="flat" w="19050">
            <a:solidFill>
              <a:srgbClr val="000000"/>
            </a:solidFill>
            <a:prstDash val="sysDot"/>
            <a:headEnd type="none" len="sm" w="sm"/>
            <a:tailEnd type="none" len="sm" w="sm"/>
          </a:ln>
        </p:spPr>
      </p:sp>
      <p:sp>
        <p:nvSpPr>
          <p:cNvPr name="AutoShape 24" id="24"/>
          <p:cNvSpPr/>
          <p:nvPr/>
        </p:nvSpPr>
        <p:spPr>
          <a:xfrm flipV="true">
            <a:off x="3871718" y="4115101"/>
            <a:ext cx="9525" cy="4398314"/>
          </a:xfrm>
          <a:prstGeom prst="line">
            <a:avLst/>
          </a:prstGeom>
          <a:ln cap="flat" w="19050">
            <a:solidFill>
              <a:srgbClr val="000000"/>
            </a:solidFill>
            <a:prstDash val="sysDot"/>
            <a:headEnd type="none" len="sm" w="sm"/>
            <a:tailEnd type="none" len="sm" w="sm"/>
          </a:ln>
        </p:spPr>
      </p:sp>
      <p:sp>
        <p:nvSpPr>
          <p:cNvPr name="AutoShape 25" id="25"/>
          <p:cNvSpPr/>
          <p:nvPr/>
        </p:nvSpPr>
        <p:spPr>
          <a:xfrm flipV="true">
            <a:off x="2280063" y="4102231"/>
            <a:ext cx="1582130" cy="3345"/>
          </a:xfrm>
          <a:prstGeom prst="line">
            <a:avLst/>
          </a:prstGeom>
          <a:ln cap="flat" w="19050">
            <a:solidFill>
              <a:srgbClr val="000000"/>
            </a:solidFill>
            <a:prstDash val="sysDot"/>
            <a:headEnd type="none" len="sm" w="sm"/>
            <a:tailEnd type="none" len="sm" w="sm"/>
          </a:ln>
        </p:spPr>
      </p:sp>
      <p:sp>
        <p:nvSpPr>
          <p:cNvPr name="AutoShape 26" id="26"/>
          <p:cNvSpPr/>
          <p:nvPr/>
        </p:nvSpPr>
        <p:spPr>
          <a:xfrm>
            <a:off x="7331006" y="4102231"/>
            <a:ext cx="998255" cy="0"/>
          </a:xfrm>
          <a:prstGeom prst="line">
            <a:avLst/>
          </a:prstGeom>
          <a:ln cap="flat" w="19050">
            <a:solidFill>
              <a:srgbClr val="000000"/>
            </a:solidFill>
            <a:prstDash val="sysDot"/>
            <a:headEnd type="none" len="sm" w="sm"/>
            <a:tailEnd type="none" len="sm" w="sm"/>
          </a:ln>
        </p:spPr>
      </p:sp>
      <p:sp>
        <p:nvSpPr>
          <p:cNvPr name="TextBox 27" id="27"/>
          <p:cNvSpPr txBox="true"/>
          <p:nvPr/>
        </p:nvSpPr>
        <p:spPr>
          <a:xfrm rot="0">
            <a:off x="13785" y="654246"/>
            <a:ext cx="18288000" cy="952500"/>
          </a:xfrm>
          <a:prstGeom prst="rect">
            <a:avLst/>
          </a:prstGeom>
        </p:spPr>
        <p:txBody>
          <a:bodyPr anchor="t" rtlCol="false" tIns="0" lIns="0" bIns="0" rIns="0">
            <a:spAutoFit/>
          </a:bodyPr>
          <a:lstStyle/>
          <a:p>
            <a:pPr algn="ctr">
              <a:lnSpc>
                <a:spcPts val="7500"/>
              </a:lnSpc>
            </a:pPr>
            <a:r>
              <a:rPr lang="en-US" sz="5000">
                <a:solidFill>
                  <a:srgbClr val="F7F7F7"/>
                </a:solidFill>
                <a:latin typeface="Poppins Semi-Bold"/>
                <a:ea typeface="Poppins Semi-Bold"/>
                <a:cs typeface="Poppins Semi-Bold"/>
                <a:sym typeface="Poppins Semi-Bold"/>
              </a:rPr>
              <a:t>Le processus de création</a:t>
            </a:r>
          </a:p>
        </p:txBody>
      </p:sp>
      <p:sp>
        <p:nvSpPr>
          <p:cNvPr name="TextBox 28" id="28"/>
          <p:cNvSpPr txBox="true"/>
          <p:nvPr/>
        </p:nvSpPr>
        <p:spPr>
          <a:xfrm rot="0">
            <a:off x="4089803" y="4045081"/>
            <a:ext cx="3013503" cy="1315593"/>
          </a:xfrm>
          <a:prstGeom prst="rect">
            <a:avLst/>
          </a:prstGeom>
        </p:spPr>
        <p:txBody>
          <a:bodyPr anchor="t" rtlCol="false" tIns="0" lIns="0" bIns="0" rIns="0">
            <a:spAutoFit/>
          </a:bodyPr>
          <a:lstStyle/>
          <a:p>
            <a:pPr algn="ctr">
              <a:lnSpc>
                <a:spcPts val="2561"/>
              </a:lnSpc>
            </a:pPr>
            <a:r>
              <a:rPr lang="en-US" sz="1829">
                <a:solidFill>
                  <a:srgbClr val="000000"/>
                </a:solidFill>
                <a:latin typeface="Arial"/>
                <a:ea typeface="Arial"/>
                <a:cs typeface="Arial"/>
                <a:sym typeface="Arial"/>
              </a:rPr>
              <a:t>Scan des ressources dans la littérature pour identifier d’autres ressources pertinentes.</a:t>
            </a:r>
          </a:p>
        </p:txBody>
      </p:sp>
      <p:sp>
        <p:nvSpPr>
          <p:cNvPr name="TextBox 29" id="29"/>
          <p:cNvSpPr txBox="true"/>
          <p:nvPr/>
        </p:nvSpPr>
        <p:spPr>
          <a:xfrm rot="0">
            <a:off x="7504328" y="7035824"/>
            <a:ext cx="3357403" cy="1889760"/>
          </a:xfrm>
          <a:prstGeom prst="rect">
            <a:avLst/>
          </a:prstGeom>
        </p:spPr>
        <p:txBody>
          <a:bodyPr anchor="t" rtlCol="false" tIns="0" lIns="0" bIns="0" rIns="0">
            <a:spAutoFit/>
          </a:bodyPr>
          <a:lstStyle/>
          <a:p>
            <a:pPr algn="ctr">
              <a:lnSpc>
                <a:spcPts val="2940"/>
              </a:lnSpc>
              <a:spcBef>
                <a:spcPct val="0"/>
              </a:spcBef>
            </a:pPr>
            <a:r>
              <a:rPr lang="en-US" sz="2100">
                <a:solidFill>
                  <a:srgbClr val="000000"/>
                </a:solidFill>
                <a:latin typeface="Arial Bold"/>
                <a:ea typeface="Arial Bold"/>
                <a:cs typeface="Arial Bold"/>
                <a:sym typeface="Arial Bold"/>
              </a:rPr>
              <a:t>Consultation de bibliothécaires, professeur·e·s et étudiant·e·s afin d’affiner le contenu. </a:t>
            </a:r>
          </a:p>
        </p:txBody>
      </p:sp>
      <p:sp>
        <p:nvSpPr>
          <p:cNvPr name="TextBox 30" id="30"/>
          <p:cNvSpPr txBox="true"/>
          <p:nvPr/>
        </p:nvSpPr>
        <p:spPr>
          <a:xfrm rot="0">
            <a:off x="933327" y="7054706"/>
            <a:ext cx="2471666" cy="1146138"/>
          </a:xfrm>
          <a:prstGeom prst="rect">
            <a:avLst/>
          </a:prstGeom>
        </p:spPr>
        <p:txBody>
          <a:bodyPr anchor="t" rtlCol="false" tIns="0" lIns="0" bIns="0" rIns="0">
            <a:spAutoFit/>
          </a:bodyPr>
          <a:lstStyle/>
          <a:p>
            <a:pPr algn="ctr">
              <a:lnSpc>
                <a:spcPts val="2977"/>
              </a:lnSpc>
            </a:pPr>
            <a:r>
              <a:rPr lang="en-US" sz="2126">
                <a:solidFill>
                  <a:srgbClr val="000000"/>
                </a:solidFill>
                <a:latin typeface="Arial"/>
                <a:ea typeface="Arial"/>
                <a:cs typeface="Arial"/>
                <a:sym typeface="Arial"/>
              </a:rPr>
              <a:t>Consultation du contenu du cours de la prof. Shalini Lal.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F6FC"/>
        </a:soli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2451491"/>
            <a:chOff x="0" y="0"/>
            <a:chExt cx="3368783" cy="451583"/>
          </a:xfrm>
        </p:grpSpPr>
        <p:sp>
          <p:nvSpPr>
            <p:cNvPr name="Freeform 3" id="3"/>
            <p:cNvSpPr/>
            <p:nvPr/>
          </p:nvSpPr>
          <p:spPr>
            <a:xfrm flipH="false" flipV="false" rot="0">
              <a:off x="0" y="0"/>
              <a:ext cx="3368783" cy="451583"/>
            </a:xfrm>
            <a:custGeom>
              <a:avLst/>
              <a:gdLst/>
              <a:ahLst/>
              <a:cxnLst/>
              <a:rect r="r" b="b" t="t" l="l"/>
              <a:pathLst>
                <a:path h="451583" w="3368783">
                  <a:moveTo>
                    <a:pt x="0" y="0"/>
                  </a:moveTo>
                  <a:lnTo>
                    <a:pt x="3368783" y="0"/>
                  </a:lnTo>
                  <a:lnTo>
                    <a:pt x="3368783" y="451583"/>
                  </a:lnTo>
                  <a:lnTo>
                    <a:pt x="0" y="451583"/>
                  </a:lnTo>
                  <a:close/>
                </a:path>
              </a:pathLst>
            </a:custGeom>
            <a:solidFill>
              <a:srgbClr val="075579"/>
            </a:solidFill>
          </p:spPr>
        </p:sp>
      </p:grpSp>
      <p:grpSp>
        <p:nvGrpSpPr>
          <p:cNvPr name="Group 4" id="4"/>
          <p:cNvGrpSpPr/>
          <p:nvPr/>
        </p:nvGrpSpPr>
        <p:grpSpPr>
          <a:xfrm rot="0">
            <a:off x="801408" y="4480571"/>
            <a:ext cx="2431427" cy="243142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6" id="6"/>
          <p:cNvSpPr/>
          <p:nvPr/>
        </p:nvSpPr>
        <p:spPr>
          <a:xfrm flipH="false" flipV="false" rot="0">
            <a:off x="1151513" y="5035024"/>
            <a:ext cx="1908526" cy="1268567"/>
          </a:xfrm>
          <a:custGeom>
            <a:avLst/>
            <a:gdLst/>
            <a:ahLst/>
            <a:cxnLst/>
            <a:rect r="r" b="b" t="t" l="l"/>
            <a:pathLst>
              <a:path h="1268567" w="1908526">
                <a:moveTo>
                  <a:pt x="0" y="0"/>
                </a:moveTo>
                <a:lnTo>
                  <a:pt x="1908526" y="0"/>
                </a:lnTo>
                <a:lnTo>
                  <a:pt x="1908526" y="1268567"/>
                </a:lnTo>
                <a:lnTo>
                  <a:pt x="0" y="1268567"/>
                </a:lnTo>
                <a:lnTo>
                  <a:pt x="0" y="0"/>
                </a:lnTo>
                <a:close/>
              </a:path>
            </a:pathLst>
          </a:custGeom>
          <a:blipFill>
            <a:blip r:embed="rId3">
              <a:extLst>
                <a:ext uri="{96DAC541-7B7A-43D3-8B79-37D633B846F1}">
                  <asvg:svgBlip xmlns:asvg="http://schemas.microsoft.com/office/drawing/2016/SVG/main" r:embed="rId4"/>
                </a:ext>
              </a:extLst>
            </a:blip>
            <a:stretch>
              <a:fillRect l="0" t="0" r="0" b="-81859"/>
            </a:stretch>
          </a:blipFill>
        </p:spPr>
      </p:sp>
      <p:grpSp>
        <p:nvGrpSpPr>
          <p:cNvPr name="Group 7" id="7"/>
          <p:cNvGrpSpPr/>
          <p:nvPr/>
        </p:nvGrpSpPr>
        <p:grpSpPr>
          <a:xfrm rot="0">
            <a:off x="4213751" y="5805847"/>
            <a:ext cx="2355227" cy="235522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9" id="9"/>
          <p:cNvSpPr/>
          <p:nvPr/>
        </p:nvSpPr>
        <p:spPr>
          <a:xfrm flipH="false" flipV="false" rot="0">
            <a:off x="5139998" y="6176147"/>
            <a:ext cx="1285824" cy="1341941"/>
          </a:xfrm>
          <a:custGeom>
            <a:avLst/>
            <a:gdLst/>
            <a:ahLst/>
            <a:cxnLst/>
            <a:rect r="r" b="b" t="t" l="l"/>
            <a:pathLst>
              <a:path h="1341941" w="1285824">
                <a:moveTo>
                  <a:pt x="0" y="0"/>
                </a:moveTo>
                <a:lnTo>
                  <a:pt x="1285824" y="0"/>
                </a:lnTo>
                <a:lnTo>
                  <a:pt x="1285824" y="1341942"/>
                </a:lnTo>
                <a:lnTo>
                  <a:pt x="0" y="13419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518798" y="6206207"/>
            <a:ext cx="928696" cy="721006"/>
          </a:xfrm>
          <a:custGeom>
            <a:avLst/>
            <a:gdLst/>
            <a:ahLst/>
            <a:cxnLst/>
            <a:rect r="r" b="b" t="t" l="l"/>
            <a:pathLst>
              <a:path h="721006" w="928696">
                <a:moveTo>
                  <a:pt x="0" y="0"/>
                </a:moveTo>
                <a:lnTo>
                  <a:pt x="928696" y="0"/>
                </a:lnTo>
                <a:lnTo>
                  <a:pt x="928696" y="721006"/>
                </a:lnTo>
                <a:lnTo>
                  <a:pt x="0" y="7210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4457134" y="7140431"/>
            <a:ext cx="1052023" cy="650342"/>
          </a:xfrm>
          <a:custGeom>
            <a:avLst/>
            <a:gdLst/>
            <a:ahLst/>
            <a:cxnLst/>
            <a:rect r="r" b="b" t="t" l="l"/>
            <a:pathLst>
              <a:path h="650342" w="1052023">
                <a:moveTo>
                  <a:pt x="0" y="0"/>
                </a:moveTo>
                <a:lnTo>
                  <a:pt x="1052023" y="0"/>
                </a:lnTo>
                <a:lnTo>
                  <a:pt x="1052023" y="650342"/>
                </a:lnTo>
                <a:lnTo>
                  <a:pt x="0" y="6503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2" id="12"/>
          <p:cNvGrpSpPr/>
          <p:nvPr/>
        </p:nvGrpSpPr>
        <p:grpSpPr>
          <a:xfrm rot="0">
            <a:off x="7840830" y="4385597"/>
            <a:ext cx="2526402" cy="2526402"/>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Freeform 14" id="14"/>
          <p:cNvSpPr/>
          <p:nvPr/>
        </p:nvSpPr>
        <p:spPr>
          <a:xfrm flipH="false" flipV="false" rot="0">
            <a:off x="8413487" y="4520719"/>
            <a:ext cx="1381088" cy="981828"/>
          </a:xfrm>
          <a:custGeom>
            <a:avLst/>
            <a:gdLst/>
            <a:ahLst/>
            <a:cxnLst/>
            <a:rect r="r" b="b" t="t" l="l"/>
            <a:pathLst>
              <a:path h="981828" w="1381088">
                <a:moveTo>
                  <a:pt x="0" y="0"/>
                </a:moveTo>
                <a:lnTo>
                  <a:pt x="1381087" y="0"/>
                </a:lnTo>
                <a:lnTo>
                  <a:pt x="1381087" y="981827"/>
                </a:lnTo>
                <a:lnTo>
                  <a:pt x="0" y="98182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5" id="15"/>
          <p:cNvSpPr/>
          <p:nvPr/>
        </p:nvSpPr>
        <p:spPr>
          <a:xfrm flipH="false" flipV="false" rot="0">
            <a:off x="9504730" y="5384264"/>
            <a:ext cx="591071" cy="895562"/>
          </a:xfrm>
          <a:custGeom>
            <a:avLst/>
            <a:gdLst/>
            <a:ahLst/>
            <a:cxnLst/>
            <a:rect r="r" b="b" t="t" l="l"/>
            <a:pathLst>
              <a:path h="895562" w="591071">
                <a:moveTo>
                  <a:pt x="0" y="0"/>
                </a:moveTo>
                <a:lnTo>
                  <a:pt x="591071" y="0"/>
                </a:lnTo>
                <a:lnTo>
                  <a:pt x="591071" y="895562"/>
                </a:lnTo>
                <a:lnTo>
                  <a:pt x="0" y="89556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0">
            <a:off x="8715915" y="5134787"/>
            <a:ext cx="883742" cy="1252726"/>
          </a:xfrm>
          <a:custGeom>
            <a:avLst/>
            <a:gdLst/>
            <a:ahLst/>
            <a:cxnLst/>
            <a:rect r="r" b="b" t="t" l="l"/>
            <a:pathLst>
              <a:path h="1252726" w="883742">
                <a:moveTo>
                  <a:pt x="0" y="0"/>
                </a:moveTo>
                <a:lnTo>
                  <a:pt x="883741" y="0"/>
                </a:lnTo>
                <a:lnTo>
                  <a:pt x="883741" y="1252727"/>
                </a:lnTo>
                <a:lnTo>
                  <a:pt x="0" y="125272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false" flipV="false" rot="0">
            <a:off x="7922295" y="5146165"/>
            <a:ext cx="793620" cy="1252726"/>
          </a:xfrm>
          <a:custGeom>
            <a:avLst/>
            <a:gdLst/>
            <a:ahLst/>
            <a:cxnLst/>
            <a:rect r="r" b="b" t="t" l="l"/>
            <a:pathLst>
              <a:path h="1252726" w="793620">
                <a:moveTo>
                  <a:pt x="0" y="0"/>
                </a:moveTo>
                <a:lnTo>
                  <a:pt x="793620" y="0"/>
                </a:lnTo>
                <a:lnTo>
                  <a:pt x="793620" y="1252726"/>
                </a:lnTo>
                <a:lnTo>
                  <a:pt x="0" y="1252726"/>
                </a:lnTo>
                <a:lnTo>
                  <a:pt x="0" y="0"/>
                </a:lnTo>
                <a:close/>
              </a:path>
            </a:pathLst>
          </a:custGeom>
          <a:blipFill>
            <a:blip r:embed="rId17">
              <a:extLst>
                <a:ext uri="{96DAC541-7B7A-43D3-8B79-37D633B846F1}">
                  <asvg:svgBlip xmlns:asvg="http://schemas.microsoft.com/office/drawing/2016/SVG/main" r:embed="rId18"/>
                </a:ext>
              </a:extLst>
            </a:blip>
            <a:stretch>
              <a:fillRect l="0" t="0" r="0" b="-54858"/>
            </a:stretch>
          </a:blipFill>
        </p:spPr>
      </p:sp>
      <p:sp>
        <p:nvSpPr>
          <p:cNvPr name="TextBox 18" id="18"/>
          <p:cNvSpPr txBox="true"/>
          <p:nvPr/>
        </p:nvSpPr>
        <p:spPr>
          <a:xfrm rot="0">
            <a:off x="928366" y="3886115"/>
            <a:ext cx="1735685" cy="439694"/>
          </a:xfrm>
          <a:prstGeom prst="rect">
            <a:avLst/>
          </a:prstGeom>
        </p:spPr>
        <p:txBody>
          <a:bodyPr anchor="t" rtlCol="false" tIns="0" lIns="0" bIns="0" rIns="0">
            <a:spAutoFit/>
          </a:bodyPr>
          <a:lstStyle/>
          <a:p>
            <a:pPr algn="l">
              <a:lnSpc>
                <a:spcPts val="3427"/>
              </a:lnSpc>
              <a:spcBef>
                <a:spcPct val="0"/>
              </a:spcBef>
            </a:pPr>
            <a:r>
              <a:rPr lang="en-US" sz="2616" spc="78">
                <a:solidFill>
                  <a:srgbClr val="2E59A7"/>
                </a:solidFill>
                <a:latin typeface="Poppins Heavy"/>
                <a:ea typeface="Poppins Heavy"/>
                <a:cs typeface="Poppins Heavy"/>
                <a:sym typeface="Poppins Heavy"/>
              </a:rPr>
              <a:t>ÉTAPE 1</a:t>
            </a:r>
          </a:p>
        </p:txBody>
      </p:sp>
      <p:sp>
        <p:nvSpPr>
          <p:cNvPr name="TextBox 19" id="19"/>
          <p:cNvSpPr txBox="true"/>
          <p:nvPr/>
        </p:nvSpPr>
        <p:spPr>
          <a:xfrm rot="0">
            <a:off x="4869972" y="8279303"/>
            <a:ext cx="1453164" cy="439649"/>
          </a:xfrm>
          <a:prstGeom prst="rect">
            <a:avLst/>
          </a:prstGeom>
        </p:spPr>
        <p:txBody>
          <a:bodyPr anchor="t" rtlCol="false" tIns="0" lIns="0" bIns="0" rIns="0">
            <a:spAutoFit/>
          </a:bodyPr>
          <a:lstStyle/>
          <a:p>
            <a:pPr algn="l">
              <a:lnSpc>
                <a:spcPts val="3432"/>
              </a:lnSpc>
              <a:spcBef>
                <a:spcPct val="0"/>
              </a:spcBef>
            </a:pPr>
            <a:r>
              <a:rPr lang="en-US" sz="2619" spc="78">
                <a:solidFill>
                  <a:srgbClr val="3B429F"/>
                </a:solidFill>
                <a:latin typeface="Poppins Heavy"/>
                <a:ea typeface="Poppins Heavy"/>
                <a:cs typeface="Poppins Heavy"/>
                <a:sym typeface="Poppins Heavy"/>
              </a:rPr>
              <a:t>ÉTAPE 2</a:t>
            </a:r>
          </a:p>
        </p:txBody>
      </p:sp>
      <p:sp>
        <p:nvSpPr>
          <p:cNvPr name="TextBox 20" id="20"/>
          <p:cNvSpPr txBox="true"/>
          <p:nvPr/>
        </p:nvSpPr>
        <p:spPr>
          <a:xfrm rot="0">
            <a:off x="8318108" y="3871464"/>
            <a:ext cx="1410189" cy="439649"/>
          </a:xfrm>
          <a:prstGeom prst="rect">
            <a:avLst/>
          </a:prstGeom>
        </p:spPr>
        <p:txBody>
          <a:bodyPr anchor="t" rtlCol="false" tIns="0" lIns="0" bIns="0" rIns="0">
            <a:spAutoFit/>
          </a:bodyPr>
          <a:lstStyle/>
          <a:p>
            <a:pPr algn="r">
              <a:lnSpc>
                <a:spcPts val="3432"/>
              </a:lnSpc>
              <a:spcBef>
                <a:spcPct val="0"/>
              </a:spcBef>
            </a:pPr>
            <a:r>
              <a:rPr lang="en-US" sz="2619" spc="78">
                <a:solidFill>
                  <a:srgbClr val="2C92D5"/>
                </a:solidFill>
                <a:latin typeface="Poppins Heavy"/>
                <a:ea typeface="Poppins Heavy"/>
                <a:cs typeface="Poppins Heavy"/>
                <a:sym typeface="Poppins Heavy"/>
              </a:rPr>
              <a:t>ÉTAPE 3</a:t>
            </a:r>
          </a:p>
        </p:txBody>
      </p:sp>
      <p:sp>
        <p:nvSpPr>
          <p:cNvPr name="AutoShape 21" id="21"/>
          <p:cNvSpPr/>
          <p:nvPr/>
        </p:nvSpPr>
        <p:spPr>
          <a:xfrm>
            <a:off x="3871718" y="8522939"/>
            <a:ext cx="998255" cy="0"/>
          </a:xfrm>
          <a:prstGeom prst="line">
            <a:avLst/>
          </a:prstGeom>
          <a:ln cap="flat" w="19050">
            <a:solidFill>
              <a:srgbClr val="000000"/>
            </a:solidFill>
            <a:prstDash val="sysDot"/>
            <a:headEnd type="none" len="sm" w="sm"/>
            <a:tailEnd type="none" len="sm" w="sm"/>
          </a:ln>
        </p:spPr>
      </p:sp>
      <p:sp>
        <p:nvSpPr>
          <p:cNvPr name="AutoShape 22" id="22"/>
          <p:cNvSpPr/>
          <p:nvPr/>
        </p:nvSpPr>
        <p:spPr>
          <a:xfrm flipV="true">
            <a:off x="7311866" y="4096071"/>
            <a:ext cx="9525" cy="4413624"/>
          </a:xfrm>
          <a:prstGeom prst="line">
            <a:avLst/>
          </a:prstGeom>
          <a:ln cap="flat" w="19050">
            <a:solidFill>
              <a:srgbClr val="000000"/>
            </a:solidFill>
            <a:prstDash val="sysDot"/>
            <a:headEnd type="none" len="sm" w="sm"/>
            <a:tailEnd type="none" len="sm" w="sm"/>
          </a:ln>
        </p:spPr>
      </p:sp>
      <p:sp>
        <p:nvSpPr>
          <p:cNvPr name="AutoShape 23" id="23"/>
          <p:cNvSpPr/>
          <p:nvPr/>
        </p:nvSpPr>
        <p:spPr>
          <a:xfrm flipV="true">
            <a:off x="6323136" y="8513414"/>
            <a:ext cx="1007779" cy="9525"/>
          </a:xfrm>
          <a:prstGeom prst="line">
            <a:avLst/>
          </a:prstGeom>
          <a:ln cap="flat" w="19050">
            <a:solidFill>
              <a:srgbClr val="000000"/>
            </a:solidFill>
            <a:prstDash val="sysDot"/>
            <a:headEnd type="none" len="sm" w="sm"/>
            <a:tailEnd type="none" len="sm" w="sm"/>
          </a:ln>
        </p:spPr>
      </p:sp>
      <p:sp>
        <p:nvSpPr>
          <p:cNvPr name="AutoShape 24" id="24"/>
          <p:cNvSpPr/>
          <p:nvPr/>
        </p:nvSpPr>
        <p:spPr>
          <a:xfrm flipV="true">
            <a:off x="3871718" y="4115101"/>
            <a:ext cx="9525" cy="4398314"/>
          </a:xfrm>
          <a:prstGeom prst="line">
            <a:avLst/>
          </a:prstGeom>
          <a:ln cap="flat" w="19050">
            <a:solidFill>
              <a:srgbClr val="000000"/>
            </a:solidFill>
            <a:prstDash val="sysDot"/>
            <a:headEnd type="none" len="sm" w="sm"/>
            <a:tailEnd type="none" len="sm" w="sm"/>
          </a:ln>
        </p:spPr>
      </p:sp>
      <p:grpSp>
        <p:nvGrpSpPr>
          <p:cNvPr name="Group 25" id="25"/>
          <p:cNvGrpSpPr/>
          <p:nvPr/>
        </p:nvGrpSpPr>
        <p:grpSpPr>
          <a:xfrm rot="0">
            <a:off x="11300286" y="5805847"/>
            <a:ext cx="2381426" cy="2381426"/>
            <a:chOff x="0" y="0"/>
            <a:chExt cx="6350000" cy="6350000"/>
          </a:xfrm>
        </p:grpSpPr>
        <p:sp>
          <p:nvSpPr>
            <p:cNvPr name="Freeform 26" id="2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75579"/>
            </a:solidFill>
          </p:spPr>
        </p:sp>
      </p:grpSp>
      <p:sp>
        <p:nvSpPr>
          <p:cNvPr name="AutoShape 27" id="27"/>
          <p:cNvSpPr/>
          <p:nvPr/>
        </p:nvSpPr>
        <p:spPr>
          <a:xfrm flipV="true">
            <a:off x="2280063" y="4102231"/>
            <a:ext cx="1582130" cy="3345"/>
          </a:xfrm>
          <a:prstGeom prst="line">
            <a:avLst/>
          </a:prstGeom>
          <a:ln cap="flat" w="19050">
            <a:solidFill>
              <a:srgbClr val="000000"/>
            </a:solidFill>
            <a:prstDash val="sysDot"/>
            <a:headEnd type="none" len="sm" w="sm"/>
            <a:tailEnd type="none" len="sm" w="sm"/>
          </a:ln>
        </p:spPr>
      </p:sp>
      <p:sp>
        <p:nvSpPr>
          <p:cNvPr name="AutoShape 28" id="28"/>
          <p:cNvSpPr/>
          <p:nvPr/>
        </p:nvSpPr>
        <p:spPr>
          <a:xfrm>
            <a:off x="7331006" y="4102231"/>
            <a:ext cx="998255" cy="0"/>
          </a:xfrm>
          <a:prstGeom prst="line">
            <a:avLst/>
          </a:prstGeom>
          <a:ln cap="flat" w="19050">
            <a:solidFill>
              <a:srgbClr val="000000"/>
            </a:solidFill>
            <a:prstDash val="sysDot"/>
            <a:headEnd type="none" len="sm" w="sm"/>
            <a:tailEnd type="none" len="sm" w="sm"/>
          </a:ln>
        </p:spPr>
      </p:sp>
      <p:sp>
        <p:nvSpPr>
          <p:cNvPr name="AutoShape 29" id="29"/>
          <p:cNvSpPr/>
          <p:nvPr/>
        </p:nvSpPr>
        <p:spPr>
          <a:xfrm flipV="true">
            <a:off x="9728296" y="4110725"/>
            <a:ext cx="1084069" cy="4376"/>
          </a:xfrm>
          <a:prstGeom prst="line">
            <a:avLst/>
          </a:prstGeom>
          <a:ln cap="flat" w="19050">
            <a:solidFill>
              <a:srgbClr val="000000"/>
            </a:solidFill>
            <a:prstDash val="sysDot"/>
            <a:headEnd type="none" len="sm" w="sm"/>
            <a:tailEnd type="none" len="sm" w="sm"/>
          </a:ln>
        </p:spPr>
      </p:sp>
      <p:sp>
        <p:nvSpPr>
          <p:cNvPr name="AutoShape 30" id="30"/>
          <p:cNvSpPr/>
          <p:nvPr/>
        </p:nvSpPr>
        <p:spPr>
          <a:xfrm flipV="true">
            <a:off x="10821981" y="4096779"/>
            <a:ext cx="9525" cy="4413624"/>
          </a:xfrm>
          <a:prstGeom prst="line">
            <a:avLst/>
          </a:prstGeom>
          <a:ln cap="flat" w="19050">
            <a:solidFill>
              <a:srgbClr val="000000"/>
            </a:solidFill>
            <a:prstDash val="sysDot"/>
            <a:headEnd type="none" len="sm" w="sm"/>
            <a:tailEnd type="none" len="sm" w="sm"/>
          </a:ln>
        </p:spPr>
      </p:sp>
      <p:sp>
        <p:nvSpPr>
          <p:cNvPr name="TextBox 31" id="31"/>
          <p:cNvSpPr txBox="true"/>
          <p:nvPr/>
        </p:nvSpPr>
        <p:spPr>
          <a:xfrm rot="0">
            <a:off x="11751317" y="8260253"/>
            <a:ext cx="1453164" cy="439649"/>
          </a:xfrm>
          <a:prstGeom prst="rect">
            <a:avLst/>
          </a:prstGeom>
        </p:spPr>
        <p:txBody>
          <a:bodyPr anchor="t" rtlCol="false" tIns="0" lIns="0" bIns="0" rIns="0">
            <a:spAutoFit/>
          </a:bodyPr>
          <a:lstStyle/>
          <a:p>
            <a:pPr algn="l">
              <a:lnSpc>
                <a:spcPts val="3432"/>
              </a:lnSpc>
              <a:spcBef>
                <a:spcPct val="0"/>
              </a:spcBef>
            </a:pPr>
            <a:r>
              <a:rPr lang="en-US" sz="2619" spc="78">
                <a:solidFill>
                  <a:srgbClr val="2E59A7"/>
                </a:solidFill>
                <a:latin typeface="Poppins Heavy"/>
                <a:ea typeface="Poppins Heavy"/>
                <a:cs typeface="Poppins Heavy"/>
                <a:sym typeface="Poppins Heavy"/>
              </a:rPr>
              <a:t>ÉTAPE 4</a:t>
            </a:r>
          </a:p>
        </p:txBody>
      </p:sp>
      <p:sp>
        <p:nvSpPr>
          <p:cNvPr name="AutoShape 32" id="32"/>
          <p:cNvSpPr/>
          <p:nvPr/>
        </p:nvSpPr>
        <p:spPr>
          <a:xfrm>
            <a:off x="10812456" y="8494365"/>
            <a:ext cx="998255" cy="0"/>
          </a:xfrm>
          <a:prstGeom prst="line">
            <a:avLst/>
          </a:prstGeom>
          <a:ln cap="flat" w="19050">
            <a:solidFill>
              <a:srgbClr val="000000"/>
            </a:solidFill>
            <a:prstDash val="sysDot"/>
            <a:headEnd type="none" len="sm" w="sm"/>
            <a:tailEnd type="none" len="sm" w="sm"/>
          </a:ln>
        </p:spPr>
      </p:sp>
      <p:sp>
        <p:nvSpPr>
          <p:cNvPr name="Freeform 33" id="33"/>
          <p:cNvSpPr/>
          <p:nvPr/>
        </p:nvSpPr>
        <p:spPr>
          <a:xfrm flipH="false" flipV="false" rot="0">
            <a:off x="11641131" y="6267406"/>
            <a:ext cx="1640596" cy="1458307"/>
          </a:xfrm>
          <a:custGeom>
            <a:avLst/>
            <a:gdLst/>
            <a:ahLst/>
            <a:cxnLst/>
            <a:rect r="r" b="b" t="t" l="l"/>
            <a:pathLst>
              <a:path h="1458307" w="1640596">
                <a:moveTo>
                  <a:pt x="0" y="0"/>
                </a:moveTo>
                <a:lnTo>
                  <a:pt x="1640595" y="0"/>
                </a:lnTo>
                <a:lnTo>
                  <a:pt x="1640595" y="1458307"/>
                </a:lnTo>
                <a:lnTo>
                  <a:pt x="0" y="145830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34" id="34"/>
          <p:cNvSpPr txBox="true"/>
          <p:nvPr/>
        </p:nvSpPr>
        <p:spPr>
          <a:xfrm rot="0">
            <a:off x="13785" y="654246"/>
            <a:ext cx="18288000" cy="952500"/>
          </a:xfrm>
          <a:prstGeom prst="rect">
            <a:avLst/>
          </a:prstGeom>
        </p:spPr>
        <p:txBody>
          <a:bodyPr anchor="t" rtlCol="false" tIns="0" lIns="0" bIns="0" rIns="0">
            <a:spAutoFit/>
          </a:bodyPr>
          <a:lstStyle/>
          <a:p>
            <a:pPr algn="ctr">
              <a:lnSpc>
                <a:spcPts val="7500"/>
              </a:lnSpc>
            </a:pPr>
            <a:r>
              <a:rPr lang="en-US" sz="5000">
                <a:solidFill>
                  <a:srgbClr val="F7F7F7"/>
                </a:solidFill>
                <a:latin typeface="Poppins Semi-Bold"/>
                <a:ea typeface="Poppins Semi-Bold"/>
                <a:cs typeface="Poppins Semi-Bold"/>
                <a:sym typeface="Poppins Semi-Bold"/>
              </a:rPr>
              <a:t>Le processus de création</a:t>
            </a:r>
          </a:p>
        </p:txBody>
      </p:sp>
      <p:sp>
        <p:nvSpPr>
          <p:cNvPr name="TextBox 35" id="35"/>
          <p:cNvSpPr txBox="true"/>
          <p:nvPr/>
        </p:nvSpPr>
        <p:spPr>
          <a:xfrm rot="0">
            <a:off x="933327" y="7054706"/>
            <a:ext cx="2471666" cy="1146138"/>
          </a:xfrm>
          <a:prstGeom prst="rect">
            <a:avLst/>
          </a:prstGeom>
        </p:spPr>
        <p:txBody>
          <a:bodyPr anchor="t" rtlCol="false" tIns="0" lIns="0" bIns="0" rIns="0">
            <a:spAutoFit/>
          </a:bodyPr>
          <a:lstStyle/>
          <a:p>
            <a:pPr algn="ctr">
              <a:lnSpc>
                <a:spcPts val="2977"/>
              </a:lnSpc>
            </a:pPr>
            <a:r>
              <a:rPr lang="en-US" sz="2126">
                <a:solidFill>
                  <a:srgbClr val="000000"/>
                </a:solidFill>
                <a:latin typeface="Arial"/>
                <a:ea typeface="Arial"/>
                <a:cs typeface="Arial"/>
                <a:sym typeface="Arial"/>
              </a:rPr>
              <a:t>Consultation du contenu du cours de la prof. Shalini Lal.</a:t>
            </a:r>
          </a:p>
        </p:txBody>
      </p:sp>
      <p:sp>
        <p:nvSpPr>
          <p:cNvPr name="TextBox 36" id="36"/>
          <p:cNvSpPr txBox="true"/>
          <p:nvPr/>
        </p:nvSpPr>
        <p:spPr>
          <a:xfrm rot="0">
            <a:off x="4089803" y="4045081"/>
            <a:ext cx="3013503" cy="1315593"/>
          </a:xfrm>
          <a:prstGeom prst="rect">
            <a:avLst/>
          </a:prstGeom>
        </p:spPr>
        <p:txBody>
          <a:bodyPr anchor="t" rtlCol="false" tIns="0" lIns="0" bIns="0" rIns="0">
            <a:spAutoFit/>
          </a:bodyPr>
          <a:lstStyle/>
          <a:p>
            <a:pPr algn="ctr">
              <a:lnSpc>
                <a:spcPts val="2561"/>
              </a:lnSpc>
            </a:pPr>
            <a:r>
              <a:rPr lang="en-US" sz="1829">
                <a:solidFill>
                  <a:srgbClr val="000000"/>
                </a:solidFill>
                <a:latin typeface="Arial"/>
                <a:ea typeface="Arial"/>
                <a:cs typeface="Arial"/>
                <a:sym typeface="Arial"/>
              </a:rPr>
              <a:t>Scan des ressources dans la littérature pour identifier d’autres ressources pertinentes.</a:t>
            </a:r>
          </a:p>
        </p:txBody>
      </p:sp>
      <p:sp>
        <p:nvSpPr>
          <p:cNvPr name="TextBox 37" id="37"/>
          <p:cNvSpPr txBox="true"/>
          <p:nvPr/>
        </p:nvSpPr>
        <p:spPr>
          <a:xfrm rot="0">
            <a:off x="7552812" y="7178772"/>
            <a:ext cx="3037748" cy="1315593"/>
          </a:xfrm>
          <a:prstGeom prst="rect">
            <a:avLst/>
          </a:prstGeom>
        </p:spPr>
        <p:txBody>
          <a:bodyPr anchor="t" rtlCol="false" tIns="0" lIns="0" bIns="0" rIns="0">
            <a:spAutoFit/>
          </a:bodyPr>
          <a:lstStyle/>
          <a:p>
            <a:pPr algn="ctr">
              <a:lnSpc>
                <a:spcPts val="2561"/>
              </a:lnSpc>
              <a:spcBef>
                <a:spcPct val="0"/>
              </a:spcBef>
            </a:pPr>
            <a:r>
              <a:rPr lang="en-US" sz="1829">
                <a:solidFill>
                  <a:srgbClr val="000000"/>
                </a:solidFill>
                <a:latin typeface="Arial"/>
                <a:ea typeface="Arial"/>
                <a:cs typeface="Arial"/>
                <a:sym typeface="Arial"/>
              </a:rPr>
              <a:t>Consultation de bibliothécaires, professeur·e·s et étudiant·e·s afin d’affiner le contenu. </a:t>
            </a:r>
          </a:p>
        </p:txBody>
      </p:sp>
      <p:sp>
        <p:nvSpPr>
          <p:cNvPr name="TextBox 38" id="38"/>
          <p:cNvSpPr txBox="true"/>
          <p:nvPr/>
        </p:nvSpPr>
        <p:spPr>
          <a:xfrm rot="0">
            <a:off x="11185867" y="4033054"/>
            <a:ext cx="2653163" cy="1146810"/>
          </a:xfrm>
          <a:prstGeom prst="rect">
            <a:avLst/>
          </a:prstGeom>
        </p:spPr>
        <p:txBody>
          <a:bodyPr anchor="t" rtlCol="false" tIns="0" lIns="0" bIns="0" rIns="0">
            <a:spAutoFit/>
          </a:bodyPr>
          <a:lstStyle/>
          <a:p>
            <a:pPr algn="ctr">
              <a:lnSpc>
                <a:spcPts val="2940"/>
              </a:lnSpc>
            </a:pPr>
            <a:r>
              <a:rPr lang="en-US" sz="2100">
                <a:solidFill>
                  <a:srgbClr val="000000"/>
                </a:solidFill>
                <a:latin typeface="Arial Bold"/>
                <a:ea typeface="Arial Bold"/>
                <a:cs typeface="Arial Bold"/>
                <a:sym typeface="Arial Bold"/>
              </a:rPr>
              <a:t>Finalisation du contenu et révision du matériel produit.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DAGAvtjagsk</dc:identifier>
  <dcterms:modified xsi:type="dcterms:W3CDTF">2011-08-01T06:04:30Z</dcterms:modified>
  <cp:revision>1</cp:revision>
  <dc:title>Capsule 0_Introduction : Bienvenue dans la boîte à outils_REL</dc:title>
</cp:coreProperties>
</file>