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33"/>
  </p:notesMasterIdLst>
  <p:sldIdLst>
    <p:sldId id="256" r:id="rId24"/>
    <p:sldId id="257" r:id="rId25"/>
    <p:sldId id="258" r:id="rId26"/>
    <p:sldId id="259" r:id="rId27"/>
    <p:sldId id="260" r:id="rId28"/>
    <p:sldId id="261" r:id="rId29"/>
    <p:sldId id="262" r:id="rId30"/>
    <p:sldId id="263" r:id="rId31"/>
    <p:sldId id="264" r:id="rId32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Canva Sans" charset="1" panose="020B0503030501040103"/>
      <p:regular r:id="rId10"/>
    </p:embeddedFont>
    <p:embeddedFont>
      <p:font typeface="Canva Sans Bold" charset="1" panose="020B0803030501040103"/>
      <p:regular r:id="rId11"/>
    </p:embeddedFont>
    <p:embeddedFont>
      <p:font typeface="Canva Sans Italics" charset="1" panose="020B0503030501040103"/>
      <p:regular r:id="rId12"/>
    </p:embeddedFont>
    <p:embeddedFont>
      <p:font typeface="Canva Sans Bold Italics" charset="1" panose="020B0803030501040103"/>
      <p:regular r:id="rId13"/>
    </p:embeddedFont>
    <p:embeddedFont>
      <p:font typeface="Canva Sans Medium" charset="1" panose="020B0603030501040103"/>
      <p:regular r:id="rId14"/>
    </p:embeddedFont>
    <p:embeddedFont>
      <p:font typeface="Canva Sans Medium Italics" charset="1" panose="020B0603030501040103"/>
      <p:regular r:id="rId15"/>
    </p:embeddedFont>
    <p:embeddedFont>
      <p:font typeface="Open Sans" charset="1" panose="020B0606030504020204"/>
      <p:regular r:id="rId16"/>
    </p:embeddedFont>
    <p:embeddedFont>
      <p:font typeface="Open Sans Bold" charset="1" panose="020B0806030504020204"/>
      <p:regular r:id="rId17"/>
    </p:embeddedFont>
    <p:embeddedFont>
      <p:font typeface="Open Sans Italics" charset="1" panose="020B0606030504020204"/>
      <p:regular r:id="rId18"/>
    </p:embeddedFont>
    <p:embeddedFont>
      <p:font typeface="Open Sans Bold Italics" charset="1" panose="020B0806030504020204"/>
      <p:regular r:id="rId19"/>
    </p:embeddedFont>
    <p:embeddedFont>
      <p:font typeface="Open Sans Light" charset="1" panose="020B0306030504020204"/>
      <p:regular r:id="rId20"/>
    </p:embeddedFont>
    <p:embeddedFont>
      <p:font typeface="Open Sans Light Italics" charset="1" panose="020B0306030504020204"/>
      <p:regular r:id="rId21"/>
    </p:embeddedFont>
    <p:embeddedFont>
      <p:font typeface="Open Sans Ultra-Bold" charset="1" panose="00000000000000000000"/>
      <p:regular r:id="rId22"/>
    </p:embeddedFont>
    <p:embeddedFont>
      <p:font typeface="Open Sans Ultra-Bold Italics" charset="1" panose="0000000000000000000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3.fntdata"/><Relationship Id="rId18" Type="http://schemas.openxmlformats.org/officeDocument/2006/relationships/font" Target="fonts/font18.fntdata"/><Relationship Id="rId26" Type="http://schemas.openxmlformats.org/officeDocument/2006/relationships/slide" Target="slides/slide3.xml"/><Relationship Id="rId21" Type="http://schemas.openxmlformats.org/officeDocument/2006/relationships/font" Target="fonts/font21.fntdata"/><Relationship Id="rId34" Type="http://schemas.openxmlformats.org/officeDocument/2006/relationships/theme" Target="theme/theme2.xml"/><Relationship Id="rId12" Type="http://schemas.openxmlformats.org/officeDocument/2006/relationships/font" Target="fonts/font12.fntdata"/><Relationship Id="rId17" Type="http://schemas.openxmlformats.org/officeDocument/2006/relationships/font" Target="fonts/font17.fntdata"/><Relationship Id="rId25" Type="http://schemas.openxmlformats.org/officeDocument/2006/relationships/slide" Target="slides/slide2.xml"/><Relationship Id="rId33" Type="http://schemas.openxmlformats.org/officeDocument/2006/relationships/notesMaster" Target="notesMasters/notesMaster1.xml"/><Relationship Id="rId7" Type="http://schemas.openxmlformats.org/officeDocument/2006/relationships/font" Target="fonts/font7.fntdata"/><Relationship Id="rId38" Type="http://schemas.openxmlformats.org/officeDocument/2006/relationships/customXml" Target="../customXml/item3.xml"/><Relationship Id="rId16" Type="http://schemas.openxmlformats.org/officeDocument/2006/relationships/font" Target="fonts/font16.fntdata"/><Relationship Id="rId2" Type="http://schemas.openxmlformats.org/officeDocument/2006/relationships/presProps" Target="presProps.xml"/><Relationship Id="rId20" Type="http://schemas.openxmlformats.org/officeDocument/2006/relationships/font" Target="fonts/font20.fntdata"/><Relationship Id="rId29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11" Type="http://schemas.openxmlformats.org/officeDocument/2006/relationships/font" Target="fonts/font11.fntdata"/><Relationship Id="rId24" Type="http://schemas.openxmlformats.org/officeDocument/2006/relationships/slide" Target="slides/slide1.xml"/><Relationship Id="rId32" Type="http://schemas.openxmlformats.org/officeDocument/2006/relationships/slide" Target="slides/slide9.xml"/><Relationship Id="rId6" Type="http://schemas.openxmlformats.org/officeDocument/2006/relationships/font" Target="fonts/font6.fntdata"/><Relationship Id="rId37" Type="http://schemas.openxmlformats.org/officeDocument/2006/relationships/customXml" Target="../customXml/item2.xml"/><Relationship Id="rId15" Type="http://schemas.openxmlformats.org/officeDocument/2006/relationships/font" Target="fonts/font15.fntdata"/><Relationship Id="rId23" Type="http://schemas.openxmlformats.org/officeDocument/2006/relationships/font" Target="fonts/font23.fntdata"/><Relationship Id="rId28" Type="http://schemas.openxmlformats.org/officeDocument/2006/relationships/slide" Target="slides/slide5.xml"/><Relationship Id="rId5" Type="http://schemas.openxmlformats.org/officeDocument/2006/relationships/tableStyles" Target="tableStyles.xml"/><Relationship Id="rId36" Type="http://schemas.openxmlformats.org/officeDocument/2006/relationships/customXml" Target="../customXml/item1.xml"/><Relationship Id="rId10" Type="http://schemas.openxmlformats.org/officeDocument/2006/relationships/font" Target="fonts/font10.fntdata"/><Relationship Id="rId19" Type="http://schemas.openxmlformats.org/officeDocument/2006/relationships/font" Target="fonts/font19.fntdata"/><Relationship Id="rId31" Type="http://schemas.openxmlformats.org/officeDocument/2006/relationships/slide" Target="slides/slide8.xml"/><Relationship Id="rId14" Type="http://schemas.openxmlformats.org/officeDocument/2006/relationships/font" Target="fonts/font14.fntdata"/><Relationship Id="rId22" Type="http://schemas.openxmlformats.org/officeDocument/2006/relationships/font" Target="fonts/font22.fntdata"/><Relationship Id="rId27" Type="http://schemas.openxmlformats.org/officeDocument/2006/relationships/slide" Target="slides/slide4.xml"/><Relationship Id="rId30" Type="http://schemas.openxmlformats.org/officeDocument/2006/relationships/slide" Target="slides/slide7.xml"/><Relationship Id="rId35" Type="http://schemas.openxmlformats.org/officeDocument/2006/relationships/notesSlide" Target="notesSlides/notesSlide1.xml"/><Relationship Id="rId4" Type="http://schemas.openxmlformats.org/officeDocument/2006/relationships/theme" Target="theme/theme1.xml"/><Relationship Id="rId9" Type="http://schemas.openxmlformats.org/officeDocument/2006/relationships/font" Target="fonts/font9.fntdata"/><Relationship Id="rId8" Type="http://schemas.openxmlformats.org/officeDocument/2006/relationships/font" Target="fonts/font8.fntdata"/><Relationship Id="rId3" Type="http://schemas.openxmlformats.org/officeDocument/2006/relationships/viewProps" Target="viewProps.xml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.xml" Type="http://schemas.openxmlformats.org/officeDocument/2006/relationships/slide"/></Relationships>
</file>

<file path=ppt/notesSlides/notesSlide1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En guise de synthèse, on retient quatre avantages de l'examen de la portée : </a:t>
            </a:r>
          </a:p>
          <a:p>
            <a:r>
              <a:rPr lang="en-US"/>
              <a:t>orienter ses recherches; travailler à son rythme; approfondir un sujet peu étudié; et, intégrer des sources varié. </a:t>
            </a:r>
          </a:p>
          <a:p>
            <a:r>
              <a:rPr lang="en-US"/>
              <a:t>Ensuite, les qualités utiles à la réalisation de l'examen de la portée sont : s'intéresser au sujet de recherche; avoir une bonne organisation; poser des questions; consulter les personnes ressources; et, avoir des bonnes capacités d'analyse et de synthèse. </a:t>
            </a:r>
          </a:p>
          <a:p>
            <a:r>
              <a:rPr lang="en-US"/>
              <a:t>Quatre éléments essentiels pour préparer un examen de la portée : élaborer une stratégie de recherche de qualité; lire les études antérieures; formuler efficacement ses questions de recherche; et, trouver un exemple d’examen de la portée. </a:t>
            </a:r>
          </a:p>
          <a:p>
            <a:r>
              <a:rPr lang="en-US"/>
              <a:t>Finalement, trois conseils à retenir : Ne pas travailler seul·e; progresser une étape à la fois; et, utiliser des logiciels. 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1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1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https://pressbooks.etsmtl.ca/reussirexamensciencessante/back-matter/annexe/" TargetMode="External" Type="http://schemas.openxmlformats.org/officeDocument/2006/relationships/hyperlink"/><Relationship Id="rId3" Target="../media/image2.png" Type="http://schemas.openxmlformats.org/officeDocument/2006/relationships/image"/><Relationship Id="rId4" Target="../media/image1.png" Type="http://schemas.openxmlformats.org/officeDocument/2006/relationships/image"/><Relationship Id="rId5" Target="../media/image3.png" Type="http://schemas.openxmlformats.org/officeDocument/2006/relationships/image"/><Relationship Id="rId6" Target="../media/image4.png" Type="http://schemas.openxmlformats.org/officeDocument/2006/relationships/image"/><Relationship Id="rId7" Target="../media/image5.png" Type="http://schemas.openxmlformats.org/officeDocument/2006/relationships/image"/><Relationship Id="rId8" Target="../media/image6.png" Type="http://schemas.openxmlformats.org/officeDocument/2006/relationships/image"/><Relationship Id="rId9" Target="../media/image7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https://pressbooks.etsmtl.ca/reussirexamensciencessante/" TargetMode="External" Type="http://schemas.openxmlformats.org/officeDocument/2006/relationships/hyperlink"/><Relationship Id="rId3" Target="../media/image2.png" Type="http://schemas.openxmlformats.org/officeDocument/2006/relationships/image"/><Relationship Id="rId4" Target="../media/image1.png" Type="http://schemas.openxmlformats.org/officeDocument/2006/relationships/image"/><Relationship Id="rId5" Target="../media/image3.png" Type="http://schemas.openxmlformats.org/officeDocument/2006/relationships/image"/><Relationship Id="rId6" Target="../media/image4.png" Type="http://schemas.openxmlformats.org/officeDocument/2006/relationships/image"/><Relationship Id="rId7" Target="../media/image5.png" Type="http://schemas.openxmlformats.org/officeDocument/2006/relationships/image"/><Relationship Id="rId8" Target="../media/image6.png" Type="http://schemas.openxmlformats.org/officeDocument/2006/relationships/image"/><Relationship Id="rId9" Target="../media/image7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4545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5897880" y="2894966"/>
            <a:ext cx="6492240" cy="0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" id="3"/>
          <p:cNvSpPr txBox="true"/>
          <p:nvPr/>
        </p:nvSpPr>
        <p:spPr>
          <a:xfrm rot="0">
            <a:off x="1028700" y="3085466"/>
            <a:ext cx="16230600" cy="1889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599">
                <a:solidFill>
                  <a:srgbClr val="FFFFFF"/>
                </a:solidFill>
                <a:latin typeface="Open Sans"/>
              </a:rPr>
              <a:t>Entrevue avec </a:t>
            </a:r>
          </a:p>
          <a:p>
            <a:pPr algn="ctr">
              <a:lnSpc>
                <a:spcPts val="5039"/>
              </a:lnSpc>
              <a:spcBef>
                <a:spcPct val="0"/>
              </a:spcBef>
            </a:pPr>
            <a:r>
              <a:rPr lang="en-US" sz="3599">
                <a:solidFill>
                  <a:srgbClr val="FFFFFF"/>
                </a:solidFill>
                <a:latin typeface="Open Sans"/>
              </a:rPr>
              <a:t>Louis-Pierre Auger, erg., doctorant en sciences de la réadaptation, Université de Montréal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101140" y="942975"/>
            <a:ext cx="16085720" cy="16948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59"/>
              </a:lnSpc>
              <a:spcBef>
                <a:spcPct val="0"/>
              </a:spcBef>
            </a:pPr>
            <a:r>
              <a:rPr lang="en-US" sz="4899">
                <a:solidFill>
                  <a:srgbClr val="FFFFFF"/>
                </a:solidFill>
                <a:latin typeface="Open Sans Bold"/>
              </a:rPr>
              <a:t>L’examen de la portée : les conseils de Louis-Pierre, étudiant au doctorat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2214892" y="6778836"/>
            <a:ext cx="13858216" cy="729541"/>
            <a:chOff x="0" y="0"/>
            <a:chExt cx="18477621" cy="97272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19572"/>
              <a:ext cx="2724249" cy="953149"/>
            </a:xfrm>
            <a:custGeom>
              <a:avLst/>
              <a:gdLst/>
              <a:ahLst/>
              <a:cxnLst/>
              <a:rect r="r" b="b" t="t" l="l"/>
              <a:pathLst>
                <a:path h="953149" w="2724249">
                  <a:moveTo>
                    <a:pt x="0" y="0"/>
                  </a:moveTo>
                  <a:lnTo>
                    <a:pt x="2724249" y="0"/>
                  </a:lnTo>
                  <a:lnTo>
                    <a:pt x="2724249" y="953149"/>
                  </a:lnTo>
                  <a:lnTo>
                    <a:pt x="0" y="9531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3154080" y="-38100"/>
              <a:ext cx="15323541" cy="10049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080"/>
                </a:lnSpc>
              </a:pPr>
              <a:r>
                <a:rPr lang="en-US" sz="2200">
                  <a:solidFill>
                    <a:srgbClr val="FFFFFF"/>
                  </a:solidFill>
                  <a:latin typeface="Canva Sans"/>
                </a:rPr>
                <a:t>Cette œuvre est une ressource éducative libre diffusée sur licence CC BY-NC-SA 4.0 (Attribution-NonCommercial-ShareAlike 4.0 International).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978051" y="9110633"/>
            <a:ext cx="16522397" cy="600134"/>
            <a:chOff x="0" y="0"/>
            <a:chExt cx="22029863" cy="800179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507302" cy="800179"/>
            </a:xfrm>
            <a:custGeom>
              <a:avLst/>
              <a:gdLst/>
              <a:ahLst/>
              <a:cxnLst/>
              <a:rect r="r" b="b" t="t" l="l"/>
              <a:pathLst>
                <a:path h="800179" w="6507302">
                  <a:moveTo>
                    <a:pt x="0" y="0"/>
                  </a:moveTo>
                  <a:lnTo>
                    <a:pt x="6507302" y="0"/>
                  </a:lnTo>
                  <a:lnTo>
                    <a:pt x="6507302" y="800179"/>
                  </a:lnTo>
                  <a:lnTo>
                    <a:pt x="0" y="8001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-156414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18409288" y="0"/>
              <a:ext cx="3620575" cy="800179"/>
            </a:xfrm>
            <a:custGeom>
              <a:avLst/>
              <a:gdLst/>
              <a:ahLst/>
              <a:cxnLst/>
              <a:rect r="r" b="b" t="t" l="l"/>
              <a:pathLst>
                <a:path h="800179" w="3620575">
                  <a:moveTo>
                    <a:pt x="0" y="0"/>
                  </a:moveTo>
                  <a:lnTo>
                    <a:pt x="3620575" y="0"/>
                  </a:lnTo>
                  <a:lnTo>
                    <a:pt x="3620575" y="800179"/>
                  </a:lnTo>
                  <a:lnTo>
                    <a:pt x="0" y="8001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360857" t="0" r="0" b="0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178543" y="4891716"/>
            <a:ext cx="15930914" cy="1744245"/>
            <a:chOff x="0" y="0"/>
            <a:chExt cx="21241219" cy="2325661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4157623" y="0"/>
              <a:ext cx="4651321" cy="2325661"/>
            </a:xfrm>
            <a:custGeom>
              <a:avLst/>
              <a:gdLst/>
              <a:ahLst/>
              <a:cxnLst/>
              <a:rect r="r" b="b" t="t" l="l"/>
              <a:pathLst>
                <a:path h="2325661" w="4651321">
                  <a:moveTo>
                    <a:pt x="0" y="0"/>
                  </a:moveTo>
                  <a:lnTo>
                    <a:pt x="4651321" y="0"/>
                  </a:lnTo>
                  <a:lnTo>
                    <a:pt x="4651321" y="2325661"/>
                  </a:lnTo>
                  <a:lnTo>
                    <a:pt x="0" y="23256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13204561" y="620515"/>
              <a:ext cx="3681425" cy="1288833"/>
            </a:xfrm>
            <a:custGeom>
              <a:avLst/>
              <a:gdLst/>
              <a:ahLst/>
              <a:cxnLst/>
              <a:rect r="r" b="b" t="t" l="l"/>
              <a:pathLst>
                <a:path h="1288833" w="3681425">
                  <a:moveTo>
                    <a:pt x="0" y="0"/>
                  </a:moveTo>
                  <a:lnTo>
                    <a:pt x="3681425" y="0"/>
                  </a:lnTo>
                  <a:lnTo>
                    <a:pt x="3681425" y="1288833"/>
                  </a:lnTo>
                  <a:lnTo>
                    <a:pt x="0" y="12888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17647986" y="508080"/>
              <a:ext cx="1513705" cy="1513705"/>
            </a:xfrm>
            <a:custGeom>
              <a:avLst/>
              <a:gdLst/>
              <a:ahLst/>
              <a:cxnLst/>
              <a:rect r="r" b="b" t="t" l="l"/>
              <a:pathLst>
                <a:path h="1513705" w="1513705">
                  <a:moveTo>
                    <a:pt x="0" y="0"/>
                  </a:moveTo>
                  <a:lnTo>
                    <a:pt x="1513704" y="0"/>
                  </a:lnTo>
                  <a:lnTo>
                    <a:pt x="1513704" y="1513704"/>
                  </a:lnTo>
                  <a:lnTo>
                    <a:pt x="0" y="15137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39037" r="0" b="-39037"/>
              </a:stretch>
            </a:blipFill>
          </p:spPr>
        </p:sp>
        <p:sp>
          <p:nvSpPr>
            <p:cNvPr name="TextBox 15" id="15"/>
            <p:cNvSpPr txBox="true"/>
            <p:nvPr/>
          </p:nvSpPr>
          <p:spPr>
            <a:xfrm rot="0">
              <a:off x="19012802" y="826813"/>
              <a:ext cx="2228417" cy="80956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175"/>
                </a:lnSpc>
              </a:pPr>
              <a:r>
                <a:rPr lang="en-US" sz="3697">
                  <a:solidFill>
                    <a:srgbClr val="EFAC42"/>
                  </a:solidFill>
                  <a:latin typeface="Canva Sans Bold"/>
                </a:rPr>
                <a:t>vis</a:t>
              </a:r>
              <a:r>
                <a:rPr lang="en-US" sz="3697">
                  <a:solidFill>
                    <a:srgbClr val="B73531"/>
                  </a:solidFill>
                  <a:latin typeface="Canva Sans Bold"/>
                </a:rPr>
                <a:t>er</a:t>
              </a:r>
              <a:r>
                <a:rPr lang="en-US" sz="3697">
                  <a:solidFill>
                    <a:srgbClr val="E85532"/>
                  </a:solidFill>
                  <a:latin typeface="Canva Sans Bold"/>
                </a:rPr>
                <a:t>go</a:t>
              </a:r>
            </a:p>
          </p:txBody>
        </p:sp>
        <p:sp>
          <p:nvSpPr>
            <p:cNvPr name="Freeform 16" id="16"/>
            <p:cNvSpPr/>
            <p:nvPr/>
          </p:nvSpPr>
          <p:spPr>
            <a:xfrm flipH="false" flipV="false" rot="0">
              <a:off x="9086647" y="351269"/>
              <a:ext cx="3355914" cy="1623122"/>
            </a:xfrm>
            <a:custGeom>
              <a:avLst/>
              <a:gdLst/>
              <a:ahLst/>
              <a:cxnLst/>
              <a:rect r="r" b="b" t="t" l="l"/>
              <a:pathLst>
                <a:path h="1623122" w="3355914">
                  <a:moveTo>
                    <a:pt x="0" y="0"/>
                  </a:moveTo>
                  <a:lnTo>
                    <a:pt x="3355914" y="0"/>
                  </a:lnTo>
                  <a:lnTo>
                    <a:pt x="3355914" y="1623122"/>
                  </a:lnTo>
                  <a:lnTo>
                    <a:pt x="0" y="16231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0" y="351269"/>
              <a:ext cx="3389298" cy="1309501"/>
            </a:xfrm>
            <a:custGeom>
              <a:avLst/>
              <a:gdLst/>
              <a:ahLst/>
              <a:cxnLst/>
              <a:rect r="r" b="b" t="t" l="l"/>
              <a:pathLst>
                <a:path h="1309501" w="3389298">
                  <a:moveTo>
                    <a:pt x="0" y="0"/>
                  </a:moveTo>
                  <a:lnTo>
                    <a:pt x="3389298" y="0"/>
                  </a:lnTo>
                  <a:lnTo>
                    <a:pt x="3389298" y="1309502"/>
                  </a:lnTo>
                  <a:lnTo>
                    <a:pt x="0" y="13095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</p:grpSp>
      <p:sp>
        <p:nvSpPr>
          <p:cNvPr name="TextBox 18" id="18"/>
          <p:cNvSpPr txBox="true"/>
          <p:nvPr/>
        </p:nvSpPr>
        <p:spPr>
          <a:xfrm rot="0">
            <a:off x="997090" y="7812830"/>
            <a:ext cx="16503358" cy="1153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FFFFFF"/>
                </a:solidFill>
                <a:latin typeface="Canva Sans Bold"/>
              </a:rPr>
              <a:t>Pour citer ce projet : </a:t>
            </a:r>
            <a:r>
              <a:rPr lang="en-US" sz="2199">
                <a:solidFill>
                  <a:srgbClr val="FFFFFF"/>
                </a:solidFill>
                <a:latin typeface="Canva Sans"/>
              </a:rPr>
              <a:t> </a:t>
            </a:r>
          </a:p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FFFFFF"/>
                </a:solidFill>
                <a:latin typeface="Canva Sans"/>
              </a:rPr>
              <a:t>Lal, S., Sabatino, T. et Jazi, S. (2024). </a:t>
            </a:r>
            <a:r>
              <a:rPr lang="en-US" sz="2199">
                <a:solidFill>
                  <a:srgbClr val="FFFFFF"/>
                </a:solidFill>
                <a:latin typeface="Canva Sans Italics"/>
              </a:rPr>
              <a:t>Mieux réussir un examen de la portée en sciences de la santé : Une boîte à outils.</a:t>
            </a:r>
            <a:r>
              <a:rPr lang="en-US" sz="2199">
                <a:solidFill>
                  <a:srgbClr val="FFFFFF"/>
                </a:solidFill>
                <a:latin typeface="Canva Sans"/>
              </a:rPr>
              <a:t> Université de Montréal. Licence CC BY-NC-SA 4.0 International.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bg>
      <p:bgPr>
        <a:solidFill>
          <a:srgbClr val="54545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0" y="5162550"/>
            <a:ext cx="18288000" cy="0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 flipV="true">
            <a:off x="9124950" y="-3829050"/>
            <a:ext cx="0" cy="18288000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0" y="-95398"/>
            <a:ext cx="9124950" cy="5257948"/>
            <a:chOff x="0" y="0"/>
            <a:chExt cx="2403279" cy="138480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03279" cy="1384809"/>
            </a:xfrm>
            <a:custGeom>
              <a:avLst/>
              <a:gdLst/>
              <a:ahLst/>
              <a:cxnLst/>
              <a:rect r="r" b="b" t="t" l="l"/>
              <a:pathLst>
                <a:path h="1384809" w="2403279">
                  <a:moveTo>
                    <a:pt x="0" y="0"/>
                  </a:moveTo>
                  <a:lnTo>
                    <a:pt x="2403279" y="0"/>
                  </a:lnTo>
                  <a:lnTo>
                    <a:pt x="2403279" y="1384809"/>
                  </a:lnTo>
                  <a:lnTo>
                    <a:pt x="0" y="1384809"/>
                  </a:lnTo>
                  <a:close/>
                </a:path>
              </a:pathLst>
            </a:custGeom>
            <a:solidFill>
              <a:srgbClr val="545454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2403279" cy="14324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0" y="5162550"/>
            <a:ext cx="9124950" cy="5257948"/>
            <a:chOff x="0" y="0"/>
            <a:chExt cx="2403279" cy="138480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403279" cy="1384809"/>
            </a:xfrm>
            <a:custGeom>
              <a:avLst/>
              <a:gdLst/>
              <a:ahLst/>
              <a:cxnLst/>
              <a:rect r="r" b="b" t="t" l="l"/>
              <a:pathLst>
                <a:path h="1384809" w="2403279">
                  <a:moveTo>
                    <a:pt x="0" y="0"/>
                  </a:moveTo>
                  <a:lnTo>
                    <a:pt x="2403279" y="0"/>
                  </a:lnTo>
                  <a:lnTo>
                    <a:pt x="2403279" y="1384809"/>
                  </a:lnTo>
                  <a:lnTo>
                    <a:pt x="0" y="1384809"/>
                  </a:lnTo>
                  <a:close/>
                </a:path>
              </a:pathLst>
            </a:custGeom>
            <a:solidFill>
              <a:srgbClr val="AAB1AB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47625"/>
              <a:ext cx="2403279" cy="14324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9124950" y="-95398"/>
            <a:ext cx="9124950" cy="5257948"/>
            <a:chOff x="0" y="0"/>
            <a:chExt cx="2403279" cy="1384809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403279" cy="1384809"/>
            </a:xfrm>
            <a:custGeom>
              <a:avLst/>
              <a:gdLst/>
              <a:ahLst/>
              <a:cxnLst/>
              <a:rect r="r" b="b" t="t" l="l"/>
              <a:pathLst>
                <a:path h="1384809" w="2403279">
                  <a:moveTo>
                    <a:pt x="0" y="0"/>
                  </a:moveTo>
                  <a:lnTo>
                    <a:pt x="2403279" y="0"/>
                  </a:lnTo>
                  <a:lnTo>
                    <a:pt x="2403279" y="1384809"/>
                  </a:lnTo>
                  <a:lnTo>
                    <a:pt x="0" y="1384809"/>
                  </a:lnTo>
                  <a:close/>
                </a:path>
              </a:pathLst>
            </a:custGeom>
            <a:solidFill>
              <a:srgbClr val="AAB1AB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47625"/>
              <a:ext cx="2403279" cy="14324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9124950" y="5162550"/>
            <a:ext cx="9124950" cy="5257948"/>
            <a:chOff x="0" y="0"/>
            <a:chExt cx="2403279" cy="1384809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403279" cy="1384809"/>
            </a:xfrm>
            <a:custGeom>
              <a:avLst/>
              <a:gdLst/>
              <a:ahLst/>
              <a:cxnLst/>
              <a:rect r="r" b="b" t="t" l="l"/>
              <a:pathLst>
                <a:path h="1384809" w="2403279">
                  <a:moveTo>
                    <a:pt x="0" y="0"/>
                  </a:moveTo>
                  <a:lnTo>
                    <a:pt x="2403279" y="0"/>
                  </a:lnTo>
                  <a:lnTo>
                    <a:pt x="2403279" y="1384809"/>
                  </a:lnTo>
                  <a:lnTo>
                    <a:pt x="0" y="1384809"/>
                  </a:lnTo>
                  <a:close/>
                </a:path>
              </a:pathLst>
            </a:custGeom>
            <a:solidFill>
              <a:srgbClr val="545454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47625"/>
              <a:ext cx="2403279" cy="14324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1028700" y="467670"/>
            <a:ext cx="7334250" cy="2691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320"/>
              </a:lnSpc>
            </a:pPr>
            <a:r>
              <a:rPr lang="en-US" sz="2700">
                <a:solidFill>
                  <a:srgbClr val="FFFFFF"/>
                </a:solidFill>
                <a:latin typeface="Canva Sans Bold"/>
              </a:rPr>
              <a:t>Avantages de l’examen de la portée</a:t>
            </a:r>
          </a:p>
          <a:p>
            <a:pPr>
              <a:lnSpc>
                <a:spcPts val="4320"/>
              </a:lnSpc>
            </a:pPr>
            <a:r>
              <a:rPr lang="en-US" sz="2700">
                <a:solidFill>
                  <a:srgbClr val="FFFFFF"/>
                </a:solidFill>
                <a:latin typeface="Canva Sans"/>
              </a:rPr>
              <a:t>1.</a:t>
            </a:r>
            <a:r>
              <a:rPr lang="en-US" sz="2700">
                <a:solidFill>
                  <a:srgbClr val="FFFFFF"/>
                </a:solidFill>
                <a:latin typeface="Canva Sans Bold"/>
              </a:rPr>
              <a:t> </a:t>
            </a:r>
            <a:r>
              <a:rPr lang="en-US" sz="2700">
                <a:solidFill>
                  <a:srgbClr val="FFFFFF"/>
                </a:solidFill>
                <a:latin typeface="Canva Sans"/>
              </a:rPr>
              <a:t>Orienter ses recherches</a:t>
            </a:r>
          </a:p>
          <a:p>
            <a:pPr>
              <a:lnSpc>
                <a:spcPts val="4320"/>
              </a:lnSpc>
            </a:pPr>
            <a:r>
              <a:rPr lang="en-US" sz="2700">
                <a:solidFill>
                  <a:srgbClr val="FFFFFF"/>
                </a:solidFill>
                <a:latin typeface="Canva Sans"/>
              </a:rPr>
              <a:t>2. Travailler à son rythme</a:t>
            </a:r>
          </a:p>
          <a:p>
            <a:pPr>
              <a:lnSpc>
                <a:spcPts val="4320"/>
              </a:lnSpc>
            </a:pPr>
            <a:r>
              <a:rPr lang="en-US" sz="2700">
                <a:solidFill>
                  <a:srgbClr val="FFFFFF"/>
                </a:solidFill>
                <a:latin typeface="Canva Sans"/>
              </a:rPr>
              <a:t>3. Approfondir un sujet peu étudié</a:t>
            </a:r>
          </a:p>
          <a:p>
            <a:pPr>
              <a:lnSpc>
                <a:spcPts val="4320"/>
              </a:lnSpc>
            </a:pPr>
            <a:r>
              <a:rPr lang="en-US" sz="2700">
                <a:solidFill>
                  <a:srgbClr val="FFFFFF"/>
                </a:solidFill>
                <a:latin typeface="Canva Sans"/>
              </a:rPr>
              <a:t>4. Intégrer des sources variées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bg>
      <p:bgPr>
        <a:solidFill>
          <a:srgbClr val="54545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0" y="5162550"/>
            <a:ext cx="18288000" cy="0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 flipV="true">
            <a:off x="9124950" y="-3829050"/>
            <a:ext cx="0" cy="18288000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0" y="-95398"/>
            <a:ext cx="9124950" cy="5257948"/>
            <a:chOff x="0" y="0"/>
            <a:chExt cx="2403279" cy="138480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03279" cy="1384809"/>
            </a:xfrm>
            <a:custGeom>
              <a:avLst/>
              <a:gdLst/>
              <a:ahLst/>
              <a:cxnLst/>
              <a:rect r="r" b="b" t="t" l="l"/>
              <a:pathLst>
                <a:path h="1384809" w="2403279">
                  <a:moveTo>
                    <a:pt x="0" y="0"/>
                  </a:moveTo>
                  <a:lnTo>
                    <a:pt x="2403279" y="0"/>
                  </a:lnTo>
                  <a:lnTo>
                    <a:pt x="2403279" y="1384809"/>
                  </a:lnTo>
                  <a:lnTo>
                    <a:pt x="0" y="1384809"/>
                  </a:lnTo>
                  <a:close/>
                </a:path>
              </a:pathLst>
            </a:custGeom>
            <a:solidFill>
              <a:srgbClr val="545454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2403279" cy="14324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0" y="5162550"/>
            <a:ext cx="9124950" cy="5257948"/>
            <a:chOff x="0" y="0"/>
            <a:chExt cx="2403279" cy="138480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403279" cy="1384809"/>
            </a:xfrm>
            <a:custGeom>
              <a:avLst/>
              <a:gdLst/>
              <a:ahLst/>
              <a:cxnLst/>
              <a:rect r="r" b="b" t="t" l="l"/>
              <a:pathLst>
                <a:path h="1384809" w="2403279">
                  <a:moveTo>
                    <a:pt x="0" y="0"/>
                  </a:moveTo>
                  <a:lnTo>
                    <a:pt x="2403279" y="0"/>
                  </a:lnTo>
                  <a:lnTo>
                    <a:pt x="2403279" y="1384809"/>
                  </a:lnTo>
                  <a:lnTo>
                    <a:pt x="0" y="1384809"/>
                  </a:lnTo>
                  <a:close/>
                </a:path>
              </a:pathLst>
            </a:custGeom>
            <a:solidFill>
              <a:srgbClr val="AAB1AB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47625"/>
              <a:ext cx="2403279" cy="14324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9124950" y="-95398"/>
            <a:ext cx="9124950" cy="5257948"/>
            <a:chOff x="0" y="0"/>
            <a:chExt cx="2403279" cy="1384809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403279" cy="1384809"/>
            </a:xfrm>
            <a:custGeom>
              <a:avLst/>
              <a:gdLst/>
              <a:ahLst/>
              <a:cxnLst/>
              <a:rect r="r" b="b" t="t" l="l"/>
              <a:pathLst>
                <a:path h="1384809" w="2403279">
                  <a:moveTo>
                    <a:pt x="0" y="0"/>
                  </a:moveTo>
                  <a:lnTo>
                    <a:pt x="2403279" y="0"/>
                  </a:lnTo>
                  <a:lnTo>
                    <a:pt x="2403279" y="1384809"/>
                  </a:lnTo>
                  <a:lnTo>
                    <a:pt x="0" y="1384809"/>
                  </a:lnTo>
                  <a:close/>
                </a:path>
              </a:pathLst>
            </a:custGeom>
            <a:solidFill>
              <a:srgbClr val="AAB1AB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47625"/>
              <a:ext cx="2403279" cy="14324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9124950" y="5162550"/>
            <a:ext cx="9124950" cy="5257948"/>
            <a:chOff x="0" y="0"/>
            <a:chExt cx="2403279" cy="1384809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403279" cy="1384809"/>
            </a:xfrm>
            <a:custGeom>
              <a:avLst/>
              <a:gdLst/>
              <a:ahLst/>
              <a:cxnLst/>
              <a:rect r="r" b="b" t="t" l="l"/>
              <a:pathLst>
                <a:path h="1384809" w="2403279">
                  <a:moveTo>
                    <a:pt x="0" y="0"/>
                  </a:moveTo>
                  <a:lnTo>
                    <a:pt x="2403279" y="0"/>
                  </a:lnTo>
                  <a:lnTo>
                    <a:pt x="2403279" y="1384809"/>
                  </a:lnTo>
                  <a:lnTo>
                    <a:pt x="0" y="1384809"/>
                  </a:lnTo>
                  <a:close/>
                </a:path>
              </a:pathLst>
            </a:custGeom>
            <a:solidFill>
              <a:srgbClr val="545454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47625"/>
              <a:ext cx="2403279" cy="14324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1028700" y="467670"/>
            <a:ext cx="7334250" cy="2691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320"/>
              </a:lnSpc>
            </a:pPr>
            <a:r>
              <a:rPr lang="en-US" sz="2700">
                <a:solidFill>
                  <a:srgbClr val="FFFFFF"/>
                </a:solidFill>
                <a:latin typeface="Canva Sans Bold"/>
              </a:rPr>
              <a:t>Avantages de l’examen de la portée</a:t>
            </a:r>
          </a:p>
          <a:p>
            <a:pPr>
              <a:lnSpc>
                <a:spcPts val="4320"/>
              </a:lnSpc>
            </a:pPr>
            <a:r>
              <a:rPr lang="en-US" sz="2700">
                <a:solidFill>
                  <a:srgbClr val="FFFFFF"/>
                </a:solidFill>
                <a:latin typeface="Canva Sans"/>
              </a:rPr>
              <a:t>1.</a:t>
            </a:r>
            <a:r>
              <a:rPr lang="en-US" sz="2700">
                <a:solidFill>
                  <a:srgbClr val="FFFFFF"/>
                </a:solidFill>
                <a:latin typeface="Canva Sans Bold"/>
              </a:rPr>
              <a:t> </a:t>
            </a:r>
            <a:r>
              <a:rPr lang="en-US" sz="2700">
                <a:solidFill>
                  <a:srgbClr val="FFFFFF"/>
                </a:solidFill>
                <a:latin typeface="Canva Sans"/>
              </a:rPr>
              <a:t>Orienter ses recherches</a:t>
            </a:r>
          </a:p>
          <a:p>
            <a:pPr>
              <a:lnSpc>
                <a:spcPts val="4320"/>
              </a:lnSpc>
            </a:pPr>
            <a:r>
              <a:rPr lang="en-US" sz="2700">
                <a:solidFill>
                  <a:srgbClr val="FFFFFF"/>
                </a:solidFill>
                <a:latin typeface="Canva Sans"/>
              </a:rPr>
              <a:t>2. Travailler à son rythme</a:t>
            </a:r>
          </a:p>
          <a:p>
            <a:pPr>
              <a:lnSpc>
                <a:spcPts val="4320"/>
              </a:lnSpc>
            </a:pPr>
            <a:r>
              <a:rPr lang="en-US" sz="2700">
                <a:solidFill>
                  <a:srgbClr val="FFFFFF"/>
                </a:solidFill>
                <a:latin typeface="Canva Sans"/>
              </a:rPr>
              <a:t>3. Approfondir un sujet peu étudié</a:t>
            </a:r>
          </a:p>
          <a:p>
            <a:pPr>
              <a:lnSpc>
                <a:spcPts val="4320"/>
              </a:lnSpc>
            </a:pPr>
            <a:r>
              <a:rPr lang="en-US" sz="2700">
                <a:solidFill>
                  <a:srgbClr val="FFFFFF"/>
                </a:solidFill>
                <a:latin typeface="Canva Sans"/>
              </a:rPr>
              <a:t>4. Intégrer des sources variées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0020300" y="496245"/>
            <a:ext cx="7568087" cy="40976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050"/>
              </a:lnSpc>
            </a:pPr>
            <a:r>
              <a:rPr lang="en-US" sz="2700">
                <a:solidFill>
                  <a:srgbClr val="000000"/>
                </a:solidFill>
                <a:latin typeface="Canva Sans Bold"/>
              </a:rPr>
              <a:t>Qualités utiles pour mener un examen de la portée</a:t>
            </a:r>
          </a:p>
          <a:p>
            <a:pPr>
              <a:lnSpc>
                <a:spcPts val="4050"/>
              </a:lnSpc>
            </a:pPr>
            <a:r>
              <a:rPr lang="en-US" sz="2700">
                <a:solidFill>
                  <a:srgbClr val="000000"/>
                </a:solidFill>
                <a:latin typeface="Canva Sans"/>
              </a:rPr>
              <a:t>1. S’intéresser au sujet de recherche</a:t>
            </a:r>
          </a:p>
          <a:p>
            <a:pPr>
              <a:lnSpc>
                <a:spcPts val="4050"/>
              </a:lnSpc>
            </a:pPr>
            <a:r>
              <a:rPr lang="en-US" sz="2700">
                <a:solidFill>
                  <a:srgbClr val="000000"/>
                </a:solidFill>
                <a:latin typeface="Canva Sans"/>
              </a:rPr>
              <a:t>2. Avoir une bonne organisation</a:t>
            </a:r>
          </a:p>
          <a:p>
            <a:pPr>
              <a:lnSpc>
                <a:spcPts val="4050"/>
              </a:lnSpc>
            </a:pPr>
            <a:r>
              <a:rPr lang="en-US" sz="2700">
                <a:solidFill>
                  <a:srgbClr val="000000"/>
                </a:solidFill>
                <a:latin typeface="Canva Sans"/>
              </a:rPr>
              <a:t>3. Poser des questions </a:t>
            </a:r>
          </a:p>
          <a:p>
            <a:pPr>
              <a:lnSpc>
                <a:spcPts val="4050"/>
              </a:lnSpc>
            </a:pPr>
            <a:r>
              <a:rPr lang="en-US" sz="2700">
                <a:solidFill>
                  <a:srgbClr val="000000"/>
                </a:solidFill>
                <a:latin typeface="Canva Sans"/>
              </a:rPr>
              <a:t>4. Consulter les personnes ressources</a:t>
            </a:r>
          </a:p>
          <a:p>
            <a:pPr>
              <a:lnSpc>
                <a:spcPts val="4050"/>
              </a:lnSpc>
            </a:pPr>
            <a:r>
              <a:rPr lang="en-US" sz="2700">
                <a:solidFill>
                  <a:srgbClr val="000000"/>
                </a:solidFill>
                <a:latin typeface="Canva Sans"/>
              </a:rPr>
              <a:t>5. Avoir une bonne capacité d’analyse et de </a:t>
            </a:r>
          </a:p>
          <a:p>
            <a:pPr>
              <a:lnSpc>
                <a:spcPts val="4050"/>
              </a:lnSpc>
            </a:pPr>
            <a:r>
              <a:rPr lang="en-US" sz="2700">
                <a:solidFill>
                  <a:srgbClr val="000000"/>
                </a:solidFill>
                <a:latin typeface="Canva Sans"/>
              </a:rPr>
              <a:t>    synthèse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bg>
      <p:bgPr>
        <a:solidFill>
          <a:srgbClr val="54545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0" y="5162550"/>
            <a:ext cx="18288000" cy="0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 flipV="true">
            <a:off x="9124950" y="-3829050"/>
            <a:ext cx="0" cy="18288000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0" y="-95398"/>
            <a:ext cx="9124950" cy="5257948"/>
            <a:chOff x="0" y="0"/>
            <a:chExt cx="2403279" cy="138480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03279" cy="1384809"/>
            </a:xfrm>
            <a:custGeom>
              <a:avLst/>
              <a:gdLst/>
              <a:ahLst/>
              <a:cxnLst/>
              <a:rect r="r" b="b" t="t" l="l"/>
              <a:pathLst>
                <a:path h="1384809" w="2403279">
                  <a:moveTo>
                    <a:pt x="0" y="0"/>
                  </a:moveTo>
                  <a:lnTo>
                    <a:pt x="2403279" y="0"/>
                  </a:lnTo>
                  <a:lnTo>
                    <a:pt x="2403279" y="1384809"/>
                  </a:lnTo>
                  <a:lnTo>
                    <a:pt x="0" y="1384809"/>
                  </a:lnTo>
                  <a:close/>
                </a:path>
              </a:pathLst>
            </a:custGeom>
            <a:solidFill>
              <a:srgbClr val="545454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2403279" cy="14324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0" y="5162550"/>
            <a:ext cx="9124950" cy="5257948"/>
            <a:chOff x="0" y="0"/>
            <a:chExt cx="2403279" cy="138480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403279" cy="1384809"/>
            </a:xfrm>
            <a:custGeom>
              <a:avLst/>
              <a:gdLst/>
              <a:ahLst/>
              <a:cxnLst/>
              <a:rect r="r" b="b" t="t" l="l"/>
              <a:pathLst>
                <a:path h="1384809" w="2403279">
                  <a:moveTo>
                    <a:pt x="0" y="0"/>
                  </a:moveTo>
                  <a:lnTo>
                    <a:pt x="2403279" y="0"/>
                  </a:lnTo>
                  <a:lnTo>
                    <a:pt x="2403279" y="1384809"/>
                  </a:lnTo>
                  <a:lnTo>
                    <a:pt x="0" y="1384809"/>
                  </a:lnTo>
                  <a:close/>
                </a:path>
              </a:pathLst>
            </a:custGeom>
            <a:solidFill>
              <a:srgbClr val="AAB1AB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47625"/>
              <a:ext cx="2403279" cy="14324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9124950" y="-95398"/>
            <a:ext cx="9124950" cy="5257948"/>
            <a:chOff x="0" y="0"/>
            <a:chExt cx="2403279" cy="1384809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403279" cy="1384809"/>
            </a:xfrm>
            <a:custGeom>
              <a:avLst/>
              <a:gdLst/>
              <a:ahLst/>
              <a:cxnLst/>
              <a:rect r="r" b="b" t="t" l="l"/>
              <a:pathLst>
                <a:path h="1384809" w="2403279">
                  <a:moveTo>
                    <a:pt x="0" y="0"/>
                  </a:moveTo>
                  <a:lnTo>
                    <a:pt x="2403279" y="0"/>
                  </a:lnTo>
                  <a:lnTo>
                    <a:pt x="2403279" y="1384809"/>
                  </a:lnTo>
                  <a:lnTo>
                    <a:pt x="0" y="1384809"/>
                  </a:lnTo>
                  <a:close/>
                </a:path>
              </a:pathLst>
            </a:custGeom>
            <a:solidFill>
              <a:srgbClr val="AAB1AB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47625"/>
              <a:ext cx="2403279" cy="14324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9124950" y="5162550"/>
            <a:ext cx="9124950" cy="5257948"/>
            <a:chOff x="0" y="0"/>
            <a:chExt cx="2403279" cy="1384809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403279" cy="1384809"/>
            </a:xfrm>
            <a:custGeom>
              <a:avLst/>
              <a:gdLst/>
              <a:ahLst/>
              <a:cxnLst/>
              <a:rect r="r" b="b" t="t" l="l"/>
              <a:pathLst>
                <a:path h="1384809" w="2403279">
                  <a:moveTo>
                    <a:pt x="0" y="0"/>
                  </a:moveTo>
                  <a:lnTo>
                    <a:pt x="2403279" y="0"/>
                  </a:lnTo>
                  <a:lnTo>
                    <a:pt x="2403279" y="1384809"/>
                  </a:lnTo>
                  <a:lnTo>
                    <a:pt x="0" y="1384809"/>
                  </a:lnTo>
                  <a:close/>
                </a:path>
              </a:pathLst>
            </a:custGeom>
            <a:solidFill>
              <a:srgbClr val="545454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47625"/>
              <a:ext cx="2403279" cy="14324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1028700" y="5572008"/>
            <a:ext cx="7629456" cy="40976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050"/>
              </a:lnSpc>
            </a:pPr>
            <a:r>
              <a:rPr lang="en-US" sz="2700">
                <a:solidFill>
                  <a:srgbClr val="000000"/>
                </a:solidFill>
                <a:latin typeface="Canva Sans Bold"/>
              </a:rPr>
              <a:t>Quatre éléments essentiels pour préparer un examen de la portée</a:t>
            </a:r>
          </a:p>
          <a:p>
            <a:pPr>
              <a:lnSpc>
                <a:spcPts val="4050"/>
              </a:lnSpc>
            </a:pPr>
            <a:r>
              <a:rPr lang="en-US" sz="2700">
                <a:solidFill>
                  <a:srgbClr val="000000"/>
                </a:solidFill>
                <a:latin typeface="Canva Sans"/>
              </a:rPr>
              <a:t>1. Élaborer une stratégie de recherche de </a:t>
            </a:r>
          </a:p>
          <a:p>
            <a:pPr>
              <a:lnSpc>
                <a:spcPts val="4050"/>
              </a:lnSpc>
            </a:pPr>
            <a:r>
              <a:rPr lang="en-US" sz="2700">
                <a:solidFill>
                  <a:srgbClr val="000000"/>
                </a:solidFill>
                <a:latin typeface="Canva Sans"/>
              </a:rPr>
              <a:t>    </a:t>
            </a:r>
            <a:r>
              <a:rPr lang="en-US" sz="2700">
                <a:solidFill>
                  <a:srgbClr val="000000"/>
                </a:solidFill>
                <a:latin typeface="Canva Sans"/>
              </a:rPr>
              <a:t>qualité</a:t>
            </a:r>
          </a:p>
          <a:p>
            <a:pPr>
              <a:lnSpc>
                <a:spcPts val="4050"/>
              </a:lnSpc>
            </a:pPr>
            <a:r>
              <a:rPr lang="en-US" sz="2700">
                <a:solidFill>
                  <a:srgbClr val="000000"/>
                </a:solidFill>
                <a:latin typeface="Canva Sans"/>
              </a:rPr>
              <a:t>2. Lire les études antérieures</a:t>
            </a:r>
          </a:p>
          <a:p>
            <a:pPr>
              <a:lnSpc>
                <a:spcPts val="4050"/>
              </a:lnSpc>
            </a:pPr>
            <a:r>
              <a:rPr lang="en-US" sz="2700">
                <a:solidFill>
                  <a:srgbClr val="000000"/>
                </a:solidFill>
                <a:latin typeface="Canva Sans"/>
              </a:rPr>
              <a:t>3. Formuler efficacement ses questions de </a:t>
            </a:r>
          </a:p>
          <a:p>
            <a:pPr>
              <a:lnSpc>
                <a:spcPts val="4050"/>
              </a:lnSpc>
            </a:pPr>
            <a:r>
              <a:rPr lang="en-US" sz="2700">
                <a:solidFill>
                  <a:srgbClr val="000000"/>
                </a:solidFill>
                <a:latin typeface="Canva Sans"/>
              </a:rPr>
              <a:t>     recherche</a:t>
            </a:r>
          </a:p>
          <a:p>
            <a:pPr>
              <a:lnSpc>
                <a:spcPts val="4050"/>
              </a:lnSpc>
            </a:pPr>
            <a:r>
              <a:rPr lang="en-US" sz="2700">
                <a:solidFill>
                  <a:srgbClr val="000000"/>
                </a:solidFill>
                <a:latin typeface="Canva Sans"/>
              </a:rPr>
              <a:t>4. Trouver un exemple d’examen de la portée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028700" y="467670"/>
            <a:ext cx="7334250" cy="2691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320"/>
              </a:lnSpc>
            </a:pPr>
            <a:r>
              <a:rPr lang="en-US" sz="2700">
                <a:solidFill>
                  <a:srgbClr val="FFFFFF"/>
                </a:solidFill>
                <a:latin typeface="Canva Sans Bold"/>
              </a:rPr>
              <a:t>Avantages de l’examen de la portée</a:t>
            </a:r>
          </a:p>
          <a:p>
            <a:pPr>
              <a:lnSpc>
                <a:spcPts val="4320"/>
              </a:lnSpc>
            </a:pPr>
            <a:r>
              <a:rPr lang="en-US" sz="2700">
                <a:solidFill>
                  <a:srgbClr val="FFFFFF"/>
                </a:solidFill>
                <a:latin typeface="Canva Sans"/>
              </a:rPr>
              <a:t>1.</a:t>
            </a:r>
            <a:r>
              <a:rPr lang="en-US" sz="2700">
                <a:solidFill>
                  <a:srgbClr val="FFFFFF"/>
                </a:solidFill>
                <a:latin typeface="Canva Sans Bold"/>
              </a:rPr>
              <a:t> </a:t>
            </a:r>
            <a:r>
              <a:rPr lang="en-US" sz="2700">
                <a:solidFill>
                  <a:srgbClr val="FFFFFF"/>
                </a:solidFill>
                <a:latin typeface="Canva Sans"/>
              </a:rPr>
              <a:t>Orienter ses recherches</a:t>
            </a:r>
          </a:p>
          <a:p>
            <a:pPr>
              <a:lnSpc>
                <a:spcPts val="4320"/>
              </a:lnSpc>
            </a:pPr>
            <a:r>
              <a:rPr lang="en-US" sz="2700">
                <a:solidFill>
                  <a:srgbClr val="FFFFFF"/>
                </a:solidFill>
                <a:latin typeface="Canva Sans"/>
              </a:rPr>
              <a:t>2. Travailler à son rythme</a:t>
            </a:r>
          </a:p>
          <a:p>
            <a:pPr>
              <a:lnSpc>
                <a:spcPts val="4320"/>
              </a:lnSpc>
            </a:pPr>
            <a:r>
              <a:rPr lang="en-US" sz="2700">
                <a:solidFill>
                  <a:srgbClr val="FFFFFF"/>
                </a:solidFill>
                <a:latin typeface="Canva Sans"/>
              </a:rPr>
              <a:t>3. Approfondir un sujet peu étudié</a:t>
            </a:r>
          </a:p>
          <a:p>
            <a:pPr>
              <a:lnSpc>
                <a:spcPts val="4320"/>
              </a:lnSpc>
            </a:pPr>
            <a:r>
              <a:rPr lang="en-US" sz="2700">
                <a:solidFill>
                  <a:srgbClr val="FFFFFF"/>
                </a:solidFill>
                <a:latin typeface="Canva Sans"/>
              </a:rPr>
              <a:t>4. Intégrer des sources variées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020300" y="496245"/>
            <a:ext cx="7568087" cy="40976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050"/>
              </a:lnSpc>
            </a:pPr>
            <a:r>
              <a:rPr lang="en-US" sz="2700">
                <a:solidFill>
                  <a:srgbClr val="000000"/>
                </a:solidFill>
                <a:latin typeface="Canva Sans Bold"/>
              </a:rPr>
              <a:t>Qualités utiles pour mener un examen de la portée</a:t>
            </a:r>
          </a:p>
          <a:p>
            <a:pPr>
              <a:lnSpc>
                <a:spcPts val="4050"/>
              </a:lnSpc>
            </a:pPr>
            <a:r>
              <a:rPr lang="en-US" sz="2700">
                <a:solidFill>
                  <a:srgbClr val="000000"/>
                </a:solidFill>
                <a:latin typeface="Canva Sans"/>
              </a:rPr>
              <a:t>1. S’intéresser au sujet de recherche</a:t>
            </a:r>
          </a:p>
          <a:p>
            <a:pPr>
              <a:lnSpc>
                <a:spcPts val="4050"/>
              </a:lnSpc>
            </a:pPr>
            <a:r>
              <a:rPr lang="en-US" sz="2700">
                <a:solidFill>
                  <a:srgbClr val="000000"/>
                </a:solidFill>
                <a:latin typeface="Canva Sans"/>
              </a:rPr>
              <a:t>2. Avoir une bonne organisation</a:t>
            </a:r>
          </a:p>
          <a:p>
            <a:pPr>
              <a:lnSpc>
                <a:spcPts val="4050"/>
              </a:lnSpc>
            </a:pPr>
            <a:r>
              <a:rPr lang="en-US" sz="2700">
                <a:solidFill>
                  <a:srgbClr val="000000"/>
                </a:solidFill>
                <a:latin typeface="Canva Sans"/>
              </a:rPr>
              <a:t>3. Poser des questions </a:t>
            </a:r>
          </a:p>
          <a:p>
            <a:pPr>
              <a:lnSpc>
                <a:spcPts val="4050"/>
              </a:lnSpc>
            </a:pPr>
            <a:r>
              <a:rPr lang="en-US" sz="2700">
                <a:solidFill>
                  <a:srgbClr val="000000"/>
                </a:solidFill>
                <a:latin typeface="Canva Sans"/>
              </a:rPr>
              <a:t>4. Consulter les personnes ressources</a:t>
            </a:r>
          </a:p>
          <a:p>
            <a:pPr>
              <a:lnSpc>
                <a:spcPts val="4050"/>
              </a:lnSpc>
            </a:pPr>
            <a:r>
              <a:rPr lang="en-US" sz="2700">
                <a:solidFill>
                  <a:srgbClr val="000000"/>
                </a:solidFill>
                <a:latin typeface="Canva Sans"/>
              </a:rPr>
              <a:t>5. Avoir une bonne capacité d’analyse et de </a:t>
            </a:r>
          </a:p>
          <a:p>
            <a:pPr>
              <a:lnSpc>
                <a:spcPts val="4050"/>
              </a:lnSpc>
            </a:pPr>
            <a:r>
              <a:rPr lang="en-US" sz="2700">
                <a:solidFill>
                  <a:srgbClr val="000000"/>
                </a:solidFill>
                <a:latin typeface="Canva Sans"/>
              </a:rPr>
              <a:t>    synthèse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>
  <p:cSld>
    <p:bg>
      <p:bgPr>
        <a:solidFill>
          <a:srgbClr val="54545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0" y="5162550"/>
            <a:ext cx="18288000" cy="0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 flipV="true">
            <a:off x="9124950" y="-3829050"/>
            <a:ext cx="0" cy="18288000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0" y="-95398"/>
            <a:ext cx="9124950" cy="5257948"/>
            <a:chOff x="0" y="0"/>
            <a:chExt cx="2403279" cy="138480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03279" cy="1384809"/>
            </a:xfrm>
            <a:custGeom>
              <a:avLst/>
              <a:gdLst/>
              <a:ahLst/>
              <a:cxnLst/>
              <a:rect r="r" b="b" t="t" l="l"/>
              <a:pathLst>
                <a:path h="1384809" w="2403279">
                  <a:moveTo>
                    <a:pt x="0" y="0"/>
                  </a:moveTo>
                  <a:lnTo>
                    <a:pt x="2403279" y="0"/>
                  </a:lnTo>
                  <a:lnTo>
                    <a:pt x="2403279" y="1384809"/>
                  </a:lnTo>
                  <a:lnTo>
                    <a:pt x="0" y="1384809"/>
                  </a:lnTo>
                  <a:close/>
                </a:path>
              </a:pathLst>
            </a:custGeom>
            <a:solidFill>
              <a:srgbClr val="545454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2403279" cy="14324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0" y="5162550"/>
            <a:ext cx="9124950" cy="5257948"/>
            <a:chOff x="0" y="0"/>
            <a:chExt cx="2403279" cy="138480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403279" cy="1384809"/>
            </a:xfrm>
            <a:custGeom>
              <a:avLst/>
              <a:gdLst/>
              <a:ahLst/>
              <a:cxnLst/>
              <a:rect r="r" b="b" t="t" l="l"/>
              <a:pathLst>
                <a:path h="1384809" w="2403279">
                  <a:moveTo>
                    <a:pt x="0" y="0"/>
                  </a:moveTo>
                  <a:lnTo>
                    <a:pt x="2403279" y="0"/>
                  </a:lnTo>
                  <a:lnTo>
                    <a:pt x="2403279" y="1384809"/>
                  </a:lnTo>
                  <a:lnTo>
                    <a:pt x="0" y="1384809"/>
                  </a:lnTo>
                  <a:close/>
                </a:path>
              </a:pathLst>
            </a:custGeom>
            <a:solidFill>
              <a:srgbClr val="AAB1AB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47625"/>
              <a:ext cx="2403279" cy="14324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9124950" y="-95398"/>
            <a:ext cx="9124950" cy="5257948"/>
            <a:chOff x="0" y="0"/>
            <a:chExt cx="2403279" cy="1384809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403279" cy="1384809"/>
            </a:xfrm>
            <a:custGeom>
              <a:avLst/>
              <a:gdLst/>
              <a:ahLst/>
              <a:cxnLst/>
              <a:rect r="r" b="b" t="t" l="l"/>
              <a:pathLst>
                <a:path h="1384809" w="2403279">
                  <a:moveTo>
                    <a:pt x="0" y="0"/>
                  </a:moveTo>
                  <a:lnTo>
                    <a:pt x="2403279" y="0"/>
                  </a:lnTo>
                  <a:lnTo>
                    <a:pt x="2403279" y="1384809"/>
                  </a:lnTo>
                  <a:lnTo>
                    <a:pt x="0" y="1384809"/>
                  </a:lnTo>
                  <a:close/>
                </a:path>
              </a:pathLst>
            </a:custGeom>
            <a:solidFill>
              <a:srgbClr val="AAB1AB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47625"/>
              <a:ext cx="2403279" cy="14324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9124950" y="5162550"/>
            <a:ext cx="9124950" cy="5257948"/>
            <a:chOff x="0" y="0"/>
            <a:chExt cx="2403279" cy="1384809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403279" cy="1384809"/>
            </a:xfrm>
            <a:custGeom>
              <a:avLst/>
              <a:gdLst/>
              <a:ahLst/>
              <a:cxnLst/>
              <a:rect r="r" b="b" t="t" l="l"/>
              <a:pathLst>
                <a:path h="1384809" w="2403279">
                  <a:moveTo>
                    <a:pt x="0" y="0"/>
                  </a:moveTo>
                  <a:lnTo>
                    <a:pt x="2403279" y="0"/>
                  </a:lnTo>
                  <a:lnTo>
                    <a:pt x="2403279" y="1384809"/>
                  </a:lnTo>
                  <a:lnTo>
                    <a:pt x="0" y="1384809"/>
                  </a:lnTo>
                  <a:close/>
                </a:path>
              </a:pathLst>
            </a:custGeom>
            <a:solidFill>
              <a:srgbClr val="545454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47625"/>
              <a:ext cx="2403279" cy="14324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1028700" y="5572008"/>
            <a:ext cx="7629456" cy="40976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050"/>
              </a:lnSpc>
            </a:pPr>
            <a:r>
              <a:rPr lang="en-US" sz="2700">
                <a:solidFill>
                  <a:srgbClr val="000000"/>
                </a:solidFill>
                <a:latin typeface="Canva Sans Bold"/>
              </a:rPr>
              <a:t>Quatre éléments essentiels pour préparer un examen de la portée</a:t>
            </a:r>
          </a:p>
          <a:p>
            <a:pPr>
              <a:lnSpc>
                <a:spcPts val="4050"/>
              </a:lnSpc>
            </a:pPr>
            <a:r>
              <a:rPr lang="en-US" sz="2700">
                <a:solidFill>
                  <a:srgbClr val="000000"/>
                </a:solidFill>
                <a:latin typeface="Canva Sans"/>
              </a:rPr>
              <a:t>1. Élaborer une stratégie de recherche de </a:t>
            </a:r>
          </a:p>
          <a:p>
            <a:pPr>
              <a:lnSpc>
                <a:spcPts val="4050"/>
              </a:lnSpc>
            </a:pPr>
            <a:r>
              <a:rPr lang="en-US" sz="2700">
                <a:solidFill>
                  <a:srgbClr val="000000"/>
                </a:solidFill>
                <a:latin typeface="Canva Sans"/>
              </a:rPr>
              <a:t>    </a:t>
            </a:r>
            <a:r>
              <a:rPr lang="en-US" sz="2700">
                <a:solidFill>
                  <a:srgbClr val="000000"/>
                </a:solidFill>
                <a:latin typeface="Canva Sans"/>
              </a:rPr>
              <a:t>qualité</a:t>
            </a:r>
          </a:p>
          <a:p>
            <a:pPr>
              <a:lnSpc>
                <a:spcPts val="4050"/>
              </a:lnSpc>
            </a:pPr>
            <a:r>
              <a:rPr lang="en-US" sz="2700">
                <a:solidFill>
                  <a:srgbClr val="000000"/>
                </a:solidFill>
                <a:latin typeface="Canva Sans"/>
              </a:rPr>
              <a:t>2. Lire les études antérieures</a:t>
            </a:r>
          </a:p>
          <a:p>
            <a:pPr>
              <a:lnSpc>
                <a:spcPts val="4050"/>
              </a:lnSpc>
            </a:pPr>
            <a:r>
              <a:rPr lang="en-US" sz="2700">
                <a:solidFill>
                  <a:srgbClr val="000000"/>
                </a:solidFill>
                <a:latin typeface="Canva Sans"/>
              </a:rPr>
              <a:t>3. Formuler efficacement ses questions de </a:t>
            </a:r>
          </a:p>
          <a:p>
            <a:pPr>
              <a:lnSpc>
                <a:spcPts val="4050"/>
              </a:lnSpc>
            </a:pPr>
            <a:r>
              <a:rPr lang="en-US" sz="2700">
                <a:solidFill>
                  <a:srgbClr val="000000"/>
                </a:solidFill>
                <a:latin typeface="Canva Sans"/>
              </a:rPr>
              <a:t>     recherche</a:t>
            </a:r>
          </a:p>
          <a:p>
            <a:pPr>
              <a:lnSpc>
                <a:spcPts val="4050"/>
              </a:lnSpc>
            </a:pPr>
            <a:r>
              <a:rPr lang="en-US" sz="2700">
                <a:solidFill>
                  <a:srgbClr val="000000"/>
                </a:solidFill>
                <a:latin typeface="Canva Sans"/>
              </a:rPr>
              <a:t>4. Trouver un exemple d’examen de la portée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0020300" y="5543433"/>
            <a:ext cx="7334250" cy="21488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320"/>
              </a:lnSpc>
            </a:pPr>
            <a:r>
              <a:rPr lang="en-US" sz="2700">
                <a:solidFill>
                  <a:srgbClr val="FFFFFF"/>
                </a:solidFill>
                <a:latin typeface="Canva Sans Bold"/>
              </a:rPr>
              <a:t>Trois conseils à retenir</a:t>
            </a:r>
          </a:p>
          <a:p>
            <a:pPr>
              <a:lnSpc>
                <a:spcPts val="4320"/>
              </a:lnSpc>
            </a:pPr>
            <a:r>
              <a:rPr lang="en-US" sz="2700">
                <a:solidFill>
                  <a:srgbClr val="FFFFFF"/>
                </a:solidFill>
                <a:latin typeface="Canva Sans"/>
              </a:rPr>
              <a:t>1.</a:t>
            </a:r>
            <a:r>
              <a:rPr lang="en-US" sz="2700">
                <a:solidFill>
                  <a:srgbClr val="FFFFFF"/>
                </a:solidFill>
                <a:latin typeface="Canva Sans Bold"/>
              </a:rPr>
              <a:t> </a:t>
            </a:r>
            <a:r>
              <a:rPr lang="en-US" sz="2700">
                <a:solidFill>
                  <a:srgbClr val="FFFFFF"/>
                </a:solidFill>
                <a:latin typeface="Canva Sans"/>
              </a:rPr>
              <a:t>Ne pas travailler seul·e</a:t>
            </a:r>
          </a:p>
          <a:p>
            <a:pPr>
              <a:lnSpc>
                <a:spcPts val="4320"/>
              </a:lnSpc>
            </a:pPr>
            <a:r>
              <a:rPr lang="en-US" sz="2700">
                <a:solidFill>
                  <a:srgbClr val="FFFFFF"/>
                </a:solidFill>
                <a:latin typeface="Canva Sans"/>
              </a:rPr>
              <a:t>2. Progresser une étape à la fois</a:t>
            </a:r>
          </a:p>
          <a:p>
            <a:pPr>
              <a:lnSpc>
                <a:spcPts val="4320"/>
              </a:lnSpc>
            </a:pPr>
            <a:r>
              <a:rPr lang="en-US" sz="2700">
                <a:solidFill>
                  <a:srgbClr val="FFFFFF"/>
                </a:solidFill>
                <a:latin typeface="Canva Sans"/>
              </a:rPr>
              <a:t>3. Utiliser des logiciels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020300" y="496245"/>
            <a:ext cx="7568087" cy="40976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050"/>
              </a:lnSpc>
            </a:pPr>
            <a:r>
              <a:rPr lang="en-US" sz="2700">
                <a:solidFill>
                  <a:srgbClr val="000000"/>
                </a:solidFill>
                <a:latin typeface="Canva Sans Bold"/>
              </a:rPr>
              <a:t>Qualités utiles pour mener un examen de la portée</a:t>
            </a:r>
          </a:p>
          <a:p>
            <a:pPr>
              <a:lnSpc>
                <a:spcPts val="4050"/>
              </a:lnSpc>
            </a:pPr>
            <a:r>
              <a:rPr lang="en-US" sz="2700">
                <a:solidFill>
                  <a:srgbClr val="000000"/>
                </a:solidFill>
                <a:latin typeface="Canva Sans"/>
              </a:rPr>
              <a:t>1. S’intéresser au sujet de recherche</a:t>
            </a:r>
          </a:p>
          <a:p>
            <a:pPr>
              <a:lnSpc>
                <a:spcPts val="4050"/>
              </a:lnSpc>
            </a:pPr>
            <a:r>
              <a:rPr lang="en-US" sz="2700">
                <a:solidFill>
                  <a:srgbClr val="000000"/>
                </a:solidFill>
                <a:latin typeface="Canva Sans"/>
              </a:rPr>
              <a:t>2. Avoir une bonne organisation</a:t>
            </a:r>
          </a:p>
          <a:p>
            <a:pPr>
              <a:lnSpc>
                <a:spcPts val="4050"/>
              </a:lnSpc>
            </a:pPr>
            <a:r>
              <a:rPr lang="en-US" sz="2700">
                <a:solidFill>
                  <a:srgbClr val="000000"/>
                </a:solidFill>
                <a:latin typeface="Canva Sans"/>
              </a:rPr>
              <a:t>3. Poser des questions </a:t>
            </a:r>
          </a:p>
          <a:p>
            <a:pPr>
              <a:lnSpc>
                <a:spcPts val="4050"/>
              </a:lnSpc>
            </a:pPr>
            <a:r>
              <a:rPr lang="en-US" sz="2700">
                <a:solidFill>
                  <a:srgbClr val="000000"/>
                </a:solidFill>
                <a:latin typeface="Canva Sans"/>
              </a:rPr>
              <a:t>4. Consulter les personnes ressources</a:t>
            </a:r>
          </a:p>
          <a:p>
            <a:pPr>
              <a:lnSpc>
                <a:spcPts val="4050"/>
              </a:lnSpc>
            </a:pPr>
            <a:r>
              <a:rPr lang="en-US" sz="2700">
                <a:solidFill>
                  <a:srgbClr val="000000"/>
                </a:solidFill>
                <a:latin typeface="Canva Sans"/>
              </a:rPr>
              <a:t>5. Avoir une bonne capacité d’analyse et de </a:t>
            </a:r>
          </a:p>
          <a:p>
            <a:pPr>
              <a:lnSpc>
                <a:spcPts val="4050"/>
              </a:lnSpc>
            </a:pPr>
            <a:r>
              <a:rPr lang="en-US" sz="2700">
                <a:solidFill>
                  <a:srgbClr val="000000"/>
                </a:solidFill>
                <a:latin typeface="Canva Sans"/>
              </a:rPr>
              <a:t>    synthèse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028700" y="467670"/>
            <a:ext cx="7334250" cy="2691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320"/>
              </a:lnSpc>
            </a:pPr>
            <a:r>
              <a:rPr lang="en-US" sz="2700">
                <a:solidFill>
                  <a:srgbClr val="FFFFFF"/>
                </a:solidFill>
                <a:latin typeface="Canva Sans Bold"/>
              </a:rPr>
              <a:t>Avantages de l’examen de la portée</a:t>
            </a:r>
          </a:p>
          <a:p>
            <a:pPr>
              <a:lnSpc>
                <a:spcPts val="4320"/>
              </a:lnSpc>
            </a:pPr>
            <a:r>
              <a:rPr lang="en-US" sz="2700">
                <a:solidFill>
                  <a:srgbClr val="FFFFFF"/>
                </a:solidFill>
                <a:latin typeface="Canva Sans"/>
              </a:rPr>
              <a:t>1.</a:t>
            </a:r>
            <a:r>
              <a:rPr lang="en-US" sz="2700">
                <a:solidFill>
                  <a:srgbClr val="FFFFFF"/>
                </a:solidFill>
                <a:latin typeface="Canva Sans Bold"/>
              </a:rPr>
              <a:t> </a:t>
            </a:r>
            <a:r>
              <a:rPr lang="en-US" sz="2700">
                <a:solidFill>
                  <a:srgbClr val="FFFFFF"/>
                </a:solidFill>
                <a:latin typeface="Canva Sans"/>
              </a:rPr>
              <a:t>Orienter ses recherches</a:t>
            </a:r>
          </a:p>
          <a:p>
            <a:pPr>
              <a:lnSpc>
                <a:spcPts val="4320"/>
              </a:lnSpc>
            </a:pPr>
            <a:r>
              <a:rPr lang="en-US" sz="2700">
                <a:solidFill>
                  <a:srgbClr val="FFFFFF"/>
                </a:solidFill>
                <a:latin typeface="Canva Sans"/>
              </a:rPr>
              <a:t>2. Travailler à son rythme</a:t>
            </a:r>
          </a:p>
          <a:p>
            <a:pPr>
              <a:lnSpc>
                <a:spcPts val="4320"/>
              </a:lnSpc>
            </a:pPr>
            <a:r>
              <a:rPr lang="en-US" sz="2700">
                <a:solidFill>
                  <a:srgbClr val="FFFFFF"/>
                </a:solidFill>
                <a:latin typeface="Canva Sans"/>
              </a:rPr>
              <a:t>3. Approfondir un sujet peu étudié</a:t>
            </a:r>
          </a:p>
          <a:p>
            <a:pPr>
              <a:lnSpc>
                <a:spcPts val="4320"/>
              </a:lnSpc>
            </a:pPr>
            <a:r>
              <a:rPr lang="en-US" sz="2700">
                <a:solidFill>
                  <a:srgbClr val="FFFFFF"/>
                </a:solidFill>
                <a:latin typeface="Canva Sans"/>
              </a:rPr>
              <a:t>4. Intégrer des sources variées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4545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981075"/>
            <a:ext cx="4747910" cy="1298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Canva Sans Bold"/>
              </a:rPr>
              <a:t>Responsables du contenu et de la conception de la vidéo expérientielle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6179059" y="981075"/>
            <a:ext cx="11080241" cy="5051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Canva Sans Bold"/>
              </a:rPr>
              <a:t>Shalini Lal,</a:t>
            </a:r>
            <a:r>
              <a:rPr lang="en-US" sz="2499">
                <a:solidFill>
                  <a:srgbClr val="FFFFFF"/>
                </a:solidFill>
                <a:latin typeface="Canva Sans"/>
              </a:rPr>
              <a:t> professeure agrégée à l’École de réadaptation de l’Université de Montréal</a:t>
            </a:r>
          </a:p>
          <a:p>
            <a:pPr algn="just">
              <a:lnSpc>
                <a:spcPts val="1399"/>
              </a:lnSpc>
            </a:pPr>
          </a:p>
          <a:p>
            <a:pPr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Canva Sans Bold"/>
              </a:rPr>
              <a:t>Tania Sabatino</a:t>
            </a:r>
            <a:r>
              <a:rPr lang="en-US" sz="2499">
                <a:solidFill>
                  <a:srgbClr val="FFFFFF"/>
                </a:solidFill>
                <a:latin typeface="Canva Sans"/>
              </a:rPr>
              <a:t>, étudiante à la maîtrise en sciences de la réadaptation et auxiliaire de recherche, Université de Montréal</a:t>
            </a:r>
          </a:p>
          <a:p>
            <a:pPr>
              <a:lnSpc>
                <a:spcPts val="1399"/>
              </a:lnSpc>
            </a:pPr>
          </a:p>
          <a:p>
            <a:pPr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Canva Sans Bold"/>
              </a:rPr>
              <a:t>Louis-Pierre Auger</a:t>
            </a:r>
            <a:r>
              <a:rPr lang="en-US" sz="2499">
                <a:solidFill>
                  <a:srgbClr val="FFFFFF"/>
                </a:solidFill>
                <a:latin typeface="Canva Sans"/>
              </a:rPr>
              <a:t>, erg., doctorant en sciences de la réadaptation, Université de Montréal </a:t>
            </a:r>
          </a:p>
          <a:p>
            <a:pPr algn="just">
              <a:lnSpc>
                <a:spcPts val="1399"/>
              </a:lnSpc>
            </a:pPr>
          </a:p>
          <a:p>
            <a:pPr algn="just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Canva Sans Bold"/>
              </a:rPr>
              <a:t>Hajar Sedfi,</a:t>
            </a:r>
            <a:r>
              <a:rPr lang="en-US" sz="2499">
                <a:solidFill>
                  <a:srgbClr val="FFFFFF"/>
                </a:solidFill>
                <a:latin typeface="Canva Sans"/>
              </a:rPr>
              <a:t> étudiante en 3e année en ergothérapie et membre de Viser Ergo, Université de Montréal</a:t>
            </a:r>
          </a:p>
          <a:p>
            <a:pPr algn="just">
              <a:lnSpc>
                <a:spcPts val="1399"/>
              </a:lnSpc>
            </a:pPr>
          </a:p>
          <a:p>
            <a:pPr algn="just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Canva Sans Bold"/>
              </a:rPr>
              <a:t>Tamara Lefranc,</a:t>
            </a:r>
            <a:r>
              <a:rPr lang="en-US" sz="2499">
                <a:solidFill>
                  <a:srgbClr val="FFFFFF"/>
                </a:solidFill>
                <a:latin typeface="Canva Sans"/>
              </a:rPr>
              <a:t> étudiante en 3e année en ergothérapie et membre de Viser Ergo, Université de Montréal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978051" y="9110633"/>
            <a:ext cx="16522397" cy="600134"/>
            <a:chOff x="0" y="0"/>
            <a:chExt cx="22029863" cy="80017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507302" cy="800179"/>
            </a:xfrm>
            <a:custGeom>
              <a:avLst/>
              <a:gdLst/>
              <a:ahLst/>
              <a:cxnLst/>
              <a:rect r="r" b="b" t="t" l="l"/>
              <a:pathLst>
                <a:path h="800179" w="6507302">
                  <a:moveTo>
                    <a:pt x="0" y="0"/>
                  </a:moveTo>
                  <a:lnTo>
                    <a:pt x="6507302" y="0"/>
                  </a:lnTo>
                  <a:lnTo>
                    <a:pt x="6507302" y="800179"/>
                  </a:lnTo>
                  <a:lnTo>
                    <a:pt x="0" y="8001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-156414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8409288" y="0"/>
              <a:ext cx="3620575" cy="800179"/>
            </a:xfrm>
            <a:custGeom>
              <a:avLst/>
              <a:gdLst/>
              <a:ahLst/>
              <a:cxnLst/>
              <a:rect r="r" b="b" t="t" l="l"/>
              <a:pathLst>
                <a:path h="800179" w="3620575">
                  <a:moveTo>
                    <a:pt x="0" y="0"/>
                  </a:moveTo>
                  <a:lnTo>
                    <a:pt x="3620575" y="0"/>
                  </a:lnTo>
                  <a:lnTo>
                    <a:pt x="3620575" y="800179"/>
                  </a:lnTo>
                  <a:lnTo>
                    <a:pt x="0" y="8001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360857" t="0" r="0" b="0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2214892" y="8177966"/>
            <a:ext cx="13858216" cy="729541"/>
            <a:chOff x="0" y="0"/>
            <a:chExt cx="18477621" cy="972721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19572"/>
              <a:ext cx="2724249" cy="953149"/>
            </a:xfrm>
            <a:custGeom>
              <a:avLst/>
              <a:gdLst/>
              <a:ahLst/>
              <a:cxnLst/>
              <a:rect r="r" b="b" t="t" l="l"/>
              <a:pathLst>
                <a:path h="953149" w="2724249">
                  <a:moveTo>
                    <a:pt x="0" y="0"/>
                  </a:moveTo>
                  <a:lnTo>
                    <a:pt x="2724249" y="0"/>
                  </a:lnTo>
                  <a:lnTo>
                    <a:pt x="2724249" y="953149"/>
                  </a:lnTo>
                  <a:lnTo>
                    <a:pt x="0" y="9531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TextBox 9" id="9"/>
            <p:cNvSpPr txBox="true"/>
            <p:nvPr/>
          </p:nvSpPr>
          <p:spPr>
            <a:xfrm rot="0">
              <a:off x="3154080" y="-38100"/>
              <a:ext cx="15323541" cy="10049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080"/>
                </a:lnSpc>
              </a:pPr>
              <a:r>
                <a:rPr lang="en-US" sz="2200">
                  <a:solidFill>
                    <a:srgbClr val="FFFFFF"/>
                  </a:solidFill>
                  <a:latin typeface="Canva Sans"/>
                </a:rPr>
                <a:t>Cette œuvre est une ressource éducative libre diffusée sur licence CC BY-NC-SA 4.0 (Attribution-NonCommercial-ShareAlike 4.0 International).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028700" y="6433721"/>
            <a:ext cx="15930914" cy="1744245"/>
            <a:chOff x="0" y="0"/>
            <a:chExt cx="21241219" cy="2325661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4004887" y="0"/>
              <a:ext cx="4651321" cy="2325661"/>
            </a:xfrm>
            <a:custGeom>
              <a:avLst/>
              <a:gdLst/>
              <a:ahLst/>
              <a:cxnLst/>
              <a:rect r="r" b="b" t="t" l="l"/>
              <a:pathLst>
                <a:path h="2325661" w="4651321">
                  <a:moveTo>
                    <a:pt x="0" y="0"/>
                  </a:moveTo>
                  <a:lnTo>
                    <a:pt x="4651321" y="0"/>
                  </a:lnTo>
                  <a:lnTo>
                    <a:pt x="4651321" y="2325661"/>
                  </a:lnTo>
                  <a:lnTo>
                    <a:pt x="0" y="23256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13204561" y="573122"/>
              <a:ext cx="3681425" cy="1288833"/>
            </a:xfrm>
            <a:custGeom>
              <a:avLst/>
              <a:gdLst/>
              <a:ahLst/>
              <a:cxnLst/>
              <a:rect r="r" b="b" t="t" l="l"/>
              <a:pathLst>
                <a:path h="1288833" w="3681425">
                  <a:moveTo>
                    <a:pt x="0" y="0"/>
                  </a:moveTo>
                  <a:lnTo>
                    <a:pt x="3681425" y="0"/>
                  </a:lnTo>
                  <a:lnTo>
                    <a:pt x="3681425" y="1288834"/>
                  </a:lnTo>
                  <a:lnTo>
                    <a:pt x="0" y="12888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17647986" y="460687"/>
              <a:ext cx="1513705" cy="1513705"/>
            </a:xfrm>
            <a:custGeom>
              <a:avLst/>
              <a:gdLst/>
              <a:ahLst/>
              <a:cxnLst/>
              <a:rect r="r" b="b" t="t" l="l"/>
              <a:pathLst>
                <a:path h="1513705" w="1513705">
                  <a:moveTo>
                    <a:pt x="0" y="0"/>
                  </a:moveTo>
                  <a:lnTo>
                    <a:pt x="1513704" y="0"/>
                  </a:lnTo>
                  <a:lnTo>
                    <a:pt x="1513704" y="1513704"/>
                  </a:lnTo>
                  <a:lnTo>
                    <a:pt x="0" y="15137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39037" r="0" b="-39037"/>
              </a:stretch>
            </a:blipFill>
          </p:spPr>
        </p:sp>
        <p:sp>
          <p:nvSpPr>
            <p:cNvPr name="TextBox 14" id="14"/>
            <p:cNvSpPr txBox="true"/>
            <p:nvPr/>
          </p:nvSpPr>
          <p:spPr>
            <a:xfrm rot="0">
              <a:off x="19012802" y="779420"/>
              <a:ext cx="2228417" cy="80956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175"/>
                </a:lnSpc>
              </a:pPr>
              <a:r>
                <a:rPr lang="en-US" sz="3697">
                  <a:solidFill>
                    <a:srgbClr val="EFAC42"/>
                  </a:solidFill>
                  <a:latin typeface="Canva Sans Bold"/>
                </a:rPr>
                <a:t>vis</a:t>
              </a:r>
              <a:r>
                <a:rPr lang="en-US" sz="3697">
                  <a:solidFill>
                    <a:srgbClr val="B73531"/>
                  </a:solidFill>
                  <a:latin typeface="Canva Sans Bold"/>
                </a:rPr>
                <a:t>er</a:t>
              </a:r>
              <a:r>
                <a:rPr lang="en-US" sz="3697">
                  <a:solidFill>
                    <a:srgbClr val="E85532"/>
                  </a:solidFill>
                  <a:latin typeface="Canva Sans Bold"/>
                </a:rPr>
                <a:t>go</a:t>
              </a:r>
            </a:p>
          </p:txBody>
        </p:sp>
        <p:sp>
          <p:nvSpPr>
            <p:cNvPr name="Freeform 15" id="15"/>
            <p:cNvSpPr/>
            <p:nvPr/>
          </p:nvSpPr>
          <p:spPr>
            <a:xfrm flipH="false" flipV="false" rot="0">
              <a:off x="9086647" y="351269"/>
              <a:ext cx="3355914" cy="1623122"/>
            </a:xfrm>
            <a:custGeom>
              <a:avLst/>
              <a:gdLst/>
              <a:ahLst/>
              <a:cxnLst/>
              <a:rect r="r" b="b" t="t" l="l"/>
              <a:pathLst>
                <a:path h="1623122" w="3355914">
                  <a:moveTo>
                    <a:pt x="0" y="0"/>
                  </a:moveTo>
                  <a:lnTo>
                    <a:pt x="3355914" y="0"/>
                  </a:lnTo>
                  <a:lnTo>
                    <a:pt x="3355914" y="1623122"/>
                  </a:lnTo>
                  <a:lnTo>
                    <a:pt x="0" y="16231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0" y="303876"/>
              <a:ext cx="3389298" cy="1309501"/>
            </a:xfrm>
            <a:custGeom>
              <a:avLst/>
              <a:gdLst/>
              <a:ahLst/>
              <a:cxnLst/>
              <a:rect r="r" b="b" t="t" l="l"/>
              <a:pathLst>
                <a:path h="1309501" w="3389298">
                  <a:moveTo>
                    <a:pt x="0" y="0"/>
                  </a:moveTo>
                  <a:lnTo>
                    <a:pt x="3389298" y="0"/>
                  </a:lnTo>
                  <a:lnTo>
                    <a:pt x="3389298" y="1309502"/>
                  </a:lnTo>
                  <a:lnTo>
                    <a:pt x="0" y="13095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4545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78051" y="9110633"/>
            <a:ext cx="16522397" cy="600134"/>
            <a:chOff x="0" y="0"/>
            <a:chExt cx="22029863" cy="80017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507302" cy="800179"/>
            </a:xfrm>
            <a:custGeom>
              <a:avLst/>
              <a:gdLst/>
              <a:ahLst/>
              <a:cxnLst/>
              <a:rect r="r" b="b" t="t" l="l"/>
              <a:pathLst>
                <a:path h="800179" w="6507302">
                  <a:moveTo>
                    <a:pt x="0" y="0"/>
                  </a:moveTo>
                  <a:lnTo>
                    <a:pt x="6507302" y="0"/>
                  </a:lnTo>
                  <a:lnTo>
                    <a:pt x="6507302" y="800179"/>
                  </a:lnTo>
                  <a:lnTo>
                    <a:pt x="0" y="8001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-156414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8409288" y="0"/>
              <a:ext cx="3620575" cy="800179"/>
            </a:xfrm>
            <a:custGeom>
              <a:avLst/>
              <a:gdLst/>
              <a:ahLst/>
              <a:cxnLst/>
              <a:rect r="r" b="b" t="t" l="l"/>
              <a:pathLst>
                <a:path h="800179" w="3620575">
                  <a:moveTo>
                    <a:pt x="0" y="0"/>
                  </a:moveTo>
                  <a:lnTo>
                    <a:pt x="3620575" y="0"/>
                  </a:lnTo>
                  <a:lnTo>
                    <a:pt x="3620575" y="800179"/>
                  </a:lnTo>
                  <a:lnTo>
                    <a:pt x="0" y="8001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360857" t="0" r="0" b="0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2214892" y="8177966"/>
            <a:ext cx="13858216" cy="729541"/>
            <a:chOff x="0" y="0"/>
            <a:chExt cx="18477621" cy="97272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19572"/>
              <a:ext cx="2724249" cy="953149"/>
            </a:xfrm>
            <a:custGeom>
              <a:avLst/>
              <a:gdLst/>
              <a:ahLst/>
              <a:cxnLst/>
              <a:rect r="r" b="b" t="t" l="l"/>
              <a:pathLst>
                <a:path h="953149" w="2724249">
                  <a:moveTo>
                    <a:pt x="0" y="0"/>
                  </a:moveTo>
                  <a:lnTo>
                    <a:pt x="2724249" y="0"/>
                  </a:lnTo>
                  <a:lnTo>
                    <a:pt x="2724249" y="953149"/>
                  </a:lnTo>
                  <a:lnTo>
                    <a:pt x="0" y="9531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3154080" y="-38100"/>
              <a:ext cx="15323541" cy="10049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080"/>
                </a:lnSpc>
              </a:pPr>
              <a:r>
                <a:rPr lang="en-US" sz="2200">
                  <a:solidFill>
                    <a:srgbClr val="FFFFFF"/>
                  </a:solidFill>
                  <a:latin typeface="Canva Sans"/>
                </a:rPr>
                <a:t>Cette œuvre est une ressource éducative libre diffusée sur licence CC BY-NC-SA 4.0 (Attribution-NonCommercial-ShareAlike 4.0 International).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028700" y="6433721"/>
            <a:ext cx="15930914" cy="1744245"/>
            <a:chOff x="0" y="0"/>
            <a:chExt cx="21241219" cy="2325661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4004887" y="0"/>
              <a:ext cx="4651321" cy="2325661"/>
            </a:xfrm>
            <a:custGeom>
              <a:avLst/>
              <a:gdLst/>
              <a:ahLst/>
              <a:cxnLst/>
              <a:rect r="r" b="b" t="t" l="l"/>
              <a:pathLst>
                <a:path h="2325661" w="4651321">
                  <a:moveTo>
                    <a:pt x="0" y="0"/>
                  </a:moveTo>
                  <a:lnTo>
                    <a:pt x="4651321" y="0"/>
                  </a:lnTo>
                  <a:lnTo>
                    <a:pt x="4651321" y="2325661"/>
                  </a:lnTo>
                  <a:lnTo>
                    <a:pt x="0" y="23256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13204561" y="573122"/>
              <a:ext cx="3681425" cy="1288833"/>
            </a:xfrm>
            <a:custGeom>
              <a:avLst/>
              <a:gdLst/>
              <a:ahLst/>
              <a:cxnLst/>
              <a:rect r="r" b="b" t="t" l="l"/>
              <a:pathLst>
                <a:path h="1288833" w="3681425">
                  <a:moveTo>
                    <a:pt x="0" y="0"/>
                  </a:moveTo>
                  <a:lnTo>
                    <a:pt x="3681425" y="0"/>
                  </a:lnTo>
                  <a:lnTo>
                    <a:pt x="3681425" y="1288834"/>
                  </a:lnTo>
                  <a:lnTo>
                    <a:pt x="0" y="12888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17647986" y="460687"/>
              <a:ext cx="1513705" cy="1513705"/>
            </a:xfrm>
            <a:custGeom>
              <a:avLst/>
              <a:gdLst/>
              <a:ahLst/>
              <a:cxnLst/>
              <a:rect r="r" b="b" t="t" l="l"/>
              <a:pathLst>
                <a:path h="1513705" w="1513705">
                  <a:moveTo>
                    <a:pt x="0" y="0"/>
                  </a:moveTo>
                  <a:lnTo>
                    <a:pt x="1513704" y="0"/>
                  </a:lnTo>
                  <a:lnTo>
                    <a:pt x="1513704" y="1513704"/>
                  </a:lnTo>
                  <a:lnTo>
                    <a:pt x="0" y="15137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39037" r="0" b="-39037"/>
              </a:stretch>
            </a:blipFill>
          </p:spPr>
        </p:sp>
        <p:sp>
          <p:nvSpPr>
            <p:cNvPr name="TextBox 12" id="12"/>
            <p:cNvSpPr txBox="true"/>
            <p:nvPr/>
          </p:nvSpPr>
          <p:spPr>
            <a:xfrm rot="0">
              <a:off x="19012802" y="779420"/>
              <a:ext cx="2228417" cy="80956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175"/>
                </a:lnSpc>
              </a:pPr>
              <a:r>
                <a:rPr lang="en-US" sz="3697">
                  <a:solidFill>
                    <a:srgbClr val="EFAC42"/>
                  </a:solidFill>
                  <a:latin typeface="Canva Sans Bold"/>
                </a:rPr>
                <a:t>vis</a:t>
              </a:r>
              <a:r>
                <a:rPr lang="en-US" sz="3697">
                  <a:solidFill>
                    <a:srgbClr val="B73531"/>
                  </a:solidFill>
                  <a:latin typeface="Canva Sans Bold"/>
                </a:rPr>
                <a:t>er</a:t>
              </a:r>
              <a:r>
                <a:rPr lang="en-US" sz="3697">
                  <a:solidFill>
                    <a:srgbClr val="E85532"/>
                  </a:solidFill>
                  <a:latin typeface="Canva Sans Bold"/>
                </a:rPr>
                <a:t>go</a:t>
              </a:r>
            </a:p>
          </p:txBody>
        </p:sp>
        <p:sp>
          <p:nvSpPr>
            <p:cNvPr name="Freeform 13" id="13"/>
            <p:cNvSpPr/>
            <p:nvPr/>
          </p:nvSpPr>
          <p:spPr>
            <a:xfrm flipH="false" flipV="false" rot="0">
              <a:off x="9086647" y="351269"/>
              <a:ext cx="3355914" cy="1623122"/>
            </a:xfrm>
            <a:custGeom>
              <a:avLst/>
              <a:gdLst/>
              <a:ahLst/>
              <a:cxnLst/>
              <a:rect r="r" b="b" t="t" l="l"/>
              <a:pathLst>
                <a:path h="1623122" w="3355914">
                  <a:moveTo>
                    <a:pt x="0" y="0"/>
                  </a:moveTo>
                  <a:lnTo>
                    <a:pt x="3355914" y="0"/>
                  </a:lnTo>
                  <a:lnTo>
                    <a:pt x="3355914" y="1623122"/>
                  </a:lnTo>
                  <a:lnTo>
                    <a:pt x="0" y="16231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0" y="303876"/>
              <a:ext cx="3389298" cy="1309501"/>
            </a:xfrm>
            <a:custGeom>
              <a:avLst/>
              <a:gdLst/>
              <a:ahLst/>
              <a:cxnLst/>
              <a:rect r="r" b="b" t="t" l="l"/>
              <a:pathLst>
                <a:path h="1309501" w="3389298">
                  <a:moveTo>
                    <a:pt x="0" y="0"/>
                  </a:moveTo>
                  <a:lnTo>
                    <a:pt x="3389298" y="0"/>
                  </a:lnTo>
                  <a:lnTo>
                    <a:pt x="3389298" y="1309502"/>
                  </a:lnTo>
                  <a:lnTo>
                    <a:pt x="0" y="13095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1028700" y="1028700"/>
            <a:ext cx="16230600" cy="2032000"/>
            <a:chOff x="0" y="0"/>
            <a:chExt cx="21640800" cy="2709333"/>
          </a:xfrm>
        </p:grpSpPr>
        <p:sp>
          <p:nvSpPr>
            <p:cNvPr name="TextBox 16" id="16"/>
            <p:cNvSpPr txBox="true"/>
            <p:nvPr/>
          </p:nvSpPr>
          <p:spPr>
            <a:xfrm rot="0">
              <a:off x="0" y="-47625"/>
              <a:ext cx="6330547" cy="5471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3499"/>
                </a:lnSpc>
              </a:pPr>
              <a:r>
                <a:rPr lang="en-US" sz="2499">
                  <a:solidFill>
                    <a:srgbClr val="FFFFFF"/>
                  </a:solidFill>
                  <a:latin typeface="Canva Sans Bold"/>
                </a:rPr>
                <a:t>Soutien pédagogique 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7061677" y="-47625"/>
              <a:ext cx="14579123" cy="27569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3499"/>
                </a:lnSpc>
              </a:pPr>
              <a:r>
                <a:rPr lang="en-US" sz="2499">
                  <a:solidFill>
                    <a:srgbClr val="FFFFFF"/>
                  </a:solidFill>
                  <a:latin typeface="Canva Sans Bold"/>
                </a:rPr>
                <a:t>Pascal Martinolli,</a:t>
              </a:r>
              <a:r>
                <a:rPr lang="en-US" sz="2499">
                  <a:solidFill>
                    <a:srgbClr val="FFFFFF"/>
                  </a:solidFill>
                  <a:latin typeface="Canva Sans"/>
                </a:rPr>
                <a:t> bibliothécaire à l’Université de Montréal</a:t>
              </a:r>
            </a:p>
            <a:p>
              <a:pPr algn="just">
                <a:lnSpc>
                  <a:spcPts val="1399"/>
                </a:lnSpc>
              </a:pPr>
            </a:p>
            <a:p>
              <a:pPr algn="just">
                <a:lnSpc>
                  <a:spcPts val="3499"/>
                </a:lnSpc>
              </a:pPr>
              <a:r>
                <a:rPr lang="en-US" sz="2499">
                  <a:solidFill>
                    <a:srgbClr val="FFFFFF"/>
                  </a:solidFill>
                  <a:latin typeface="Canva Sans Bold"/>
                </a:rPr>
                <a:t>Mouna Moumene,</a:t>
              </a:r>
              <a:r>
                <a:rPr lang="en-US" sz="2499">
                  <a:solidFill>
                    <a:srgbClr val="FFFFFF"/>
                  </a:solidFill>
                  <a:latin typeface="Canva Sans"/>
                </a:rPr>
                <a:t> bibliothécaire à l’Université de Montréal</a:t>
              </a:r>
            </a:p>
            <a:p>
              <a:pPr algn="just">
                <a:lnSpc>
                  <a:spcPts val="1399"/>
                </a:lnSpc>
              </a:pPr>
            </a:p>
            <a:p>
              <a:pPr>
                <a:lnSpc>
                  <a:spcPts val="3499"/>
                </a:lnSpc>
              </a:pPr>
              <a:r>
                <a:rPr lang="en-US" sz="2499">
                  <a:solidFill>
                    <a:srgbClr val="FFFFFF"/>
                  </a:solidFill>
                  <a:latin typeface="Canva Sans Bold"/>
                </a:rPr>
                <a:t>Normand Roy,</a:t>
              </a:r>
              <a:r>
                <a:rPr lang="en-US" sz="2499">
                  <a:solidFill>
                    <a:srgbClr val="FFFFFF"/>
                  </a:solidFill>
                  <a:latin typeface="Canva Sans"/>
                </a:rPr>
                <a:t> professeur agrégé à la Faculté des sciences de l’éducation de l’Université de Montréal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1028700" y="3468479"/>
            <a:ext cx="16230600" cy="812800"/>
            <a:chOff x="0" y="0"/>
            <a:chExt cx="21640800" cy="1083733"/>
          </a:xfrm>
        </p:grpSpPr>
        <p:sp>
          <p:nvSpPr>
            <p:cNvPr name="TextBox 19" id="19"/>
            <p:cNvSpPr txBox="true"/>
            <p:nvPr/>
          </p:nvSpPr>
          <p:spPr>
            <a:xfrm rot="0">
              <a:off x="0" y="-47625"/>
              <a:ext cx="6330547" cy="11313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3499"/>
                </a:lnSpc>
              </a:pPr>
              <a:r>
                <a:rPr lang="en-US" sz="2499">
                  <a:solidFill>
                    <a:srgbClr val="FFFFFF"/>
                  </a:solidFill>
                  <a:latin typeface="Canva Sans Bold"/>
                </a:rPr>
                <a:t>Conception graphique et animation</a:t>
              </a:r>
            </a:p>
          </p:txBody>
        </p:sp>
        <p:sp>
          <p:nvSpPr>
            <p:cNvPr name="TextBox 20" id="20"/>
            <p:cNvSpPr txBox="true"/>
            <p:nvPr/>
          </p:nvSpPr>
          <p:spPr>
            <a:xfrm rot="0">
              <a:off x="7061677" y="-47625"/>
              <a:ext cx="14579123" cy="5471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3499"/>
                </a:lnSpc>
              </a:pPr>
              <a:r>
                <a:rPr lang="en-US" sz="2499">
                  <a:solidFill>
                    <a:srgbClr val="FFFFFF"/>
                  </a:solidFill>
                  <a:latin typeface="Canva Sans Bold"/>
                </a:rPr>
                <a:t>Federico Bellini, </a:t>
              </a:r>
              <a:r>
                <a:rPr lang="en-US" sz="2499">
                  <a:solidFill>
                    <a:srgbClr val="FFFFFF"/>
                  </a:solidFill>
                  <a:latin typeface="Canva Sans"/>
                </a:rPr>
                <a:t>technicien à la production en audiovisuel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978051" y="4690854"/>
            <a:ext cx="16230600" cy="1860550"/>
            <a:chOff x="0" y="0"/>
            <a:chExt cx="21640800" cy="2480733"/>
          </a:xfrm>
        </p:grpSpPr>
        <p:sp>
          <p:nvSpPr>
            <p:cNvPr name="TextBox 22" id="22"/>
            <p:cNvSpPr txBox="true"/>
            <p:nvPr/>
          </p:nvSpPr>
          <p:spPr>
            <a:xfrm rot="0">
              <a:off x="0" y="-47625"/>
              <a:ext cx="6330547" cy="5471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3499"/>
                </a:lnSpc>
              </a:pPr>
              <a:r>
                <a:rPr lang="en-US" sz="2499">
                  <a:solidFill>
                    <a:srgbClr val="FFFFFF"/>
                  </a:solidFill>
                  <a:latin typeface="Canva Sans Bold"/>
                </a:rPr>
                <a:t>Participantes à la vidéo</a:t>
              </a:r>
            </a:p>
          </p:txBody>
        </p:sp>
        <p:sp>
          <p:nvSpPr>
            <p:cNvPr name="TextBox 23" id="23"/>
            <p:cNvSpPr txBox="true"/>
            <p:nvPr/>
          </p:nvSpPr>
          <p:spPr>
            <a:xfrm rot="0">
              <a:off x="7061677" y="-47625"/>
              <a:ext cx="14579123" cy="25283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3499"/>
                </a:lnSpc>
              </a:pPr>
              <a:r>
                <a:rPr lang="en-US" sz="2499">
                  <a:solidFill>
                    <a:srgbClr val="FFFFFF"/>
                  </a:solidFill>
                  <a:latin typeface="Canva Sans Bold"/>
                </a:rPr>
                <a:t>Tamara Lefranc,</a:t>
              </a:r>
              <a:r>
                <a:rPr lang="en-US" sz="2499">
                  <a:solidFill>
                    <a:srgbClr val="FFFFFF"/>
                  </a:solidFill>
                  <a:latin typeface="Canva Sans"/>
                </a:rPr>
                <a:t> étudiante en 3e année en ergothérapie et membre de Viser Ergo, Université de Montréal</a:t>
              </a:r>
            </a:p>
            <a:p>
              <a:pPr algn="just">
                <a:lnSpc>
                  <a:spcPts val="1399"/>
                </a:lnSpc>
              </a:pPr>
            </a:p>
            <a:p>
              <a:pPr algn="l">
                <a:lnSpc>
                  <a:spcPts val="3499"/>
                </a:lnSpc>
              </a:pPr>
              <a:r>
                <a:rPr lang="en-US" sz="2499">
                  <a:solidFill>
                    <a:srgbClr val="FFFFFF"/>
                  </a:solidFill>
                  <a:latin typeface="Canva Sans Bold"/>
                </a:rPr>
                <a:t>Louis-Pierre Auger</a:t>
              </a:r>
              <a:r>
                <a:rPr lang="en-US" sz="2499">
                  <a:solidFill>
                    <a:srgbClr val="FFFFFF"/>
                  </a:solidFill>
                  <a:latin typeface="Canva Sans"/>
                </a:rPr>
                <a:t>, erg., étudiant au doctorat en sciences de la réadaptation, Université de Montréal 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4545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978051" y="971550"/>
            <a:ext cx="16281249" cy="4978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FFFFFF"/>
                </a:solidFill>
                <a:latin typeface="Canva Sans Bold"/>
              </a:rPr>
              <a:t>Médiagraphie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03376" y="1992469"/>
            <a:ext cx="16281249" cy="10121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FFFFFF"/>
                </a:solidFill>
                <a:latin typeface="Canva Sans"/>
              </a:rPr>
              <a:t>Pour consulter la licence de la bande sonore, veuillez cliquer sur le lien suivant :</a:t>
            </a:r>
            <a:r>
              <a:rPr lang="en-US" sz="2900" u="sng">
                <a:solidFill>
                  <a:srgbClr val="FFFFFF"/>
                </a:solidFill>
                <a:latin typeface="Canva Sans"/>
                <a:hlinkClick r:id="rId2" tooltip="https://pressbooks.etsmtl.ca/reussirexamensciencessante/back-matter/annexe/"/>
              </a:rPr>
              <a:t> https://pressbooks.etsmtl.ca/reussirexamensciencessante/back-matter/annexe/ 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978051" y="9110633"/>
            <a:ext cx="16522397" cy="600134"/>
            <a:chOff x="0" y="0"/>
            <a:chExt cx="22029863" cy="80017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507302" cy="800179"/>
            </a:xfrm>
            <a:custGeom>
              <a:avLst/>
              <a:gdLst/>
              <a:ahLst/>
              <a:cxnLst/>
              <a:rect r="r" b="b" t="t" l="l"/>
              <a:pathLst>
                <a:path h="800179" w="6507302">
                  <a:moveTo>
                    <a:pt x="0" y="0"/>
                  </a:moveTo>
                  <a:lnTo>
                    <a:pt x="6507302" y="0"/>
                  </a:lnTo>
                  <a:lnTo>
                    <a:pt x="6507302" y="800179"/>
                  </a:lnTo>
                  <a:lnTo>
                    <a:pt x="0" y="8001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-156414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8409288" y="0"/>
              <a:ext cx="3620575" cy="800179"/>
            </a:xfrm>
            <a:custGeom>
              <a:avLst/>
              <a:gdLst/>
              <a:ahLst/>
              <a:cxnLst/>
              <a:rect r="r" b="b" t="t" l="l"/>
              <a:pathLst>
                <a:path h="800179" w="3620575">
                  <a:moveTo>
                    <a:pt x="0" y="0"/>
                  </a:moveTo>
                  <a:lnTo>
                    <a:pt x="3620575" y="0"/>
                  </a:lnTo>
                  <a:lnTo>
                    <a:pt x="3620575" y="800179"/>
                  </a:lnTo>
                  <a:lnTo>
                    <a:pt x="0" y="8001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360857" t="0" r="0" b="0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2214892" y="8177966"/>
            <a:ext cx="13858216" cy="729541"/>
            <a:chOff x="0" y="0"/>
            <a:chExt cx="18477621" cy="972721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19572"/>
              <a:ext cx="2724249" cy="953149"/>
            </a:xfrm>
            <a:custGeom>
              <a:avLst/>
              <a:gdLst/>
              <a:ahLst/>
              <a:cxnLst/>
              <a:rect r="r" b="b" t="t" l="l"/>
              <a:pathLst>
                <a:path h="953149" w="2724249">
                  <a:moveTo>
                    <a:pt x="0" y="0"/>
                  </a:moveTo>
                  <a:lnTo>
                    <a:pt x="2724249" y="0"/>
                  </a:lnTo>
                  <a:lnTo>
                    <a:pt x="2724249" y="953149"/>
                  </a:lnTo>
                  <a:lnTo>
                    <a:pt x="0" y="9531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TextBox 9" id="9"/>
            <p:cNvSpPr txBox="true"/>
            <p:nvPr/>
          </p:nvSpPr>
          <p:spPr>
            <a:xfrm rot="0">
              <a:off x="3154080" y="-38100"/>
              <a:ext cx="15323541" cy="10049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080"/>
                </a:lnSpc>
              </a:pPr>
              <a:r>
                <a:rPr lang="en-US" sz="2200">
                  <a:solidFill>
                    <a:srgbClr val="FFFFFF"/>
                  </a:solidFill>
                  <a:latin typeface="Canva Sans"/>
                </a:rPr>
                <a:t>Cette œuvre est une ressource éducative libre diffusée sur licence CC BY-NC-SA 4.0 (Attribution-NonCommercial-ShareAlike 4.0 International).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028700" y="6433721"/>
            <a:ext cx="15930914" cy="1744245"/>
            <a:chOff x="0" y="0"/>
            <a:chExt cx="21241219" cy="2325661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4004887" y="0"/>
              <a:ext cx="4651321" cy="2325661"/>
            </a:xfrm>
            <a:custGeom>
              <a:avLst/>
              <a:gdLst/>
              <a:ahLst/>
              <a:cxnLst/>
              <a:rect r="r" b="b" t="t" l="l"/>
              <a:pathLst>
                <a:path h="2325661" w="4651321">
                  <a:moveTo>
                    <a:pt x="0" y="0"/>
                  </a:moveTo>
                  <a:lnTo>
                    <a:pt x="4651321" y="0"/>
                  </a:lnTo>
                  <a:lnTo>
                    <a:pt x="4651321" y="2325661"/>
                  </a:lnTo>
                  <a:lnTo>
                    <a:pt x="0" y="23256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13204561" y="573122"/>
              <a:ext cx="3681425" cy="1288833"/>
            </a:xfrm>
            <a:custGeom>
              <a:avLst/>
              <a:gdLst/>
              <a:ahLst/>
              <a:cxnLst/>
              <a:rect r="r" b="b" t="t" l="l"/>
              <a:pathLst>
                <a:path h="1288833" w="3681425">
                  <a:moveTo>
                    <a:pt x="0" y="0"/>
                  </a:moveTo>
                  <a:lnTo>
                    <a:pt x="3681425" y="0"/>
                  </a:lnTo>
                  <a:lnTo>
                    <a:pt x="3681425" y="1288834"/>
                  </a:lnTo>
                  <a:lnTo>
                    <a:pt x="0" y="12888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17647986" y="460687"/>
              <a:ext cx="1513705" cy="1513705"/>
            </a:xfrm>
            <a:custGeom>
              <a:avLst/>
              <a:gdLst/>
              <a:ahLst/>
              <a:cxnLst/>
              <a:rect r="r" b="b" t="t" l="l"/>
              <a:pathLst>
                <a:path h="1513705" w="1513705">
                  <a:moveTo>
                    <a:pt x="0" y="0"/>
                  </a:moveTo>
                  <a:lnTo>
                    <a:pt x="1513704" y="0"/>
                  </a:lnTo>
                  <a:lnTo>
                    <a:pt x="1513704" y="1513704"/>
                  </a:lnTo>
                  <a:lnTo>
                    <a:pt x="0" y="15137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-39037" r="0" b="-39037"/>
              </a:stretch>
            </a:blipFill>
          </p:spPr>
        </p:sp>
        <p:sp>
          <p:nvSpPr>
            <p:cNvPr name="TextBox 14" id="14"/>
            <p:cNvSpPr txBox="true"/>
            <p:nvPr/>
          </p:nvSpPr>
          <p:spPr>
            <a:xfrm rot="0">
              <a:off x="19012802" y="779420"/>
              <a:ext cx="2228417" cy="80956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175"/>
                </a:lnSpc>
              </a:pPr>
              <a:r>
                <a:rPr lang="en-US" sz="3697">
                  <a:solidFill>
                    <a:srgbClr val="EFAC42"/>
                  </a:solidFill>
                  <a:latin typeface="Canva Sans Bold"/>
                </a:rPr>
                <a:t>vis</a:t>
              </a:r>
              <a:r>
                <a:rPr lang="en-US" sz="3697">
                  <a:solidFill>
                    <a:srgbClr val="B73531"/>
                  </a:solidFill>
                  <a:latin typeface="Canva Sans Bold"/>
                </a:rPr>
                <a:t>er</a:t>
              </a:r>
              <a:r>
                <a:rPr lang="en-US" sz="3697">
                  <a:solidFill>
                    <a:srgbClr val="E85532"/>
                  </a:solidFill>
                  <a:latin typeface="Canva Sans Bold"/>
                </a:rPr>
                <a:t>go</a:t>
              </a:r>
            </a:p>
          </p:txBody>
        </p:sp>
        <p:sp>
          <p:nvSpPr>
            <p:cNvPr name="Freeform 15" id="15"/>
            <p:cNvSpPr/>
            <p:nvPr/>
          </p:nvSpPr>
          <p:spPr>
            <a:xfrm flipH="false" flipV="false" rot="0">
              <a:off x="9086647" y="351269"/>
              <a:ext cx="3355914" cy="1623122"/>
            </a:xfrm>
            <a:custGeom>
              <a:avLst/>
              <a:gdLst/>
              <a:ahLst/>
              <a:cxnLst/>
              <a:rect r="r" b="b" t="t" l="l"/>
              <a:pathLst>
                <a:path h="1623122" w="3355914">
                  <a:moveTo>
                    <a:pt x="0" y="0"/>
                  </a:moveTo>
                  <a:lnTo>
                    <a:pt x="3355914" y="0"/>
                  </a:lnTo>
                  <a:lnTo>
                    <a:pt x="3355914" y="1623122"/>
                  </a:lnTo>
                  <a:lnTo>
                    <a:pt x="0" y="16231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0" y="303876"/>
              <a:ext cx="3389298" cy="1309501"/>
            </a:xfrm>
            <a:custGeom>
              <a:avLst/>
              <a:gdLst/>
              <a:ahLst/>
              <a:cxnLst/>
              <a:rect r="r" b="b" t="t" l="l"/>
              <a:pathLst>
                <a:path h="1309501" w="3389298">
                  <a:moveTo>
                    <a:pt x="0" y="0"/>
                  </a:moveTo>
                  <a:lnTo>
                    <a:pt x="3389298" y="0"/>
                  </a:lnTo>
                  <a:lnTo>
                    <a:pt x="3389298" y="1309502"/>
                  </a:lnTo>
                  <a:lnTo>
                    <a:pt x="0" y="13095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4545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955751" y="3102610"/>
            <a:ext cx="16281249" cy="2040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FFFFFF"/>
                </a:solidFill>
                <a:latin typeface="Canva Sans Bold"/>
              </a:rPr>
              <a:t>Pour citer ce projet :</a:t>
            </a:r>
          </a:p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FFFFFF"/>
                </a:solidFill>
                <a:latin typeface="Canva Sans"/>
              </a:rPr>
              <a:t>Lal, S., Sabatino, T. et Jazi, S. (2024). </a:t>
            </a:r>
            <a:r>
              <a:rPr lang="en-US" sz="2900">
                <a:solidFill>
                  <a:srgbClr val="FFFFFF"/>
                </a:solidFill>
                <a:latin typeface="Canva Sans Italics"/>
              </a:rPr>
              <a:t>Mieux réussir un examen de la portée en sciences de la santé : Une boîte à outils.</a:t>
            </a:r>
            <a:r>
              <a:rPr lang="en-US" sz="2900">
                <a:solidFill>
                  <a:srgbClr val="FFFFFF"/>
                </a:solidFill>
                <a:latin typeface="Canva Sans"/>
              </a:rPr>
              <a:t> Université de Montréal. </a:t>
            </a:r>
          </a:p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FFFFFF"/>
                </a:solidFill>
                <a:latin typeface="Canva Sans"/>
              </a:rPr>
              <a:t>Licence CC BY-NC-SA 4.0 International.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971550"/>
            <a:ext cx="16135350" cy="1526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FFFFFF"/>
                </a:solidFill>
                <a:latin typeface="Canva Sans"/>
              </a:rPr>
              <a:t>Cette vidéo a été conçue dans le cadre du projet « Mieux réussir un examen de la portée en sciences de la santé », dirigée par la professeure Shalini Lal, et disponible sur la plateforme </a:t>
            </a:r>
            <a:r>
              <a:rPr lang="en-US" sz="2900" u="sng">
                <a:solidFill>
                  <a:srgbClr val="FFFFFF"/>
                </a:solidFill>
                <a:latin typeface="Canva Sans"/>
                <a:hlinkClick r:id="rId2" tooltip="https://pressbooks.etsmtl.ca/reussirexamensciencessante/"/>
              </a:rPr>
              <a:t>Pressbooks</a:t>
            </a:r>
            <a:r>
              <a:rPr lang="en-US" sz="2900">
                <a:solidFill>
                  <a:srgbClr val="FFFFFF"/>
                </a:solidFill>
                <a:latin typeface="Canva Sans"/>
              </a:rPr>
              <a:t>. 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978051" y="9110633"/>
            <a:ext cx="16522397" cy="600134"/>
            <a:chOff x="0" y="0"/>
            <a:chExt cx="22029863" cy="80017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507302" cy="800179"/>
            </a:xfrm>
            <a:custGeom>
              <a:avLst/>
              <a:gdLst/>
              <a:ahLst/>
              <a:cxnLst/>
              <a:rect r="r" b="b" t="t" l="l"/>
              <a:pathLst>
                <a:path h="800179" w="6507302">
                  <a:moveTo>
                    <a:pt x="0" y="0"/>
                  </a:moveTo>
                  <a:lnTo>
                    <a:pt x="6507302" y="0"/>
                  </a:lnTo>
                  <a:lnTo>
                    <a:pt x="6507302" y="800179"/>
                  </a:lnTo>
                  <a:lnTo>
                    <a:pt x="0" y="8001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-156414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8409288" y="0"/>
              <a:ext cx="3620575" cy="800179"/>
            </a:xfrm>
            <a:custGeom>
              <a:avLst/>
              <a:gdLst/>
              <a:ahLst/>
              <a:cxnLst/>
              <a:rect r="r" b="b" t="t" l="l"/>
              <a:pathLst>
                <a:path h="800179" w="3620575">
                  <a:moveTo>
                    <a:pt x="0" y="0"/>
                  </a:moveTo>
                  <a:lnTo>
                    <a:pt x="3620575" y="0"/>
                  </a:lnTo>
                  <a:lnTo>
                    <a:pt x="3620575" y="800179"/>
                  </a:lnTo>
                  <a:lnTo>
                    <a:pt x="0" y="8001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360857" t="0" r="0" b="0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2214892" y="8177966"/>
            <a:ext cx="13858216" cy="729541"/>
            <a:chOff x="0" y="0"/>
            <a:chExt cx="18477621" cy="972721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19572"/>
              <a:ext cx="2724249" cy="953149"/>
            </a:xfrm>
            <a:custGeom>
              <a:avLst/>
              <a:gdLst/>
              <a:ahLst/>
              <a:cxnLst/>
              <a:rect r="r" b="b" t="t" l="l"/>
              <a:pathLst>
                <a:path h="953149" w="2724249">
                  <a:moveTo>
                    <a:pt x="0" y="0"/>
                  </a:moveTo>
                  <a:lnTo>
                    <a:pt x="2724249" y="0"/>
                  </a:lnTo>
                  <a:lnTo>
                    <a:pt x="2724249" y="953149"/>
                  </a:lnTo>
                  <a:lnTo>
                    <a:pt x="0" y="9531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TextBox 9" id="9"/>
            <p:cNvSpPr txBox="true"/>
            <p:nvPr/>
          </p:nvSpPr>
          <p:spPr>
            <a:xfrm rot="0">
              <a:off x="3154080" y="-38100"/>
              <a:ext cx="15323541" cy="10049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080"/>
                </a:lnSpc>
              </a:pPr>
              <a:r>
                <a:rPr lang="en-US" sz="2200">
                  <a:solidFill>
                    <a:srgbClr val="FFFFFF"/>
                  </a:solidFill>
                  <a:latin typeface="Canva Sans"/>
                </a:rPr>
                <a:t>Cette œuvre est une ressource éducative libre diffusée sur licence CC BY-NC-SA 4.0 (Attribution-NonCommercial-ShareAlike 4.0 International).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028700" y="6433721"/>
            <a:ext cx="15930914" cy="1744245"/>
            <a:chOff x="0" y="0"/>
            <a:chExt cx="21241219" cy="2325661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4004887" y="0"/>
              <a:ext cx="4651321" cy="2325661"/>
            </a:xfrm>
            <a:custGeom>
              <a:avLst/>
              <a:gdLst/>
              <a:ahLst/>
              <a:cxnLst/>
              <a:rect r="r" b="b" t="t" l="l"/>
              <a:pathLst>
                <a:path h="2325661" w="4651321">
                  <a:moveTo>
                    <a:pt x="0" y="0"/>
                  </a:moveTo>
                  <a:lnTo>
                    <a:pt x="4651321" y="0"/>
                  </a:lnTo>
                  <a:lnTo>
                    <a:pt x="4651321" y="2325661"/>
                  </a:lnTo>
                  <a:lnTo>
                    <a:pt x="0" y="23256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13204561" y="573122"/>
              <a:ext cx="3681425" cy="1288833"/>
            </a:xfrm>
            <a:custGeom>
              <a:avLst/>
              <a:gdLst/>
              <a:ahLst/>
              <a:cxnLst/>
              <a:rect r="r" b="b" t="t" l="l"/>
              <a:pathLst>
                <a:path h="1288833" w="3681425">
                  <a:moveTo>
                    <a:pt x="0" y="0"/>
                  </a:moveTo>
                  <a:lnTo>
                    <a:pt x="3681425" y="0"/>
                  </a:lnTo>
                  <a:lnTo>
                    <a:pt x="3681425" y="1288834"/>
                  </a:lnTo>
                  <a:lnTo>
                    <a:pt x="0" y="12888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17647986" y="460687"/>
              <a:ext cx="1513705" cy="1513705"/>
            </a:xfrm>
            <a:custGeom>
              <a:avLst/>
              <a:gdLst/>
              <a:ahLst/>
              <a:cxnLst/>
              <a:rect r="r" b="b" t="t" l="l"/>
              <a:pathLst>
                <a:path h="1513705" w="1513705">
                  <a:moveTo>
                    <a:pt x="0" y="0"/>
                  </a:moveTo>
                  <a:lnTo>
                    <a:pt x="1513704" y="0"/>
                  </a:lnTo>
                  <a:lnTo>
                    <a:pt x="1513704" y="1513704"/>
                  </a:lnTo>
                  <a:lnTo>
                    <a:pt x="0" y="15137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-39037" r="0" b="-39037"/>
              </a:stretch>
            </a:blipFill>
          </p:spPr>
        </p:sp>
        <p:sp>
          <p:nvSpPr>
            <p:cNvPr name="TextBox 14" id="14"/>
            <p:cNvSpPr txBox="true"/>
            <p:nvPr/>
          </p:nvSpPr>
          <p:spPr>
            <a:xfrm rot="0">
              <a:off x="19012802" y="779420"/>
              <a:ext cx="2228417" cy="80956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175"/>
                </a:lnSpc>
              </a:pPr>
              <a:r>
                <a:rPr lang="en-US" sz="3697">
                  <a:solidFill>
                    <a:srgbClr val="EFAC42"/>
                  </a:solidFill>
                  <a:latin typeface="Canva Sans Bold"/>
                </a:rPr>
                <a:t>vis</a:t>
              </a:r>
              <a:r>
                <a:rPr lang="en-US" sz="3697">
                  <a:solidFill>
                    <a:srgbClr val="B73531"/>
                  </a:solidFill>
                  <a:latin typeface="Canva Sans Bold"/>
                </a:rPr>
                <a:t>er</a:t>
              </a:r>
              <a:r>
                <a:rPr lang="en-US" sz="3697">
                  <a:solidFill>
                    <a:srgbClr val="E85532"/>
                  </a:solidFill>
                  <a:latin typeface="Canva Sans Bold"/>
                </a:rPr>
                <a:t>go</a:t>
              </a:r>
            </a:p>
          </p:txBody>
        </p:sp>
        <p:sp>
          <p:nvSpPr>
            <p:cNvPr name="Freeform 15" id="15"/>
            <p:cNvSpPr/>
            <p:nvPr/>
          </p:nvSpPr>
          <p:spPr>
            <a:xfrm flipH="false" flipV="false" rot="0">
              <a:off x="9086647" y="351269"/>
              <a:ext cx="3355914" cy="1623122"/>
            </a:xfrm>
            <a:custGeom>
              <a:avLst/>
              <a:gdLst/>
              <a:ahLst/>
              <a:cxnLst/>
              <a:rect r="r" b="b" t="t" l="l"/>
              <a:pathLst>
                <a:path h="1623122" w="3355914">
                  <a:moveTo>
                    <a:pt x="0" y="0"/>
                  </a:moveTo>
                  <a:lnTo>
                    <a:pt x="3355914" y="0"/>
                  </a:lnTo>
                  <a:lnTo>
                    <a:pt x="3355914" y="1623122"/>
                  </a:lnTo>
                  <a:lnTo>
                    <a:pt x="0" y="16231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0" y="303876"/>
              <a:ext cx="3389298" cy="1309501"/>
            </a:xfrm>
            <a:custGeom>
              <a:avLst/>
              <a:gdLst/>
              <a:ahLst/>
              <a:cxnLst/>
              <a:rect r="r" b="b" t="t" l="l"/>
              <a:pathLst>
                <a:path h="1309501" w="3389298">
                  <a:moveTo>
                    <a:pt x="0" y="0"/>
                  </a:moveTo>
                  <a:lnTo>
                    <a:pt x="3389298" y="0"/>
                  </a:lnTo>
                  <a:lnTo>
                    <a:pt x="3389298" y="1309502"/>
                  </a:lnTo>
                  <a:lnTo>
                    <a:pt x="0" y="13095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4108E25827C549B5E88EC0478697DE" ma:contentTypeVersion="4" ma:contentTypeDescription="Crée un document." ma:contentTypeScope="" ma:versionID="5c2dfe4724cfe837dffa2bc33e053b2d">
  <xsd:schema xmlns:xsd="http://www.w3.org/2001/XMLSchema" xmlns:xs="http://www.w3.org/2001/XMLSchema" xmlns:p="http://schemas.microsoft.com/office/2006/metadata/properties" xmlns:ns2="f7808056-f57f-4992-a0ae-701e7067ab3e" targetNamespace="http://schemas.microsoft.com/office/2006/metadata/properties" ma:root="true" ma:fieldsID="d878e01d3ad8e50b58c2db418f3cac95" ns2:_="">
    <xsd:import namespace="f7808056-f57f-4992-a0ae-701e7067ab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808056-f57f-4992-a0ae-701e7067ab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0E552C7-20C4-4752-84AC-7CDE5ED274A8}"/>
</file>

<file path=customXml/itemProps2.xml><?xml version="1.0" encoding="utf-8"?>
<ds:datastoreItem xmlns:ds="http://schemas.openxmlformats.org/officeDocument/2006/customXml" ds:itemID="{72EBF029-BA36-4FA7-9168-367C4234B6DC}"/>
</file>

<file path=customXml/itemProps3.xml><?xml version="1.0" encoding="utf-8"?>
<ds:datastoreItem xmlns:ds="http://schemas.openxmlformats.org/officeDocument/2006/customXml" ds:itemID="{EABCCDD5-4E73-4C07-9594-45F0C867F5B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03_Vidéo expérientielle_Louis-Pierre Auger</dc:title>
  <cp:revision>1</cp:revision>
  <dcterms:created xsi:type="dcterms:W3CDTF">2006-08-16T00:00:00Z</dcterms:created>
  <dcterms:modified xsi:type="dcterms:W3CDTF">2011-08-01T06:04:30Z</dcterms:modified>
  <dc:identifier>DAF8zXKX74I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0x0101003B4108E25827C549B5E88EC0478697DE</vt:lpwstr>
  </property>
</Properties>
</file>